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309" r:id="rId5"/>
    <p:sldId id="338" r:id="rId6"/>
    <p:sldId id="259" r:id="rId7"/>
    <p:sldId id="311" r:id="rId8"/>
    <p:sldId id="261" r:id="rId9"/>
    <p:sldId id="334" r:id="rId10"/>
    <p:sldId id="329" r:id="rId11"/>
    <p:sldId id="330" r:id="rId12"/>
    <p:sldId id="331" r:id="rId13"/>
    <p:sldId id="337" r:id="rId14"/>
    <p:sldId id="339" r:id="rId15"/>
    <p:sldId id="340" r:id="rId16"/>
    <p:sldId id="341" r:id="rId17"/>
    <p:sldId id="342" r:id="rId18"/>
    <p:sldId id="343" r:id="rId19"/>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şak AVCI" initials="B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BFBFBF"/>
    <a:srgbClr val="9FB1C8"/>
    <a:srgbClr val="BADB93"/>
    <a:srgbClr val="E31F16"/>
    <a:srgbClr val="455465"/>
    <a:srgbClr val="8F98A3"/>
    <a:srgbClr val="4DACC7"/>
    <a:srgbClr val="D503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89"/>
    <p:restoredTop sz="91877"/>
  </p:normalViewPr>
  <p:slideViewPr>
    <p:cSldViewPr snapToGrid="0" snapToObjects="1">
      <p:cViewPr varScale="1">
        <p:scale>
          <a:sx n="84" d="100"/>
          <a:sy n="84" d="100"/>
        </p:scale>
        <p:origin x="664" y="68"/>
      </p:cViewPr>
      <p:guideLst>
        <p:guide orient="horz" pos="2160"/>
        <p:guide pos="3840"/>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AD2C64-3AC2-49F1-AA37-1A5AAA7969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F08A2AE-827E-4AE4-A6D4-0DD0FDBE3368}">
      <dgm:prSet phldrT="[Text]" custT="1"/>
      <dgm:spPr/>
      <dgm:t>
        <a:bodyPr/>
        <a:lstStyle/>
        <a:p>
          <a:pPr algn="ctr"/>
          <a:r>
            <a:rPr lang="en-US" sz="1800" b="1" dirty="0" smtClean="0">
              <a:solidFill>
                <a:schemeClr val="bg1"/>
              </a:solidFill>
            </a:rPr>
            <a:t>WIND-III YEKA PROJECT @2021</a:t>
          </a:r>
          <a:endParaRPr lang="en-US" sz="1800" b="1" dirty="0">
            <a:solidFill>
              <a:schemeClr val="bg1"/>
            </a:solidFill>
          </a:endParaRPr>
        </a:p>
      </dgm:t>
    </dgm:pt>
    <dgm:pt modelId="{3C9C5AF6-3B76-4A07-BA34-77F5BE063196}" type="parTrans" cxnId="{56C6A158-A0BA-4B2B-9B98-5511CEADADDE}">
      <dgm:prSet/>
      <dgm:spPr/>
      <dgm:t>
        <a:bodyPr/>
        <a:lstStyle/>
        <a:p>
          <a:endParaRPr lang="en-US">
            <a:solidFill>
              <a:schemeClr val="bg1"/>
            </a:solidFill>
          </a:endParaRPr>
        </a:p>
      </dgm:t>
    </dgm:pt>
    <dgm:pt modelId="{A6D7BE7F-948E-423E-9490-34040A42B672}" type="sibTrans" cxnId="{56C6A158-A0BA-4B2B-9B98-5511CEADADDE}">
      <dgm:prSet/>
      <dgm:spPr/>
      <dgm:t>
        <a:bodyPr/>
        <a:lstStyle/>
        <a:p>
          <a:endParaRPr lang="en-US">
            <a:solidFill>
              <a:schemeClr val="bg1"/>
            </a:solidFill>
          </a:endParaRPr>
        </a:p>
      </dgm:t>
    </dgm:pt>
    <dgm:pt modelId="{4854C531-42CB-41F1-9A4C-D6330330D9DD}">
      <dgm:prSet phldrT="[Text]" phldr="1"/>
      <dgm:spPr/>
      <dgm:t>
        <a:bodyPr/>
        <a:lstStyle/>
        <a:p>
          <a:endParaRPr lang="en-US" dirty="0">
            <a:solidFill>
              <a:schemeClr val="bg1"/>
            </a:solidFill>
          </a:endParaRPr>
        </a:p>
      </dgm:t>
    </dgm:pt>
    <dgm:pt modelId="{9ACADC86-25A0-4D6A-A938-3B2962083458}" type="parTrans" cxnId="{40E1546F-35C9-4E7E-9D60-2EED014F4877}">
      <dgm:prSet/>
      <dgm:spPr/>
      <dgm:t>
        <a:bodyPr/>
        <a:lstStyle/>
        <a:p>
          <a:endParaRPr lang="en-US">
            <a:solidFill>
              <a:schemeClr val="bg1"/>
            </a:solidFill>
          </a:endParaRPr>
        </a:p>
      </dgm:t>
    </dgm:pt>
    <dgm:pt modelId="{42DB01B5-CCE5-4911-9555-2752022DD236}" type="sibTrans" cxnId="{40E1546F-35C9-4E7E-9D60-2EED014F4877}">
      <dgm:prSet/>
      <dgm:spPr/>
      <dgm:t>
        <a:bodyPr/>
        <a:lstStyle/>
        <a:p>
          <a:endParaRPr lang="en-US">
            <a:solidFill>
              <a:schemeClr val="bg1"/>
            </a:solidFill>
          </a:endParaRPr>
        </a:p>
      </dgm:t>
    </dgm:pt>
    <dgm:pt modelId="{42CD2B03-410C-43A1-A89F-A36328A09B1D}">
      <dgm:prSet phldrT="[Text]" custT="1"/>
      <dgm:spPr/>
      <dgm:t>
        <a:bodyPr/>
        <a:lstStyle/>
        <a:p>
          <a:pPr algn="ctr"/>
          <a:r>
            <a:rPr lang="en-US" sz="1800" b="1" dirty="0" smtClean="0">
              <a:solidFill>
                <a:schemeClr val="bg1"/>
              </a:solidFill>
            </a:rPr>
            <a:t>SOLAR-IV YEKA PROJECT @2022</a:t>
          </a:r>
          <a:endParaRPr lang="en-US" sz="1800" b="1" dirty="0">
            <a:solidFill>
              <a:schemeClr val="bg1"/>
            </a:solidFill>
          </a:endParaRPr>
        </a:p>
      </dgm:t>
    </dgm:pt>
    <dgm:pt modelId="{7BE209B0-9B2A-4316-A646-148140A6C594}" type="parTrans" cxnId="{03FCBB97-61BE-41B8-A82F-C701FE0F3212}">
      <dgm:prSet/>
      <dgm:spPr/>
      <dgm:t>
        <a:bodyPr/>
        <a:lstStyle/>
        <a:p>
          <a:endParaRPr lang="en-US">
            <a:solidFill>
              <a:schemeClr val="bg1"/>
            </a:solidFill>
          </a:endParaRPr>
        </a:p>
      </dgm:t>
    </dgm:pt>
    <dgm:pt modelId="{177D29A9-E57F-45C3-80D1-E1AE95E16627}" type="sibTrans" cxnId="{03FCBB97-61BE-41B8-A82F-C701FE0F3212}">
      <dgm:prSet/>
      <dgm:spPr/>
      <dgm:t>
        <a:bodyPr/>
        <a:lstStyle/>
        <a:p>
          <a:endParaRPr lang="en-US">
            <a:solidFill>
              <a:schemeClr val="bg1"/>
            </a:solidFill>
          </a:endParaRPr>
        </a:p>
      </dgm:t>
    </dgm:pt>
    <dgm:pt modelId="{6E4F541B-FD4E-4A51-9AAF-84DF626C79B7}">
      <dgm:prSet phldrT="[Text]" phldr="1"/>
      <dgm:spPr/>
      <dgm:t>
        <a:bodyPr/>
        <a:lstStyle/>
        <a:p>
          <a:endParaRPr lang="en-US" dirty="0">
            <a:solidFill>
              <a:schemeClr val="bg1"/>
            </a:solidFill>
          </a:endParaRPr>
        </a:p>
      </dgm:t>
    </dgm:pt>
    <dgm:pt modelId="{2413022B-7D11-4B1A-A173-2A68367E3129}" type="parTrans" cxnId="{3FDA1588-9F5B-4303-8BC1-B460570C6749}">
      <dgm:prSet/>
      <dgm:spPr/>
      <dgm:t>
        <a:bodyPr/>
        <a:lstStyle/>
        <a:p>
          <a:endParaRPr lang="en-US">
            <a:solidFill>
              <a:schemeClr val="bg1"/>
            </a:solidFill>
          </a:endParaRPr>
        </a:p>
      </dgm:t>
    </dgm:pt>
    <dgm:pt modelId="{5AC4C7B0-1845-403A-9261-CAEA3CA3B484}" type="sibTrans" cxnId="{3FDA1588-9F5B-4303-8BC1-B460570C6749}">
      <dgm:prSet/>
      <dgm:spPr/>
      <dgm:t>
        <a:bodyPr/>
        <a:lstStyle/>
        <a:p>
          <a:endParaRPr lang="en-US">
            <a:solidFill>
              <a:schemeClr val="bg1"/>
            </a:solidFill>
          </a:endParaRPr>
        </a:p>
      </dgm:t>
    </dgm:pt>
    <dgm:pt modelId="{1D296DA2-8260-43E6-BE7F-DB4279131160}" type="pres">
      <dgm:prSet presAssocID="{D3AD2C64-3AC2-49F1-AA37-1A5AAA7969BF}" presName="linear" presStyleCnt="0">
        <dgm:presLayoutVars>
          <dgm:animLvl val="lvl"/>
          <dgm:resizeHandles val="exact"/>
        </dgm:presLayoutVars>
      </dgm:prSet>
      <dgm:spPr/>
      <dgm:t>
        <a:bodyPr/>
        <a:lstStyle/>
        <a:p>
          <a:endParaRPr lang="en-US"/>
        </a:p>
      </dgm:t>
    </dgm:pt>
    <dgm:pt modelId="{31129DEF-8F81-433A-BBCA-81FE8F725C7E}" type="pres">
      <dgm:prSet presAssocID="{CF08A2AE-827E-4AE4-A6D4-0DD0FDBE3368}" presName="parentText" presStyleLbl="node1" presStyleIdx="0" presStyleCnt="2">
        <dgm:presLayoutVars>
          <dgm:chMax val="0"/>
          <dgm:bulletEnabled val="1"/>
        </dgm:presLayoutVars>
      </dgm:prSet>
      <dgm:spPr/>
      <dgm:t>
        <a:bodyPr/>
        <a:lstStyle/>
        <a:p>
          <a:endParaRPr lang="en-US"/>
        </a:p>
      </dgm:t>
    </dgm:pt>
    <dgm:pt modelId="{A292B818-304A-4C50-AE35-9071BA7A4544}" type="pres">
      <dgm:prSet presAssocID="{CF08A2AE-827E-4AE4-A6D4-0DD0FDBE3368}" presName="childText" presStyleLbl="revTx" presStyleIdx="0" presStyleCnt="2">
        <dgm:presLayoutVars>
          <dgm:bulletEnabled val="1"/>
        </dgm:presLayoutVars>
      </dgm:prSet>
      <dgm:spPr/>
      <dgm:t>
        <a:bodyPr/>
        <a:lstStyle/>
        <a:p>
          <a:endParaRPr lang="en-US"/>
        </a:p>
      </dgm:t>
    </dgm:pt>
    <dgm:pt modelId="{6403A389-224F-47BC-A09B-5747390D8AA1}" type="pres">
      <dgm:prSet presAssocID="{42CD2B03-410C-43A1-A89F-A36328A09B1D}" presName="parentText" presStyleLbl="node1" presStyleIdx="1" presStyleCnt="2">
        <dgm:presLayoutVars>
          <dgm:chMax val="0"/>
          <dgm:bulletEnabled val="1"/>
        </dgm:presLayoutVars>
      </dgm:prSet>
      <dgm:spPr/>
      <dgm:t>
        <a:bodyPr/>
        <a:lstStyle/>
        <a:p>
          <a:endParaRPr lang="en-US"/>
        </a:p>
      </dgm:t>
    </dgm:pt>
    <dgm:pt modelId="{BA5241CB-57E5-44AD-A767-B5DBFD86E8E7}" type="pres">
      <dgm:prSet presAssocID="{42CD2B03-410C-43A1-A89F-A36328A09B1D}" presName="childText" presStyleLbl="revTx" presStyleIdx="1" presStyleCnt="2">
        <dgm:presLayoutVars>
          <dgm:bulletEnabled val="1"/>
        </dgm:presLayoutVars>
      </dgm:prSet>
      <dgm:spPr/>
      <dgm:t>
        <a:bodyPr/>
        <a:lstStyle/>
        <a:p>
          <a:endParaRPr lang="en-US"/>
        </a:p>
      </dgm:t>
    </dgm:pt>
  </dgm:ptLst>
  <dgm:cxnLst>
    <dgm:cxn modelId="{C86F1FE7-606C-4777-8C4B-C2254F7E60A8}" type="presOf" srcId="{CF08A2AE-827E-4AE4-A6D4-0DD0FDBE3368}" destId="{31129DEF-8F81-433A-BBCA-81FE8F725C7E}" srcOrd="0" destOrd="0" presId="urn:microsoft.com/office/officeart/2005/8/layout/vList2"/>
    <dgm:cxn modelId="{56C6A158-A0BA-4B2B-9B98-5511CEADADDE}" srcId="{D3AD2C64-3AC2-49F1-AA37-1A5AAA7969BF}" destId="{CF08A2AE-827E-4AE4-A6D4-0DD0FDBE3368}" srcOrd="0" destOrd="0" parTransId="{3C9C5AF6-3B76-4A07-BA34-77F5BE063196}" sibTransId="{A6D7BE7F-948E-423E-9490-34040A42B672}"/>
    <dgm:cxn modelId="{03FCBB97-61BE-41B8-A82F-C701FE0F3212}" srcId="{D3AD2C64-3AC2-49F1-AA37-1A5AAA7969BF}" destId="{42CD2B03-410C-43A1-A89F-A36328A09B1D}" srcOrd="1" destOrd="0" parTransId="{7BE209B0-9B2A-4316-A646-148140A6C594}" sibTransId="{177D29A9-E57F-45C3-80D1-E1AE95E16627}"/>
    <dgm:cxn modelId="{40E1546F-35C9-4E7E-9D60-2EED014F4877}" srcId="{CF08A2AE-827E-4AE4-A6D4-0DD0FDBE3368}" destId="{4854C531-42CB-41F1-9A4C-D6330330D9DD}" srcOrd="0" destOrd="0" parTransId="{9ACADC86-25A0-4D6A-A938-3B2962083458}" sibTransId="{42DB01B5-CCE5-4911-9555-2752022DD236}"/>
    <dgm:cxn modelId="{3FDA1588-9F5B-4303-8BC1-B460570C6749}" srcId="{42CD2B03-410C-43A1-A89F-A36328A09B1D}" destId="{6E4F541B-FD4E-4A51-9AAF-84DF626C79B7}" srcOrd="0" destOrd="0" parTransId="{2413022B-7D11-4B1A-A173-2A68367E3129}" sibTransId="{5AC4C7B0-1845-403A-9261-CAEA3CA3B484}"/>
    <dgm:cxn modelId="{6FCDE223-91EC-4A09-86F8-02BF213034EC}" type="presOf" srcId="{42CD2B03-410C-43A1-A89F-A36328A09B1D}" destId="{6403A389-224F-47BC-A09B-5747390D8AA1}" srcOrd="0" destOrd="0" presId="urn:microsoft.com/office/officeart/2005/8/layout/vList2"/>
    <dgm:cxn modelId="{39411678-31EE-40A4-A18E-5C7C57CC051E}" type="presOf" srcId="{6E4F541B-FD4E-4A51-9AAF-84DF626C79B7}" destId="{BA5241CB-57E5-44AD-A767-B5DBFD86E8E7}" srcOrd="0" destOrd="0" presId="urn:microsoft.com/office/officeart/2005/8/layout/vList2"/>
    <dgm:cxn modelId="{D847ECF1-D336-4F9B-985E-0DCE44044CD1}" type="presOf" srcId="{4854C531-42CB-41F1-9A4C-D6330330D9DD}" destId="{A292B818-304A-4C50-AE35-9071BA7A4544}" srcOrd="0" destOrd="0" presId="urn:microsoft.com/office/officeart/2005/8/layout/vList2"/>
    <dgm:cxn modelId="{95D7178B-8A5A-4C0F-81B3-23DAA0AD10C4}" type="presOf" srcId="{D3AD2C64-3AC2-49F1-AA37-1A5AAA7969BF}" destId="{1D296DA2-8260-43E6-BE7F-DB4279131160}" srcOrd="0" destOrd="0" presId="urn:microsoft.com/office/officeart/2005/8/layout/vList2"/>
    <dgm:cxn modelId="{92DBBB41-6184-4C6A-9013-9EF75E8A80B9}" type="presParOf" srcId="{1D296DA2-8260-43E6-BE7F-DB4279131160}" destId="{31129DEF-8F81-433A-BBCA-81FE8F725C7E}" srcOrd="0" destOrd="0" presId="urn:microsoft.com/office/officeart/2005/8/layout/vList2"/>
    <dgm:cxn modelId="{2C0AC095-74DF-488B-9303-7047DF143827}" type="presParOf" srcId="{1D296DA2-8260-43E6-BE7F-DB4279131160}" destId="{A292B818-304A-4C50-AE35-9071BA7A4544}" srcOrd="1" destOrd="0" presId="urn:microsoft.com/office/officeart/2005/8/layout/vList2"/>
    <dgm:cxn modelId="{5558AD48-8D44-4B1A-8E33-12AD39029DFB}" type="presParOf" srcId="{1D296DA2-8260-43E6-BE7F-DB4279131160}" destId="{6403A389-224F-47BC-A09B-5747390D8AA1}" srcOrd="2" destOrd="0" presId="urn:microsoft.com/office/officeart/2005/8/layout/vList2"/>
    <dgm:cxn modelId="{753A9F51-923B-49B7-942F-C0BB8162D8D4}" type="presParOf" srcId="{1D296DA2-8260-43E6-BE7F-DB4279131160}" destId="{BA5241CB-57E5-44AD-A767-B5DBFD86E8E7}"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3D06E8-F545-4221-8BFD-DAD89D7C0534}"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65DD05F2-F1AA-4AAD-BBA3-C721DFFCCA03}">
      <dgm:prSet phldrT="[Text]"/>
      <dgm:spPr/>
      <dgm:t>
        <a:bodyPr/>
        <a:lstStyle/>
        <a:p>
          <a:r>
            <a:rPr lang="en-US" b="1" dirty="0" smtClean="0">
              <a:latin typeface="Cambria" panose="02040503050406030204" pitchFamily="18" charset="0"/>
              <a:ea typeface="Cambria" panose="02040503050406030204" pitchFamily="18" charset="0"/>
            </a:rPr>
            <a:t>OAF</a:t>
          </a:r>
          <a:r>
            <a:rPr lang="en-US" b="1" baseline="-25000" dirty="0" smtClean="0">
              <a:latin typeface="Cambria" panose="02040503050406030204" pitchFamily="18" charset="0"/>
              <a:ea typeface="Cambria" panose="02040503050406030204" pitchFamily="18" charset="0"/>
            </a:rPr>
            <a:t>GD</a:t>
          </a:r>
        </a:p>
        <a:p>
          <a:r>
            <a:rPr lang="en-US" b="1" dirty="0" smtClean="0">
              <a:latin typeface="Cambria" panose="02040503050406030204" pitchFamily="18" charset="0"/>
              <a:ea typeface="Cambria" panose="02040503050406030204" pitchFamily="18" charset="0"/>
            </a:rPr>
            <a:t>(P-PP)</a:t>
          </a:r>
          <a:endParaRPr lang="en-US" b="1" dirty="0">
            <a:latin typeface="Cambria" panose="02040503050406030204" pitchFamily="18" charset="0"/>
            <a:ea typeface="Cambria" panose="02040503050406030204" pitchFamily="18" charset="0"/>
          </a:endParaRPr>
        </a:p>
      </dgm:t>
    </dgm:pt>
    <dgm:pt modelId="{AA73FAFD-3498-4E05-9154-1FE87BE7189D}" type="parTrans" cxnId="{2FC38136-1ED1-4DF8-A34A-F7663BC79CF4}">
      <dgm:prSet/>
      <dgm:spPr/>
      <dgm:t>
        <a:bodyPr/>
        <a:lstStyle/>
        <a:p>
          <a:endParaRPr lang="en-US"/>
        </a:p>
      </dgm:t>
    </dgm:pt>
    <dgm:pt modelId="{353A8432-B0B4-4F0F-ABF5-E90153950E41}" type="sibTrans" cxnId="{2FC38136-1ED1-4DF8-A34A-F7663BC79CF4}">
      <dgm:prSet/>
      <dgm:spPr/>
      <dgm:t>
        <a:bodyPr/>
        <a:lstStyle/>
        <a:p>
          <a:endParaRPr lang="en-US"/>
        </a:p>
      </dgm:t>
    </dgm:pt>
    <dgm:pt modelId="{FBAB2990-7BFD-455E-A9A8-7393D4B812EA}">
      <dgm:prSet phldrT="[Text]"/>
      <dgm:spPr/>
      <dgm:t>
        <a:bodyPr/>
        <a:lstStyle/>
        <a:p>
          <a:r>
            <a:rPr lang="en-US" b="1" dirty="0" smtClean="0">
              <a:latin typeface="Cambria" panose="02040503050406030204" pitchFamily="18" charset="0"/>
              <a:ea typeface="Cambria" panose="02040503050406030204" pitchFamily="18" charset="0"/>
            </a:rPr>
            <a:t>ÜFE</a:t>
          </a:r>
        </a:p>
        <a:p>
          <a:r>
            <a:rPr lang="en-US" b="1" dirty="0" smtClean="0">
              <a:latin typeface="Cambria" panose="02040503050406030204" pitchFamily="18" charset="0"/>
              <a:ea typeface="Cambria" panose="02040503050406030204" pitchFamily="18" charset="0"/>
            </a:rPr>
            <a:t>(PPI)</a:t>
          </a:r>
          <a:endParaRPr lang="en-US" b="1" dirty="0">
            <a:latin typeface="Cambria" panose="02040503050406030204" pitchFamily="18" charset="0"/>
            <a:ea typeface="Cambria" panose="02040503050406030204" pitchFamily="18" charset="0"/>
          </a:endParaRPr>
        </a:p>
      </dgm:t>
    </dgm:pt>
    <dgm:pt modelId="{9B069464-7F5F-4B23-9571-D3D2D7467F5C}" type="parTrans" cxnId="{A811DF67-C1D3-4B84-B513-65041C7305DD}">
      <dgm:prSet/>
      <dgm:spPr/>
      <dgm:t>
        <a:bodyPr/>
        <a:lstStyle/>
        <a:p>
          <a:endParaRPr lang="en-US"/>
        </a:p>
      </dgm:t>
    </dgm:pt>
    <dgm:pt modelId="{A2384574-93B6-40D6-979E-3548A34CFEEE}" type="sibTrans" cxnId="{A811DF67-C1D3-4B84-B513-65041C7305DD}">
      <dgm:prSet/>
      <dgm:spPr/>
      <dgm:t>
        <a:bodyPr/>
        <a:lstStyle/>
        <a:p>
          <a:endParaRPr lang="en-US"/>
        </a:p>
      </dgm:t>
    </dgm:pt>
    <dgm:pt modelId="{7BD9E3B2-0538-4F56-8718-DC83B3FAE8DD}">
      <dgm:prSet phldrT="[Text]"/>
      <dgm:spPr/>
      <dgm:t>
        <a:bodyPr/>
        <a:lstStyle/>
        <a:p>
          <a:r>
            <a:rPr lang="en-US" b="1" dirty="0" smtClean="0">
              <a:latin typeface="Cambria" panose="02040503050406030204" pitchFamily="18" charset="0"/>
              <a:ea typeface="Cambria" panose="02040503050406030204" pitchFamily="18" charset="0"/>
            </a:rPr>
            <a:t>KUR </a:t>
          </a:r>
          <a:r>
            <a:rPr lang="en-US" b="1" baseline="-25000" dirty="0" smtClean="0">
              <a:latin typeface="Cambria" panose="02040503050406030204" pitchFamily="18" charset="0"/>
              <a:ea typeface="Cambria" panose="02040503050406030204" pitchFamily="18" charset="0"/>
            </a:rPr>
            <a:t>E</a:t>
          </a:r>
        </a:p>
        <a:p>
          <a:r>
            <a:rPr lang="en-US" b="1" dirty="0" smtClean="0">
              <a:latin typeface="Cambria" panose="02040503050406030204" pitchFamily="18" charset="0"/>
              <a:ea typeface="Cambria" panose="02040503050406030204" pitchFamily="18" charset="0"/>
            </a:rPr>
            <a:t>(FX Rate of EUR/TRY)</a:t>
          </a:r>
          <a:endParaRPr lang="en-US" b="1" dirty="0">
            <a:latin typeface="Cambria" panose="02040503050406030204" pitchFamily="18" charset="0"/>
            <a:ea typeface="Cambria" panose="02040503050406030204" pitchFamily="18" charset="0"/>
          </a:endParaRPr>
        </a:p>
      </dgm:t>
    </dgm:pt>
    <dgm:pt modelId="{5276F16B-83CC-47F0-8303-10C69F1608C5}" type="parTrans" cxnId="{7EC86DC5-54A2-440D-8C04-9A1A30C2A480}">
      <dgm:prSet/>
      <dgm:spPr/>
      <dgm:t>
        <a:bodyPr/>
        <a:lstStyle/>
        <a:p>
          <a:endParaRPr lang="en-US"/>
        </a:p>
      </dgm:t>
    </dgm:pt>
    <dgm:pt modelId="{97134288-3DD3-43BB-94AC-AA6BA596A3C6}" type="sibTrans" cxnId="{7EC86DC5-54A2-440D-8C04-9A1A30C2A480}">
      <dgm:prSet/>
      <dgm:spPr/>
      <dgm:t>
        <a:bodyPr/>
        <a:lstStyle/>
        <a:p>
          <a:endParaRPr lang="en-US"/>
        </a:p>
      </dgm:t>
    </dgm:pt>
    <dgm:pt modelId="{0421B799-99A8-41FE-B99B-0606FB2702F2}">
      <dgm:prSet phldrT="[Text]"/>
      <dgm:spPr/>
      <dgm:t>
        <a:bodyPr/>
        <a:lstStyle/>
        <a:p>
          <a:r>
            <a:rPr lang="en-US" b="1" dirty="0" smtClean="0">
              <a:latin typeface="Cambria" panose="02040503050406030204" pitchFamily="18" charset="0"/>
              <a:ea typeface="Cambria" panose="02040503050406030204" pitchFamily="18" charset="0"/>
            </a:rPr>
            <a:t>KUR </a:t>
          </a:r>
          <a:r>
            <a:rPr lang="en-US" b="1" baseline="-25000" dirty="0" smtClean="0">
              <a:latin typeface="Cambria" panose="02040503050406030204" pitchFamily="18" charset="0"/>
              <a:ea typeface="Cambria" panose="02040503050406030204" pitchFamily="18" charset="0"/>
            </a:rPr>
            <a:t>D</a:t>
          </a:r>
        </a:p>
        <a:p>
          <a:r>
            <a:rPr lang="en-US" b="1" dirty="0" smtClean="0">
              <a:latin typeface="Cambria" panose="02040503050406030204" pitchFamily="18" charset="0"/>
              <a:ea typeface="Cambria" panose="02040503050406030204" pitchFamily="18" charset="0"/>
            </a:rPr>
            <a:t>(FX Rate of USD/TRY)</a:t>
          </a:r>
          <a:endParaRPr lang="en-US" b="1" dirty="0">
            <a:latin typeface="Cambria" panose="02040503050406030204" pitchFamily="18" charset="0"/>
            <a:ea typeface="Cambria" panose="02040503050406030204" pitchFamily="18" charset="0"/>
          </a:endParaRPr>
        </a:p>
      </dgm:t>
    </dgm:pt>
    <dgm:pt modelId="{18707032-D35A-4316-8952-8AF29AC394D6}" type="parTrans" cxnId="{07E8F08C-9566-4D28-9710-ACBB0B6B122F}">
      <dgm:prSet/>
      <dgm:spPr/>
      <dgm:t>
        <a:bodyPr/>
        <a:lstStyle/>
        <a:p>
          <a:endParaRPr lang="en-US"/>
        </a:p>
      </dgm:t>
    </dgm:pt>
    <dgm:pt modelId="{4CAA797D-017F-40AA-9207-5D31D87DF283}" type="sibTrans" cxnId="{07E8F08C-9566-4D28-9710-ACBB0B6B122F}">
      <dgm:prSet/>
      <dgm:spPr/>
      <dgm:t>
        <a:bodyPr/>
        <a:lstStyle/>
        <a:p>
          <a:endParaRPr lang="en-US"/>
        </a:p>
      </dgm:t>
    </dgm:pt>
    <dgm:pt modelId="{B7B59A99-D78B-4A49-89EB-52F78A786CE6}">
      <dgm:prSet phldrT="[Text]"/>
      <dgm:spPr/>
      <dgm:t>
        <a:bodyPr/>
        <a:lstStyle/>
        <a:p>
          <a:r>
            <a:rPr lang="en-US" b="1" dirty="0" smtClean="0">
              <a:latin typeface="Cambria" panose="02040503050406030204" pitchFamily="18" charset="0"/>
              <a:ea typeface="Cambria" panose="02040503050406030204" pitchFamily="18" charset="0"/>
            </a:rPr>
            <a:t>TÜFE</a:t>
          </a:r>
        </a:p>
        <a:p>
          <a:r>
            <a:rPr lang="en-US" b="1" dirty="0" smtClean="0">
              <a:latin typeface="Cambria" panose="02040503050406030204" pitchFamily="18" charset="0"/>
              <a:ea typeface="Cambria" panose="02040503050406030204" pitchFamily="18" charset="0"/>
            </a:rPr>
            <a:t>(CPI)</a:t>
          </a:r>
          <a:endParaRPr lang="en-US" b="1" dirty="0">
            <a:latin typeface="Cambria" panose="02040503050406030204" pitchFamily="18" charset="0"/>
            <a:ea typeface="Cambria" panose="02040503050406030204" pitchFamily="18" charset="0"/>
          </a:endParaRPr>
        </a:p>
      </dgm:t>
    </dgm:pt>
    <dgm:pt modelId="{B03F796C-03FC-4DAE-8119-1E8BC862F2D0}" type="parTrans" cxnId="{ECA3F256-8918-4E5E-9316-54EDD053E97B}">
      <dgm:prSet/>
      <dgm:spPr/>
      <dgm:t>
        <a:bodyPr/>
        <a:lstStyle/>
        <a:p>
          <a:endParaRPr lang="en-US"/>
        </a:p>
      </dgm:t>
    </dgm:pt>
    <dgm:pt modelId="{797E35D0-822E-490E-94BF-381EEADB1202}" type="sibTrans" cxnId="{ECA3F256-8918-4E5E-9316-54EDD053E97B}">
      <dgm:prSet/>
      <dgm:spPr/>
      <dgm:t>
        <a:bodyPr/>
        <a:lstStyle/>
        <a:p>
          <a:endParaRPr lang="en-US"/>
        </a:p>
      </dgm:t>
    </dgm:pt>
    <dgm:pt modelId="{32CA29E4-852A-4575-AD33-23CC0052C9A9}" type="pres">
      <dgm:prSet presAssocID="{773D06E8-F545-4221-8BFD-DAD89D7C0534}" presName="cycle" presStyleCnt="0">
        <dgm:presLayoutVars>
          <dgm:dir/>
          <dgm:resizeHandles val="exact"/>
        </dgm:presLayoutVars>
      </dgm:prSet>
      <dgm:spPr/>
      <dgm:t>
        <a:bodyPr/>
        <a:lstStyle/>
        <a:p>
          <a:endParaRPr lang="en-US"/>
        </a:p>
      </dgm:t>
    </dgm:pt>
    <dgm:pt modelId="{A7865137-0C72-4E51-819E-A3A43C755825}" type="pres">
      <dgm:prSet presAssocID="{65DD05F2-F1AA-4AAD-BBA3-C721DFFCCA03}" presName="node" presStyleLbl="node1" presStyleIdx="0" presStyleCnt="5">
        <dgm:presLayoutVars>
          <dgm:bulletEnabled val="1"/>
        </dgm:presLayoutVars>
      </dgm:prSet>
      <dgm:spPr/>
      <dgm:t>
        <a:bodyPr/>
        <a:lstStyle/>
        <a:p>
          <a:endParaRPr lang="en-US"/>
        </a:p>
      </dgm:t>
    </dgm:pt>
    <dgm:pt modelId="{3CC07B5F-FED0-4E97-8F53-CF8A435ABA49}" type="pres">
      <dgm:prSet presAssocID="{65DD05F2-F1AA-4AAD-BBA3-C721DFFCCA03}" presName="spNode" presStyleCnt="0"/>
      <dgm:spPr/>
    </dgm:pt>
    <dgm:pt modelId="{4232D49E-9FA1-41B4-B51C-A1C67E3EA4BE}" type="pres">
      <dgm:prSet presAssocID="{353A8432-B0B4-4F0F-ABF5-E90153950E41}" presName="sibTrans" presStyleLbl="sibTrans1D1" presStyleIdx="0" presStyleCnt="5"/>
      <dgm:spPr/>
      <dgm:t>
        <a:bodyPr/>
        <a:lstStyle/>
        <a:p>
          <a:endParaRPr lang="en-US"/>
        </a:p>
      </dgm:t>
    </dgm:pt>
    <dgm:pt modelId="{218B23BB-94E4-4A7A-87DC-B3E573A9AF80}" type="pres">
      <dgm:prSet presAssocID="{FBAB2990-7BFD-455E-A9A8-7393D4B812EA}" presName="node" presStyleLbl="node1" presStyleIdx="1" presStyleCnt="5">
        <dgm:presLayoutVars>
          <dgm:bulletEnabled val="1"/>
        </dgm:presLayoutVars>
      </dgm:prSet>
      <dgm:spPr/>
      <dgm:t>
        <a:bodyPr/>
        <a:lstStyle/>
        <a:p>
          <a:endParaRPr lang="en-US"/>
        </a:p>
      </dgm:t>
    </dgm:pt>
    <dgm:pt modelId="{BCF2ABD2-DF39-404E-9C9F-8915EAEFB18A}" type="pres">
      <dgm:prSet presAssocID="{FBAB2990-7BFD-455E-A9A8-7393D4B812EA}" presName="spNode" presStyleCnt="0"/>
      <dgm:spPr/>
    </dgm:pt>
    <dgm:pt modelId="{68E19F43-7C36-4438-AE51-677D72D9D048}" type="pres">
      <dgm:prSet presAssocID="{A2384574-93B6-40D6-979E-3548A34CFEEE}" presName="sibTrans" presStyleLbl="sibTrans1D1" presStyleIdx="1" presStyleCnt="5"/>
      <dgm:spPr/>
      <dgm:t>
        <a:bodyPr/>
        <a:lstStyle/>
        <a:p>
          <a:endParaRPr lang="en-US"/>
        </a:p>
      </dgm:t>
    </dgm:pt>
    <dgm:pt modelId="{C449B330-33B3-459D-A347-B9224E60E3E5}" type="pres">
      <dgm:prSet presAssocID="{7BD9E3B2-0538-4F56-8718-DC83B3FAE8DD}" presName="node" presStyleLbl="node1" presStyleIdx="2" presStyleCnt="5">
        <dgm:presLayoutVars>
          <dgm:bulletEnabled val="1"/>
        </dgm:presLayoutVars>
      </dgm:prSet>
      <dgm:spPr/>
      <dgm:t>
        <a:bodyPr/>
        <a:lstStyle/>
        <a:p>
          <a:endParaRPr lang="en-US"/>
        </a:p>
      </dgm:t>
    </dgm:pt>
    <dgm:pt modelId="{1D5F819B-2F3A-4876-89E3-4C6DA2C47BBF}" type="pres">
      <dgm:prSet presAssocID="{7BD9E3B2-0538-4F56-8718-DC83B3FAE8DD}" presName="spNode" presStyleCnt="0"/>
      <dgm:spPr/>
    </dgm:pt>
    <dgm:pt modelId="{BCF79B3C-D0E4-4534-95F8-6191FC47E731}" type="pres">
      <dgm:prSet presAssocID="{97134288-3DD3-43BB-94AC-AA6BA596A3C6}" presName="sibTrans" presStyleLbl="sibTrans1D1" presStyleIdx="2" presStyleCnt="5"/>
      <dgm:spPr/>
      <dgm:t>
        <a:bodyPr/>
        <a:lstStyle/>
        <a:p>
          <a:endParaRPr lang="en-US"/>
        </a:p>
      </dgm:t>
    </dgm:pt>
    <dgm:pt modelId="{6CA9A983-1462-471C-B23B-9439FB80AD29}" type="pres">
      <dgm:prSet presAssocID="{0421B799-99A8-41FE-B99B-0606FB2702F2}" presName="node" presStyleLbl="node1" presStyleIdx="3" presStyleCnt="5">
        <dgm:presLayoutVars>
          <dgm:bulletEnabled val="1"/>
        </dgm:presLayoutVars>
      </dgm:prSet>
      <dgm:spPr/>
      <dgm:t>
        <a:bodyPr/>
        <a:lstStyle/>
        <a:p>
          <a:endParaRPr lang="en-US"/>
        </a:p>
      </dgm:t>
    </dgm:pt>
    <dgm:pt modelId="{59C265B7-5E39-46E0-8BB4-2D36CE39D7BD}" type="pres">
      <dgm:prSet presAssocID="{0421B799-99A8-41FE-B99B-0606FB2702F2}" presName="spNode" presStyleCnt="0"/>
      <dgm:spPr/>
    </dgm:pt>
    <dgm:pt modelId="{7036CA8D-F111-45D1-ADAC-674EBF4C1729}" type="pres">
      <dgm:prSet presAssocID="{4CAA797D-017F-40AA-9207-5D31D87DF283}" presName="sibTrans" presStyleLbl="sibTrans1D1" presStyleIdx="3" presStyleCnt="5"/>
      <dgm:spPr/>
      <dgm:t>
        <a:bodyPr/>
        <a:lstStyle/>
        <a:p>
          <a:endParaRPr lang="en-US"/>
        </a:p>
      </dgm:t>
    </dgm:pt>
    <dgm:pt modelId="{8989A6A3-8FE0-4E8B-98A2-2F6470C99587}" type="pres">
      <dgm:prSet presAssocID="{B7B59A99-D78B-4A49-89EB-52F78A786CE6}" presName="node" presStyleLbl="node1" presStyleIdx="4" presStyleCnt="5">
        <dgm:presLayoutVars>
          <dgm:bulletEnabled val="1"/>
        </dgm:presLayoutVars>
      </dgm:prSet>
      <dgm:spPr/>
      <dgm:t>
        <a:bodyPr/>
        <a:lstStyle/>
        <a:p>
          <a:endParaRPr lang="en-US"/>
        </a:p>
      </dgm:t>
    </dgm:pt>
    <dgm:pt modelId="{C4BE9E19-FB2C-4631-A2F1-547143334CEF}" type="pres">
      <dgm:prSet presAssocID="{B7B59A99-D78B-4A49-89EB-52F78A786CE6}" presName="spNode" presStyleCnt="0"/>
      <dgm:spPr/>
    </dgm:pt>
    <dgm:pt modelId="{48A47F00-B831-48A6-89DB-AEB9419EC16F}" type="pres">
      <dgm:prSet presAssocID="{797E35D0-822E-490E-94BF-381EEADB1202}" presName="sibTrans" presStyleLbl="sibTrans1D1" presStyleIdx="4" presStyleCnt="5"/>
      <dgm:spPr/>
      <dgm:t>
        <a:bodyPr/>
        <a:lstStyle/>
        <a:p>
          <a:endParaRPr lang="en-US"/>
        </a:p>
      </dgm:t>
    </dgm:pt>
  </dgm:ptLst>
  <dgm:cxnLst>
    <dgm:cxn modelId="{ECA3F256-8918-4E5E-9316-54EDD053E97B}" srcId="{773D06E8-F545-4221-8BFD-DAD89D7C0534}" destId="{B7B59A99-D78B-4A49-89EB-52F78A786CE6}" srcOrd="4" destOrd="0" parTransId="{B03F796C-03FC-4DAE-8119-1E8BC862F2D0}" sibTransId="{797E35D0-822E-490E-94BF-381EEADB1202}"/>
    <dgm:cxn modelId="{026C2CBE-07EB-456A-939F-B53A0A98BF16}" type="presOf" srcId="{7BD9E3B2-0538-4F56-8718-DC83B3FAE8DD}" destId="{C449B330-33B3-459D-A347-B9224E60E3E5}" srcOrd="0" destOrd="0" presId="urn:microsoft.com/office/officeart/2005/8/layout/cycle6"/>
    <dgm:cxn modelId="{B96CB855-6CBB-4487-A2FB-B6F640B11B9F}" type="presOf" srcId="{A2384574-93B6-40D6-979E-3548A34CFEEE}" destId="{68E19F43-7C36-4438-AE51-677D72D9D048}" srcOrd="0" destOrd="0" presId="urn:microsoft.com/office/officeart/2005/8/layout/cycle6"/>
    <dgm:cxn modelId="{B2019A0C-ED9E-4303-BF1A-75E9A89B8105}" type="presOf" srcId="{0421B799-99A8-41FE-B99B-0606FB2702F2}" destId="{6CA9A983-1462-471C-B23B-9439FB80AD29}" srcOrd="0" destOrd="0" presId="urn:microsoft.com/office/officeart/2005/8/layout/cycle6"/>
    <dgm:cxn modelId="{4BCA7959-ACFB-487D-8065-50D26BDF9695}" type="presOf" srcId="{353A8432-B0B4-4F0F-ABF5-E90153950E41}" destId="{4232D49E-9FA1-41B4-B51C-A1C67E3EA4BE}" srcOrd="0" destOrd="0" presId="urn:microsoft.com/office/officeart/2005/8/layout/cycle6"/>
    <dgm:cxn modelId="{A811DF67-C1D3-4B84-B513-65041C7305DD}" srcId="{773D06E8-F545-4221-8BFD-DAD89D7C0534}" destId="{FBAB2990-7BFD-455E-A9A8-7393D4B812EA}" srcOrd="1" destOrd="0" parTransId="{9B069464-7F5F-4B23-9571-D3D2D7467F5C}" sibTransId="{A2384574-93B6-40D6-979E-3548A34CFEEE}"/>
    <dgm:cxn modelId="{07E8F08C-9566-4D28-9710-ACBB0B6B122F}" srcId="{773D06E8-F545-4221-8BFD-DAD89D7C0534}" destId="{0421B799-99A8-41FE-B99B-0606FB2702F2}" srcOrd="3" destOrd="0" parTransId="{18707032-D35A-4316-8952-8AF29AC394D6}" sibTransId="{4CAA797D-017F-40AA-9207-5D31D87DF283}"/>
    <dgm:cxn modelId="{9927489A-0C8D-46AA-A72C-B6E2F4A92541}" type="presOf" srcId="{FBAB2990-7BFD-455E-A9A8-7393D4B812EA}" destId="{218B23BB-94E4-4A7A-87DC-B3E573A9AF80}" srcOrd="0" destOrd="0" presId="urn:microsoft.com/office/officeart/2005/8/layout/cycle6"/>
    <dgm:cxn modelId="{6C0AAA6A-452B-41E6-B1A6-C74352521E3A}" type="presOf" srcId="{B7B59A99-D78B-4A49-89EB-52F78A786CE6}" destId="{8989A6A3-8FE0-4E8B-98A2-2F6470C99587}" srcOrd="0" destOrd="0" presId="urn:microsoft.com/office/officeart/2005/8/layout/cycle6"/>
    <dgm:cxn modelId="{A07D98F2-4B37-4FD3-993E-B8A3125CAE0A}" type="presOf" srcId="{773D06E8-F545-4221-8BFD-DAD89D7C0534}" destId="{32CA29E4-852A-4575-AD33-23CC0052C9A9}" srcOrd="0" destOrd="0" presId="urn:microsoft.com/office/officeart/2005/8/layout/cycle6"/>
    <dgm:cxn modelId="{2FC38136-1ED1-4DF8-A34A-F7663BC79CF4}" srcId="{773D06E8-F545-4221-8BFD-DAD89D7C0534}" destId="{65DD05F2-F1AA-4AAD-BBA3-C721DFFCCA03}" srcOrd="0" destOrd="0" parTransId="{AA73FAFD-3498-4E05-9154-1FE87BE7189D}" sibTransId="{353A8432-B0B4-4F0F-ABF5-E90153950E41}"/>
    <dgm:cxn modelId="{7EC86DC5-54A2-440D-8C04-9A1A30C2A480}" srcId="{773D06E8-F545-4221-8BFD-DAD89D7C0534}" destId="{7BD9E3B2-0538-4F56-8718-DC83B3FAE8DD}" srcOrd="2" destOrd="0" parTransId="{5276F16B-83CC-47F0-8303-10C69F1608C5}" sibTransId="{97134288-3DD3-43BB-94AC-AA6BA596A3C6}"/>
    <dgm:cxn modelId="{C43AE136-270A-402B-9A62-68C2C722FBBF}" type="presOf" srcId="{4CAA797D-017F-40AA-9207-5D31D87DF283}" destId="{7036CA8D-F111-45D1-ADAC-674EBF4C1729}" srcOrd="0" destOrd="0" presId="urn:microsoft.com/office/officeart/2005/8/layout/cycle6"/>
    <dgm:cxn modelId="{C636E864-70B3-4670-BA6C-D5A115175ED8}" type="presOf" srcId="{797E35D0-822E-490E-94BF-381EEADB1202}" destId="{48A47F00-B831-48A6-89DB-AEB9419EC16F}" srcOrd="0" destOrd="0" presId="urn:microsoft.com/office/officeart/2005/8/layout/cycle6"/>
    <dgm:cxn modelId="{048D5EF7-CB6C-4C3E-930A-76C7FB26BCEB}" type="presOf" srcId="{97134288-3DD3-43BB-94AC-AA6BA596A3C6}" destId="{BCF79B3C-D0E4-4534-95F8-6191FC47E731}" srcOrd="0" destOrd="0" presId="urn:microsoft.com/office/officeart/2005/8/layout/cycle6"/>
    <dgm:cxn modelId="{6C0B0789-B43A-4582-81CD-02608F143964}" type="presOf" srcId="{65DD05F2-F1AA-4AAD-BBA3-C721DFFCCA03}" destId="{A7865137-0C72-4E51-819E-A3A43C755825}" srcOrd="0" destOrd="0" presId="urn:microsoft.com/office/officeart/2005/8/layout/cycle6"/>
    <dgm:cxn modelId="{498B7B22-13C5-43B7-9C22-F5084A22B4B4}" type="presParOf" srcId="{32CA29E4-852A-4575-AD33-23CC0052C9A9}" destId="{A7865137-0C72-4E51-819E-A3A43C755825}" srcOrd="0" destOrd="0" presId="urn:microsoft.com/office/officeart/2005/8/layout/cycle6"/>
    <dgm:cxn modelId="{A24810F1-14CD-49EF-901B-FEA0B4642C08}" type="presParOf" srcId="{32CA29E4-852A-4575-AD33-23CC0052C9A9}" destId="{3CC07B5F-FED0-4E97-8F53-CF8A435ABA49}" srcOrd="1" destOrd="0" presId="urn:microsoft.com/office/officeart/2005/8/layout/cycle6"/>
    <dgm:cxn modelId="{13CF7EE6-8275-4D82-9C71-0FE64785C9FF}" type="presParOf" srcId="{32CA29E4-852A-4575-AD33-23CC0052C9A9}" destId="{4232D49E-9FA1-41B4-B51C-A1C67E3EA4BE}" srcOrd="2" destOrd="0" presId="urn:microsoft.com/office/officeart/2005/8/layout/cycle6"/>
    <dgm:cxn modelId="{AC4D032E-75F0-40AC-A2DB-89BE8D344C59}" type="presParOf" srcId="{32CA29E4-852A-4575-AD33-23CC0052C9A9}" destId="{218B23BB-94E4-4A7A-87DC-B3E573A9AF80}" srcOrd="3" destOrd="0" presId="urn:microsoft.com/office/officeart/2005/8/layout/cycle6"/>
    <dgm:cxn modelId="{255D372A-3FF1-4E9E-AC43-F69C07D634DC}" type="presParOf" srcId="{32CA29E4-852A-4575-AD33-23CC0052C9A9}" destId="{BCF2ABD2-DF39-404E-9C9F-8915EAEFB18A}" srcOrd="4" destOrd="0" presId="urn:microsoft.com/office/officeart/2005/8/layout/cycle6"/>
    <dgm:cxn modelId="{65C59685-AF63-4F27-8641-2D79B6445B38}" type="presParOf" srcId="{32CA29E4-852A-4575-AD33-23CC0052C9A9}" destId="{68E19F43-7C36-4438-AE51-677D72D9D048}" srcOrd="5" destOrd="0" presId="urn:microsoft.com/office/officeart/2005/8/layout/cycle6"/>
    <dgm:cxn modelId="{BA10D5A1-470E-4FDE-83A0-CC1B2907C74A}" type="presParOf" srcId="{32CA29E4-852A-4575-AD33-23CC0052C9A9}" destId="{C449B330-33B3-459D-A347-B9224E60E3E5}" srcOrd="6" destOrd="0" presId="urn:microsoft.com/office/officeart/2005/8/layout/cycle6"/>
    <dgm:cxn modelId="{5A19ACA4-22F9-4348-BAAA-226BCB8F6D24}" type="presParOf" srcId="{32CA29E4-852A-4575-AD33-23CC0052C9A9}" destId="{1D5F819B-2F3A-4876-89E3-4C6DA2C47BBF}" srcOrd="7" destOrd="0" presId="urn:microsoft.com/office/officeart/2005/8/layout/cycle6"/>
    <dgm:cxn modelId="{B54FB88F-A5D9-4416-B2C3-AB87E864A218}" type="presParOf" srcId="{32CA29E4-852A-4575-AD33-23CC0052C9A9}" destId="{BCF79B3C-D0E4-4534-95F8-6191FC47E731}" srcOrd="8" destOrd="0" presId="urn:microsoft.com/office/officeart/2005/8/layout/cycle6"/>
    <dgm:cxn modelId="{56CB3B7D-21AA-416B-AF38-354F6EDE29B2}" type="presParOf" srcId="{32CA29E4-852A-4575-AD33-23CC0052C9A9}" destId="{6CA9A983-1462-471C-B23B-9439FB80AD29}" srcOrd="9" destOrd="0" presId="urn:microsoft.com/office/officeart/2005/8/layout/cycle6"/>
    <dgm:cxn modelId="{172D177B-C171-4962-A32D-E7848FCA0FB2}" type="presParOf" srcId="{32CA29E4-852A-4575-AD33-23CC0052C9A9}" destId="{59C265B7-5E39-46E0-8BB4-2D36CE39D7BD}" srcOrd="10" destOrd="0" presId="urn:microsoft.com/office/officeart/2005/8/layout/cycle6"/>
    <dgm:cxn modelId="{AEE467A4-8F3A-485E-8C70-87AD2793D4DF}" type="presParOf" srcId="{32CA29E4-852A-4575-AD33-23CC0052C9A9}" destId="{7036CA8D-F111-45D1-ADAC-674EBF4C1729}" srcOrd="11" destOrd="0" presId="urn:microsoft.com/office/officeart/2005/8/layout/cycle6"/>
    <dgm:cxn modelId="{E6124144-9A8D-44E0-BF75-B963926271A4}" type="presParOf" srcId="{32CA29E4-852A-4575-AD33-23CC0052C9A9}" destId="{8989A6A3-8FE0-4E8B-98A2-2F6470C99587}" srcOrd="12" destOrd="0" presId="urn:microsoft.com/office/officeart/2005/8/layout/cycle6"/>
    <dgm:cxn modelId="{4E8754E3-300D-4B82-AE7A-C93D499B96EC}" type="presParOf" srcId="{32CA29E4-852A-4575-AD33-23CC0052C9A9}" destId="{C4BE9E19-FB2C-4631-A2F1-547143334CEF}" srcOrd="13" destOrd="0" presId="urn:microsoft.com/office/officeart/2005/8/layout/cycle6"/>
    <dgm:cxn modelId="{EA2CE1E3-A375-4B66-8006-4F7E9A6D2CE3}" type="presParOf" srcId="{32CA29E4-852A-4575-AD33-23CC0052C9A9}" destId="{48A47F00-B831-48A6-89DB-AEB9419EC16F}"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455E25-FF98-488D-B783-6802674842F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1C6894B-6E5F-4C53-9120-AFCA380A3CB9}">
      <dgm:prSet phldrT="[Text]" custT="1"/>
      <dgm:spPr/>
      <dgm:t>
        <a:bodyPr/>
        <a:lstStyle/>
        <a:p>
          <a:r>
            <a:rPr lang="en-US" sz="700" b="1" dirty="0" smtClean="0">
              <a:solidFill>
                <a:schemeClr val="bg1"/>
              </a:solidFill>
              <a:latin typeface="+mn-lt"/>
              <a:ea typeface="Cambria" panose="02040503050406030204" pitchFamily="18" charset="0"/>
              <a:cs typeface="Arial" panose="020B0604020202020204" pitchFamily="34" charset="0"/>
            </a:rPr>
            <a:t>AF</a:t>
          </a:r>
          <a:r>
            <a:rPr lang="en-US" sz="700" b="1" baseline="-25000" dirty="0" smtClean="0">
              <a:solidFill>
                <a:schemeClr val="bg1"/>
              </a:solidFill>
              <a:latin typeface="+mn-lt"/>
              <a:ea typeface="Cambria" panose="02040503050406030204" pitchFamily="18" charset="0"/>
              <a:cs typeface="Arial" panose="020B0604020202020204" pitchFamily="34" charset="0"/>
            </a:rPr>
            <a:t>GD </a:t>
          </a:r>
          <a:r>
            <a:rPr lang="en-US" sz="700" b="1" dirty="0" smtClean="0">
              <a:solidFill>
                <a:schemeClr val="bg1"/>
              </a:solidFill>
              <a:latin typeface="+mn-lt"/>
              <a:ea typeface="Cambria" panose="02040503050406030204" pitchFamily="18" charset="0"/>
              <a:cs typeface="Arial" panose="020B0604020202020204" pitchFamily="34" charset="0"/>
            </a:rPr>
            <a:t>(PP): </a:t>
          </a:r>
          <a:r>
            <a:rPr lang="en-US" sz="700" b="0" dirty="0" smtClean="0">
              <a:solidFill>
                <a:schemeClr val="tx1"/>
              </a:solidFill>
              <a:latin typeface="+mn-lt"/>
              <a:ea typeface="Cambria" panose="02040503050406030204" pitchFamily="18" charset="0"/>
              <a:cs typeface="Arial" panose="020B0604020202020204" pitchFamily="34" charset="0"/>
            </a:rPr>
            <a:t>Purchasing Price / </a:t>
          </a:r>
          <a:r>
            <a:rPr lang="en-US" sz="700" b="0" dirty="0" smtClean="0">
              <a:solidFill>
                <a:schemeClr val="tx1"/>
              </a:solidFill>
              <a:latin typeface="+mn-lt"/>
              <a:cs typeface="Arial" panose="020B0604020202020204" pitchFamily="34" charset="0"/>
            </a:rPr>
            <a:t>The calculated unit electricity price (</a:t>
          </a:r>
          <a:r>
            <a:rPr lang="en-US" sz="700" b="0" dirty="0" err="1" smtClean="0">
              <a:solidFill>
                <a:schemeClr val="tx1"/>
              </a:solidFill>
              <a:latin typeface="+mn-lt"/>
              <a:cs typeface="Arial" panose="020B0604020202020204" pitchFamily="34" charset="0"/>
            </a:rPr>
            <a:t>TRYcent</a:t>
          </a:r>
          <a:r>
            <a:rPr lang="en-US" sz="700" b="0" dirty="0" smtClean="0">
              <a:solidFill>
                <a:schemeClr val="tx1"/>
              </a:solidFill>
              <a:latin typeface="+mn-lt"/>
              <a:cs typeface="Arial" panose="020B0604020202020204" pitchFamily="34" charset="0"/>
            </a:rPr>
            <a:t>/kWh)  for a certain quarter</a:t>
          </a:r>
          <a:endParaRPr lang="en-US" sz="700" b="0" dirty="0">
            <a:solidFill>
              <a:schemeClr val="tx1"/>
            </a:solidFill>
            <a:latin typeface="+mn-lt"/>
            <a:cs typeface="Arial" panose="020B0604020202020204" pitchFamily="34" charset="0"/>
          </a:endParaRPr>
        </a:p>
      </dgm:t>
    </dgm:pt>
    <dgm:pt modelId="{65127DAE-D9E4-4974-B9AF-806571C9F0D9}" type="parTrans" cxnId="{C930BCDC-08D9-49C9-A683-A4C9CA0C66E8}">
      <dgm:prSet/>
      <dgm:spPr/>
      <dgm:t>
        <a:bodyPr/>
        <a:lstStyle/>
        <a:p>
          <a:endParaRPr lang="en-US" sz="1200"/>
        </a:p>
      </dgm:t>
    </dgm:pt>
    <dgm:pt modelId="{6C0164E1-FA80-4CE1-B456-904A5F8322FE}" type="sibTrans" cxnId="{C930BCDC-08D9-49C9-A683-A4C9CA0C66E8}">
      <dgm:prSet/>
      <dgm:spPr/>
      <dgm:t>
        <a:bodyPr/>
        <a:lstStyle/>
        <a:p>
          <a:endParaRPr lang="en-US" sz="1200"/>
        </a:p>
      </dgm:t>
    </dgm:pt>
    <dgm:pt modelId="{3033331D-10AA-499D-A200-3DB3DE437004}">
      <dgm:prSet phldrT="[Text]" custT="1"/>
      <dgm:spPr/>
      <dgm:t>
        <a:bodyPr/>
        <a:lstStyle/>
        <a:p>
          <a:r>
            <a:rPr lang="en-US" sz="700" b="1" dirty="0" smtClean="0">
              <a:latin typeface="+mn-lt"/>
              <a:ea typeface="Cambria" panose="02040503050406030204" pitchFamily="18" charset="0"/>
              <a:cs typeface="Arial" panose="020B0604020202020204" pitchFamily="34" charset="0"/>
            </a:rPr>
            <a:t>OAF</a:t>
          </a:r>
          <a:r>
            <a:rPr lang="en-US" sz="700" b="1" baseline="-25000" dirty="0" smtClean="0">
              <a:latin typeface="+mn-lt"/>
              <a:ea typeface="Cambria" panose="02040503050406030204" pitchFamily="18" charset="0"/>
              <a:cs typeface="Arial" panose="020B0604020202020204" pitchFamily="34" charset="0"/>
            </a:rPr>
            <a:t>GD </a:t>
          </a:r>
          <a:r>
            <a:rPr lang="en-US" sz="700" b="1" dirty="0" smtClean="0">
              <a:latin typeface="+mn-lt"/>
              <a:ea typeface="Cambria" panose="02040503050406030204" pitchFamily="18" charset="0"/>
              <a:cs typeface="Arial" panose="020B0604020202020204" pitchFamily="34" charset="0"/>
            </a:rPr>
            <a:t>(P-PP): </a:t>
          </a:r>
          <a:r>
            <a:rPr lang="en-US" sz="700" dirty="0" smtClean="0">
              <a:solidFill>
                <a:schemeClr val="tx1">
                  <a:lumMod val="85000"/>
                  <a:lumOff val="15000"/>
                </a:schemeClr>
              </a:solidFill>
              <a:latin typeface="+mn-lt"/>
              <a:cs typeface="Arial" panose="020B0604020202020204" pitchFamily="34" charset="0"/>
            </a:rPr>
            <a:t>Previous Purchasing Price /The unit electricity price (</a:t>
          </a:r>
          <a:r>
            <a:rPr lang="en-US" sz="700" dirty="0" err="1" smtClean="0">
              <a:solidFill>
                <a:schemeClr val="tx1">
                  <a:lumMod val="85000"/>
                  <a:lumOff val="15000"/>
                </a:schemeClr>
              </a:solidFill>
              <a:latin typeface="+mn-lt"/>
              <a:cs typeface="Arial" panose="020B0604020202020204" pitchFamily="34" charset="0"/>
            </a:rPr>
            <a:t>TRYcent</a:t>
          </a:r>
          <a:r>
            <a:rPr lang="en-US" sz="700" dirty="0" smtClean="0">
              <a:solidFill>
                <a:schemeClr val="tx1">
                  <a:lumMod val="85000"/>
                  <a:lumOff val="15000"/>
                </a:schemeClr>
              </a:solidFill>
              <a:latin typeface="+mn-lt"/>
              <a:cs typeface="Arial" panose="020B0604020202020204" pitchFamily="34" charset="0"/>
            </a:rPr>
            <a:t>/kWh) calculated for previous quarter</a:t>
          </a:r>
          <a:endParaRPr lang="en-US" sz="700" dirty="0">
            <a:latin typeface="+mn-lt"/>
            <a:cs typeface="Arial" panose="020B0604020202020204" pitchFamily="34" charset="0"/>
          </a:endParaRPr>
        </a:p>
      </dgm:t>
    </dgm:pt>
    <dgm:pt modelId="{BE7B09E5-8BFC-4149-91DA-6AEF756E2448}" type="parTrans" cxnId="{CA7AF88A-58FD-4029-ADBE-C4BE2894E740}">
      <dgm:prSet/>
      <dgm:spPr/>
      <dgm:t>
        <a:bodyPr/>
        <a:lstStyle/>
        <a:p>
          <a:endParaRPr lang="en-US" sz="1200"/>
        </a:p>
      </dgm:t>
    </dgm:pt>
    <dgm:pt modelId="{68C35EDF-96F4-4773-A1E5-B3A141E65D72}" type="sibTrans" cxnId="{CA7AF88A-58FD-4029-ADBE-C4BE2894E740}">
      <dgm:prSet/>
      <dgm:spPr/>
      <dgm:t>
        <a:bodyPr/>
        <a:lstStyle/>
        <a:p>
          <a:endParaRPr lang="en-US" sz="1200"/>
        </a:p>
      </dgm:t>
    </dgm:pt>
    <dgm:pt modelId="{8D93A815-A8A8-42C6-B6EF-1F3BB4BEF110}">
      <dgm:prSet phldrT="[Text]" custT="1"/>
      <dgm:spPr/>
      <dgm:t>
        <a:bodyPr/>
        <a:lstStyle/>
        <a:p>
          <a:r>
            <a:rPr lang="en-US" sz="700" b="1" dirty="0" smtClean="0">
              <a:latin typeface="+mn-lt"/>
              <a:cs typeface="Arial" panose="020B0604020202020204" pitchFamily="34" charset="0"/>
            </a:rPr>
            <a:t>ÜFE</a:t>
          </a:r>
          <a:r>
            <a:rPr lang="en-US" sz="700" b="1" baseline="-25000" dirty="0" smtClean="0">
              <a:latin typeface="+mn-lt"/>
              <a:cs typeface="Arial" panose="020B0604020202020204" pitchFamily="34" charset="0"/>
            </a:rPr>
            <a:t>A-2</a:t>
          </a:r>
          <a:r>
            <a:rPr lang="en-US" sz="700" baseline="-25000" dirty="0" smtClean="0">
              <a:latin typeface="+mn-lt"/>
              <a:cs typeface="Arial" panose="020B0604020202020204" pitchFamily="34" charset="0"/>
            </a:rPr>
            <a:t> </a:t>
          </a:r>
          <a:r>
            <a:rPr lang="en-US" sz="700" baseline="0" dirty="0" smtClean="0">
              <a:latin typeface="+mn-lt"/>
              <a:cs typeface="Arial" panose="020B0604020202020204" pitchFamily="34" charset="0"/>
            </a:rPr>
            <a:t>: </a:t>
          </a:r>
          <a:r>
            <a:rPr lang="en-US" sz="700" dirty="0" smtClean="0">
              <a:solidFill>
                <a:schemeClr val="tx1">
                  <a:lumMod val="85000"/>
                  <a:lumOff val="15000"/>
                </a:schemeClr>
              </a:solidFill>
              <a:latin typeface="+mn-lt"/>
              <a:cs typeface="Arial" panose="020B0604020202020204" pitchFamily="34" charset="0"/>
            </a:rPr>
            <a:t>The Producer Price Index calculated for the second month before the quarter to which the updated electricity price is to apply</a:t>
          </a:r>
          <a:r>
            <a:rPr lang="en-US" sz="700" baseline="-25000" dirty="0" smtClean="0">
              <a:latin typeface="+mn-lt"/>
              <a:cs typeface="Arial" panose="020B0604020202020204" pitchFamily="34" charset="0"/>
            </a:rPr>
            <a:t> </a:t>
          </a:r>
          <a:endParaRPr lang="en-US" sz="700" baseline="-25000" dirty="0">
            <a:latin typeface="+mn-lt"/>
            <a:cs typeface="Arial" panose="020B0604020202020204" pitchFamily="34" charset="0"/>
          </a:endParaRPr>
        </a:p>
      </dgm:t>
    </dgm:pt>
    <dgm:pt modelId="{36E81A03-D12A-4F2A-8A19-CE1002D35ACC}" type="parTrans" cxnId="{64BF9509-8149-41C2-A6EF-3295AC25F71C}">
      <dgm:prSet/>
      <dgm:spPr/>
      <dgm:t>
        <a:bodyPr/>
        <a:lstStyle/>
        <a:p>
          <a:endParaRPr lang="en-US" sz="1200"/>
        </a:p>
      </dgm:t>
    </dgm:pt>
    <dgm:pt modelId="{808C9469-BCD8-4C3B-9A1D-A8797EE6E107}" type="sibTrans" cxnId="{64BF9509-8149-41C2-A6EF-3295AC25F71C}">
      <dgm:prSet/>
      <dgm:spPr/>
      <dgm:t>
        <a:bodyPr/>
        <a:lstStyle/>
        <a:p>
          <a:endParaRPr lang="en-US" sz="1200"/>
        </a:p>
      </dgm:t>
    </dgm:pt>
    <dgm:pt modelId="{C8B07AAC-3F4D-40EC-85E6-6A9CF171F05B}">
      <dgm:prSet phldrT="[Text]" custT="1"/>
      <dgm:spPr/>
      <dgm:t>
        <a:bodyPr/>
        <a:lstStyle/>
        <a:p>
          <a:r>
            <a:rPr lang="en-US" sz="700" b="1" dirty="0" smtClean="0">
              <a:latin typeface="+mn-lt"/>
              <a:cs typeface="Arial" panose="020B0604020202020204" pitchFamily="34" charset="0"/>
            </a:rPr>
            <a:t>TÜFE</a:t>
          </a:r>
          <a:r>
            <a:rPr lang="en-US" sz="700" b="1" baseline="-25000" dirty="0" smtClean="0">
              <a:latin typeface="+mn-lt"/>
              <a:cs typeface="Arial" panose="020B0604020202020204" pitchFamily="34" charset="0"/>
            </a:rPr>
            <a:t>A-2</a:t>
          </a:r>
          <a:r>
            <a:rPr lang="en-US" sz="700" baseline="-25000" dirty="0" smtClean="0">
              <a:latin typeface="+mn-lt"/>
              <a:cs typeface="Arial" panose="020B0604020202020204" pitchFamily="34" charset="0"/>
            </a:rPr>
            <a:t> </a:t>
          </a:r>
          <a:r>
            <a:rPr lang="en-US" sz="700" baseline="0" dirty="0" smtClean="0">
              <a:latin typeface="+mn-lt"/>
              <a:cs typeface="Arial" panose="020B0604020202020204" pitchFamily="34" charset="0"/>
            </a:rPr>
            <a:t>: </a:t>
          </a:r>
          <a:r>
            <a:rPr lang="en-US" sz="700" dirty="0" smtClean="0">
              <a:solidFill>
                <a:schemeClr val="tx1">
                  <a:lumMod val="85000"/>
                  <a:lumOff val="15000"/>
                </a:schemeClr>
              </a:solidFill>
              <a:latin typeface="+mn-lt"/>
              <a:cs typeface="Arial" panose="020B0604020202020204" pitchFamily="34" charset="0"/>
            </a:rPr>
            <a:t>The Consumer Price Index calculated for the second month before the quarter to which the updated electricity price is to apply</a:t>
          </a:r>
          <a:r>
            <a:rPr lang="en-US" sz="700" baseline="-25000" dirty="0" smtClean="0">
              <a:latin typeface="+mn-lt"/>
              <a:cs typeface="Arial" panose="020B0604020202020204" pitchFamily="34" charset="0"/>
            </a:rPr>
            <a:t> </a:t>
          </a:r>
          <a:endParaRPr lang="en-US" sz="700" dirty="0">
            <a:latin typeface="+mn-lt"/>
          </a:endParaRPr>
        </a:p>
      </dgm:t>
    </dgm:pt>
    <dgm:pt modelId="{49BA4251-34FC-4B6B-93F4-8CB6F94AE16E}" type="parTrans" cxnId="{24F2DC96-9B30-4CE3-AB59-D2883940617C}">
      <dgm:prSet/>
      <dgm:spPr/>
      <dgm:t>
        <a:bodyPr/>
        <a:lstStyle/>
        <a:p>
          <a:endParaRPr lang="en-US" sz="1200"/>
        </a:p>
      </dgm:t>
    </dgm:pt>
    <dgm:pt modelId="{4C0E9755-F4D4-40E1-9895-F8D5BF61C164}" type="sibTrans" cxnId="{24F2DC96-9B30-4CE3-AB59-D2883940617C}">
      <dgm:prSet/>
      <dgm:spPr/>
      <dgm:t>
        <a:bodyPr/>
        <a:lstStyle/>
        <a:p>
          <a:endParaRPr lang="en-US" sz="1200"/>
        </a:p>
      </dgm:t>
    </dgm:pt>
    <dgm:pt modelId="{444BE08F-6F72-4E9B-821E-4307573424BD}">
      <dgm:prSet phldrT="[Text]" custT="1"/>
      <dgm:spPr/>
      <dgm:t>
        <a:bodyPr/>
        <a:lstStyle/>
        <a:p>
          <a:r>
            <a:rPr lang="en-US" sz="700" b="1" dirty="0" smtClean="0">
              <a:latin typeface="+mn-lt"/>
              <a:cs typeface="Arial" panose="020B0604020202020204" pitchFamily="34" charset="0"/>
            </a:rPr>
            <a:t>TÜFE</a:t>
          </a:r>
          <a:r>
            <a:rPr lang="en-US" sz="700" b="1" baseline="-25000" dirty="0" smtClean="0">
              <a:latin typeface="+mn-lt"/>
              <a:cs typeface="Arial" panose="020B0604020202020204" pitchFamily="34" charset="0"/>
            </a:rPr>
            <a:t>A-5</a:t>
          </a:r>
          <a:r>
            <a:rPr lang="en-US" sz="700" baseline="-25000" dirty="0" smtClean="0">
              <a:latin typeface="+mn-lt"/>
              <a:cs typeface="Arial" panose="020B0604020202020204" pitchFamily="34" charset="0"/>
            </a:rPr>
            <a:t> </a:t>
          </a:r>
          <a:r>
            <a:rPr lang="en-US" sz="700" baseline="0" dirty="0" smtClean="0">
              <a:latin typeface="+mn-lt"/>
              <a:cs typeface="Arial" panose="020B0604020202020204" pitchFamily="34" charset="0"/>
            </a:rPr>
            <a:t>: </a:t>
          </a:r>
          <a:r>
            <a:rPr lang="en-US" sz="700" dirty="0" smtClean="0">
              <a:solidFill>
                <a:schemeClr val="tx1">
                  <a:lumMod val="85000"/>
                  <a:lumOff val="15000"/>
                </a:schemeClr>
              </a:solidFill>
              <a:latin typeface="+mn-lt"/>
              <a:cs typeface="Arial" panose="020B0604020202020204" pitchFamily="34" charset="0"/>
            </a:rPr>
            <a:t>The Consumer Price Index calculated for the fifth month (in reverse) before the quarter to which the updated electricity price is to apply</a:t>
          </a:r>
          <a:r>
            <a:rPr lang="en-US" sz="700" baseline="-25000" dirty="0" smtClean="0">
              <a:latin typeface="+mn-lt"/>
              <a:cs typeface="Arial" panose="020B0604020202020204" pitchFamily="34" charset="0"/>
            </a:rPr>
            <a:t> </a:t>
          </a:r>
          <a:endParaRPr lang="en-US" sz="700" dirty="0">
            <a:latin typeface="+mn-lt"/>
          </a:endParaRPr>
        </a:p>
      </dgm:t>
    </dgm:pt>
    <dgm:pt modelId="{4877D2EE-610D-4428-88B0-3AC397804EF4}" type="parTrans" cxnId="{19E25F98-423A-4780-908F-0C7C45ED54F8}">
      <dgm:prSet/>
      <dgm:spPr/>
      <dgm:t>
        <a:bodyPr/>
        <a:lstStyle/>
        <a:p>
          <a:endParaRPr lang="en-US" sz="1200"/>
        </a:p>
      </dgm:t>
    </dgm:pt>
    <dgm:pt modelId="{934EA423-295F-4448-B53C-3C0B87D524B1}" type="sibTrans" cxnId="{19E25F98-423A-4780-908F-0C7C45ED54F8}">
      <dgm:prSet/>
      <dgm:spPr/>
      <dgm:t>
        <a:bodyPr/>
        <a:lstStyle/>
        <a:p>
          <a:endParaRPr lang="en-US" sz="1200"/>
        </a:p>
      </dgm:t>
    </dgm:pt>
    <dgm:pt modelId="{2E3514D4-1AD1-4650-BD0F-0E37B116A1FF}">
      <dgm:prSet phldrT="[Text]" custT="1"/>
      <dgm:spPr/>
      <dgm:t>
        <a:bodyPr/>
        <a:lstStyle/>
        <a:p>
          <a:r>
            <a:rPr lang="en-US" sz="700" b="1" dirty="0" smtClean="0">
              <a:latin typeface="+mn-lt"/>
              <a:ea typeface="Cambria" panose="02040503050406030204" pitchFamily="18" charset="0"/>
              <a:cs typeface="Arial" panose="020B0604020202020204" pitchFamily="34" charset="0"/>
            </a:rPr>
            <a:t>KUR </a:t>
          </a:r>
          <a:r>
            <a:rPr lang="en-US" sz="700" b="1" baseline="-25000" dirty="0" smtClean="0">
              <a:latin typeface="+mn-lt"/>
              <a:ea typeface="Cambria" panose="02040503050406030204" pitchFamily="18" charset="0"/>
              <a:cs typeface="Arial" panose="020B0604020202020204" pitchFamily="34" charset="0"/>
            </a:rPr>
            <a:t>D-A </a:t>
          </a:r>
          <a:r>
            <a:rPr lang="en-US" sz="700" b="1" baseline="0" dirty="0" smtClean="0">
              <a:latin typeface="+mn-lt"/>
              <a:ea typeface="Cambria" panose="02040503050406030204" pitchFamily="18" charset="0"/>
              <a:cs typeface="Arial" panose="020B0604020202020204" pitchFamily="34" charset="0"/>
            </a:rPr>
            <a:t>: </a:t>
          </a:r>
          <a:r>
            <a:rPr lang="en-US" sz="700" b="0" baseline="0" dirty="0" smtClean="0">
              <a:solidFill>
                <a:schemeClr val="tx1"/>
              </a:solidFill>
              <a:latin typeface="+mn-lt"/>
              <a:ea typeface="Cambria" panose="02040503050406030204" pitchFamily="18" charset="0"/>
              <a:cs typeface="Arial" panose="020B0604020202020204" pitchFamily="34" charset="0"/>
            </a:rPr>
            <a:t>The daily average of USDTRY exchange rates, published by the CBRT, calculated for the second, third and fourth months prior to the quarter to which the electricity price is to apply    </a:t>
          </a:r>
          <a:endParaRPr lang="en-US" sz="700" b="0" baseline="0" dirty="0">
            <a:solidFill>
              <a:schemeClr val="tx1"/>
            </a:solidFill>
            <a:latin typeface="+mn-lt"/>
            <a:cs typeface="Arial" panose="020B0604020202020204" pitchFamily="34" charset="0"/>
          </a:endParaRPr>
        </a:p>
      </dgm:t>
    </dgm:pt>
    <dgm:pt modelId="{B88CAB64-AF76-482E-96F3-3C9CE724D0AE}" type="parTrans" cxnId="{1670B985-A505-4BAF-8317-204D6CDDF326}">
      <dgm:prSet/>
      <dgm:spPr/>
      <dgm:t>
        <a:bodyPr/>
        <a:lstStyle/>
        <a:p>
          <a:endParaRPr lang="en-US" sz="1200"/>
        </a:p>
      </dgm:t>
    </dgm:pt>
    <dgm:pt modelId="{53FC66D3-F4D0-4849-91E0-FC4671999703}" type="sibTrans" cxnId="{1670B985-A505-4BAF-8317-204D6CDDF326}">
      <dgm:prSet/>
      <dgm:spPr/>
      <dgm:t>
        <a:bodyPr/>
        <a:lstStyle/>
        <a:p>
          <a:endParaRPr lang="en-US" sz="1200"/>
        </a:p>
      </dgm:t>
    </dgm:pt>
    <dgm:pt modelId="{21E9AD77-A256-4F97-BD0B-A83BE3C83195}">
      <dgm:prSet phldrT="[Text]" custT="1"/>
      <dgm:spPr/>
      <dgm:t>
        <a:bodyPr/>
        <a:lstStyle/>
        <a:p>
          <a:r>
            <a:rPr lang="en-US" sz="700" b="1" dirty="0" smtClean="0">
              <a:latin typeface="+mn-lt"/>
              <a:cs typeface="Arial" panose="020B0604020202020204" pitchFamily="34" charset="0"/>
            </a:rPr>
            <a:t>ÜFE</a:t>
          </a:r>
          <a:r>
            <a:rPr lang="en-US" sz="700" b="1" baseline="-25000" dirty="0" smtClean="0">
              <a:latin typeface="+mn-lt"/>
              <a:cs typeface="Arial" panose="020B0604020202020204" pitchFamily="34" charset="0"/>
            </a:rPr>
            <a:t>A-5</a:t>
          </a:r>
          <a:r>
            <a:rPr lang="en-US" sz="700" baseline="-25000" dirty="0" smtClean="0">
              <a:latin typeface="+mn-lt"/>
              <a:cs typeface="Arial" panose="020B0604020202020204" pitchFamily="34" charset="0"/>
            </a:rPr>
            <a:t> </a:t>
          </a:r>
          <a:r>
            <a:rPr lang="en-US" sz="700" baseline="0" dirty="0" smtClean="0">
              <a:latin typeface="+mn-lt"/>
              <a:cs typeface="Arial" panose="020B0604020202020204" pitchFamily="34" charset="0"/>
            </a:rPr>
            <a:t>: </a:t>
          </a:r>
          <a:r>
            <a:rPr lang="en-US" sz="700" dirty="0" smtClean="0">
              <a:solidFill>
                <a:schemeClr val="tx1">
                  <a:lumMod val="85000"/>
                  <a:lumOff val="15000"/>
                </a:schemeClr>
              </a:solidFill>
              <a:latin typeface="+mn-lt"/>
              <a:cs typeface="Arial" panose="020B0604020202020204" pitchFamily="34" charset="0"/>
            </a:rPr>
            <a:t>The Producer Price Index calculated for the fifth month before the quarter to which the updated electricity price is to apply</a:t>
          </a:r>
          <a:r>
            <a:rPr lang="en-US" sz="700" baseline="-25000" dirty="0" smtClean="0">
              <a:latin typeface="+mn-lt"/>
              <a:cs typeface="Arial" panose="020B0604020202020204" pitchFamily="34" charset="0"/>
            </a:rPr>
            <a:t> </a:t>
          </a:r>
          <a:endParaRPr lang="en-US" sz="700" dirty="0">
            <a:latin typeface="+mn-lt"/>
          </a:endParaRPr>
        </a:p>
      </dgm:t>
    </dgm:pt>
    <dgm:pt modelId="{53CFAD4F-36C7-47B9-AFA4-18656F8EBE3A}" type="parTrans" cxnId="{82C00E0D-E286-4379-8FB8-FD40AC2A972C}">
      <dgm:prSet/>
      <dgm:spPr/>
      <dgm:t>
        <a:bodyPr/>
        <a:lstStyle/>
        <a:p>
          <a:endParaRPr lang="en-US" sz="1200"/>
        </a:p>
      </dgm:t>
    </dgm:pt>
    <dgm:pt modelId="{B9349F2C-E44D-4E3A-B521-5445E350571F}" type="sibTrans" cxnId="{82C00E0D-E286-4379-8FB8-FD40AC2A972C}">
      <dgm:prSet/>
      <dgm:spPr/>
      <dgm:t>
        <a:bodyPr/>
        <a:lstStyle/>
        <a:p>
          <a:endParaRPr lang="en-US" sz="1200"/>
        </a:p>
      </dgm:t>
    </dgm:pt>
    <dgm:pt modelId="{132CA83D-C568-4182-8677-0EC74CD67D96}">
      <dgm:prSet phldrT="[Text]" custT="1"/>
      <dgm:spPr/>
      <dgm:t>
        <a:bodyPr/>
        <a:lstStyle/>
        <a:p>
          <a:r>
            <a:rPr lang="en-US" sz="700" b="1" dirty="0" smtClean="0">
              <a:latin typeface="+mn-lt"/>
              <a:ea typeface="Cambria" panose="02040503050406030204" pitchFamily="18" charset="0"/>
              <a:cs typeface="Arial" panose="020B0604020202020204" pitchFamily="34" charset="0"/>
            </a:rPr>
            <a:t>KUR </a:t>
          </a:r>
          <a:r>
            <a:rPr lang="en-US" sz="700" b="1" baseline="-25000" dirty="0" smtClean="0">
              <a:latin typeface="+mn-lt"/>
              <a:ea typeface="Cambria" panose="02040503050406030204" pitchFamily="18" charset="0"/>
              <a:cs typeface="Arial" panose="020B0604020202020204" pitchFamily="34" charset="0"/>
            </a:rPr>
            <a:t>D-B </a:t>
          </a:r>
          <a:r>
            <a:rPr lang="en-US" sz="700" b="1" baseline="0" dirty="0" smtClean="0">
              <a:latin typeface="+mn-lt"/>
              <a:ea typeface="Cambria" panose="02040503050406030204" pitchFamily="18" charset="0"/>
              <a:cs typeface="Arial" panose="020B0604020202020204" pitchFamily="34" charset="0"/>
            </a:rPr>
            <a:t>: </a:t>
          </a:r>
          <a:r>
            <a:rPr lang="en-US" sz="700" b="0" baseline="0" dirty="0" smtClean="0">
              <a:solidFill>
                <a:schemeClr val="tx1"/>
              </a:solidFill>
              <a:latin typeface="+mn-lt"/>
              <a:ea typeface="Cambria" panose="02040503050406030204" pitchFamily="18" charset="0"/>
              <a:cs typeface="Arial" panose="020B0604020202020204" pitchFamily="34" charset="0"/>
            </a:rPr>
            <a:t>The daily average of USDTRY exchange rates, published by the CBRT, calculated for the fifth, sixth and seventh months prior to the quarter to which the electricity price to apply </a:t>
          </a:r>
          <a:endParaRPr lang="en-US" sz="700" b="0" dirty="0">
            <a:solidFill>
              <a:schemeClr val="tx1"/>
            </a:solidFill>
            <a:latin typeface="+mn-lt"/>
          </a:endParaRPr>
        </a:p>
      </dgm:t>
    </dgm:pt>
    <dgm:pt modelId="{B246CBA0-14A7-4391-8BFE-149F5CF01693}" type="sibTrans" cxnId="{96CF89C7-8538-4E38-BB03-C26704813633}">
      <dgm:prSet/>
      <dgm:spPr/>
      <dgm:t>
        <a:bodyPr/>
        <a:lstStyle/>
        <a:p>
          <a:endParaRPr lang="en-US" sz="1200"/>
        </a:p>
      </dgm:t>
    </dgm:pt>
    <dgm:pt modelId="{A57D342A-0A83-4117-94B6-3045E9F20F77}" type="parTrans" cxnId="{96CF89C7-8538-4E38-BB03-C26704813633}">
      <dgm:prSet/>
      <dgm:spPr/>
      <dgm:t>
        <a:bodyPr/>
        <a:lstStyle/>
        <a:p>
          <a:endParaRPr lang="en-US" sz="1200"/>
        </a:p>
      </dgm:t>
    </dgm:pt>
    <dgm:pt modelId="{D46B54A3-D721-4F40-AAA0-139AC1D5DBC3}">
      <dgm:prSet phldrT="[Text]" custT="1"/>
      <dgm:spPr/>
      <dgm:t>
        <a:bodyPr/>
        <a:lstStyle/>
        <a:p>
          <a:r>
            <a:rPr lang="en-US" sz="700" b="1" dirty="0" smtClean="0">
              <a:latin typeface="+mn-lt"/>
              <a:ea typeface="Cambria" panose="02040503050406030204" pitchFamily="18" charset="0"/>
              <a:cs typeface="Arial" panose="020B0604020202020204" pitchFamily="34" charset="0"/>
            </a:rPr>
            <a:t>KUR </a:t>
          </a:r>
          <a:r>
            <a:rPr lang="en-US" sz="700" b="1" baseline="-25000" dirty="0" smtClean="0">
              <a:latin typeface="+mn-lt"/>
              <a:ea typeface="Cambria" panose="02040503050406030204" pitchFamily="18" charset="0"/>
              <a:cs typeface="Arial" panose="020B0604020202020204" pitchFamily="34" charset="0"/>
            </a:rPr>
            <a:t>E-A </a:t>
          </a:r>
          <a:r>
            <a:rPr lang="en-US" sz="700" b="1" baseline="0" dirty="0" smtClean="0">
              <a:latin typeface="+mn-lt"/>
              <a:ea typeface="Cambria" panose="02040503050406030204" pitchFamily="18" charset="0"/>
              <a:cs typeface="Arial" panose="020B0604020202020204" pitchFamily="34" charset="0"/>
            </a:rPr>
            <a:t>: </a:t>
          </a:r>
          <a:r>
            <a:rPr lang="en-US" sz="700" b="0" baseline="0" dirty="0" smtClean="0">
              <a:solidFill>
                <a:schemeClr val="tx1"/>
              </a:solidFill>
              <a:latin typeface="+mn-lt"/>
              <a:ea typeface="Cambria" panose="02040503050406030204" pitchFamily="18" charset="0"/>
              <a:cs typeface="Arial" panose="020B0604020202020204" pitchFamily="34" charset="0"/>
            </a:rPr>
            <a:t>The daily average of EURTRY exchange rates, published by the CBRT, calculated for the second, third and fourth months prior to the quarter to which the electricity price to apply</a:t>
          </a:r>
          <a:endParaRPr lang="en-US" sz="700" dirty="0">
            <a:latin typeface="+mn-lt"/>
          </a:endParaRPr>
        </a:p>
      </dgm:t>
    </dgm:pt>
    <dgm:pt modelId="{DC33A492-2ECA-4DBF-9D83-B8287720DBF5}" type="sibTrans" cxnId="{07BEC177-D186-4CB4-ABBD-34F5F9A794BB}">
      <dgm:prSet/>
      <dgm:spPr/>
      <dgm:t>
        <a:bodyPr/>
        <a:lstStyle/>
        <a:p>
          <a:endParaRPr lang="en-US" sz="1200"/>
        </a:p>
      </dgm:t>
    </dgm:pt>
    <dgm:pt modelId="{965CFA60-B842-4D49-819D-F1104589DA21}" type="parTrans" cxnId="{07BEC177-D186-4CB4-ABBD-34F5F9A794BB}">
      <dgm:prSet/>
      <dgm:spPr/>
      <dgm:t>
        <a:bodyPr/>
        <a:lstStyle/>
        <a:p>
          <a:endParaRPr lang="en-US" sz="1200"/>
        </a:p>
      </dgm:t>
    </dgm:pt>
    <dgm:pt modelId="{054DFFD7-6FF9-4FF6-99F5-51BE140184B1}">
      <dgm:prSet phldrT="[Text]" custT="1"/>
      <dgm:spPr/>
      <dgm:t>
        <a:bodyPr/>
        <a:lstStyle/>
        <a:p>
          <a:r>
            <a:rPr lang="en-US" sz="700" b="1" dirty="0" smtClean="0">
              <a:latin typeface="+mn-lt"/>
              <a:ea typeface="Cambria" panose="02040503050406030204" pitchFamily="18" charset="0"/>
              <a:cs typeface="Arial" panose="020B0604020202020204" pitchFamily="34" charset="0"/>
            </a:rPr>
            <a:t>KUR </a:t>
          </a:r>
          <a:r>
            <a:rPr lang="en-US" sz="700" b="1" baseline="-25000" dirty="0" smtClean="0">
              <a:latin typeface="+mn-lt"/>
              <a:ea typeface="Cambria" panose="02040503050406030204" pitchFamily="18" charset="0"/>
              <a:cs typeface="Arial" panose="020B0604020202020204" pitchFamily="34" charset="0"/>
            </a:rPr>
            <a:t>E-B </a:t>
          </a:r>
          <a:r>
            <a:rPr lang="en-US" sz="700" b="1" baseline="0" dirty="0" smtClean="0">
              <a:latin typeface="+mn-lt"/>
              <a:ea typeface="Cambria" panose="02040503050406030204" pitchFamily="18" charset="0"/>
              <a:cs typeface="Arial" panose="020B0604020202020204" pitchFamily="34" charset="0"/>
            </a:rPr>
            <a:t>: </a:t>
          </a:r>
          <a:r>
            <a:rPr lang="en-US" sz="700" b="0" baseline="0" dirty="0" smtClean="0">
              <a:solidFill>
                <a:schemeClr val="tx1"/>
              </a:solidFill>
              <a:latin typeface="+mn-lt"/>
              <a:ea typeface="Cambria" panose="02040503050406030204" pitchFamily="18" charset="0"/>
              <a:cs typeface="Arial" panose="020B0604020202020204" pitchFamily="34" charset="0"/>
            </a:rPr>
            <a:t>The daily average of EURTRY exchange rates, published by the CBRT, calculated for the fifth, sixth and seventh months prior to the quarter to which the electricity price to apply </a:t>
          </a:r>
          <a:endParaRPr lang="en-US" sz="700" b="0" dirty="0">
            <a:solidFill>
              <a:schemeClr val="tx1"/>
            </a:solidFill>
            <a:latin typeface="+mn-lt"/>
          </a:endParaRPr>
        </a:p>
      </dgm:t>
    </dgm:pt>
    <dgm:pt modelId="{839D013D-95C3-493E-98BD-003E6755DF2D}" type="sibTrans" cxnId="{E59FB309-8D59-4886-B0D4-4D2D8394FE36}">
      <dgm:prSet/>
      <dgm:spPr/>
      <dgm:t>
        <a:bodyPr/>
        <a:lstStyle/>
        <a:p>
          <a:endParaRPr lang="en-US" sz="1200"/>
        </a:p>
      </dgm:t>
    </dgm:pt>
    <dgm:pt modelId="{F68B2DE0-FB35-46EE-B585-7E2F006A5C4A}" type="parTrans" cxnId="{E59FB309-8D59-4886-B0D4-4D2D8394FE36}">
      <dgm:prSet/>
      <dgm:spPr/>
      <dgm:t>
        <a:bodyPr/>
        <a:lstStyle/>
        <a:p>
          <a:endParaRPr lang="en-US" sz="1200"/>
        </a:p>
      </dgm:t>
    </dgm:pt>
    <dgm:pt modelId="{F2698B73-47D4-4E83-BA49-9AB3D2BB2CB4}" type="pres">
      <dgm:prSet presAssocID="{C0455E25-FF98-488D-B783-6802674842FC}" presName="linear" presStyleCnt="0">
        <dgm:presLayoutVars>
          <dgm:dir/>
          <dgm:animLvl val="lvl"/>
          <dgm:resizeHandles val="exact"/>
        </dgm:presLayoutVars>
      </dgm:prSet>
      <dgm:spPr/>
      <dgm:t>
        <a:bodyPr/>
        <a:lstStyle/>
        <a:p>
          <a:endParaRPr lang="en-US"/>
        </a:p>
      </dgm:t>
    </dgm:pt>
    <dgm:pt modelId="{DA1A5AC9-A9D1-4DB0-8A00-DDB42E8CC9A1}" type="pres">
      <dgm:prSet presAssocID="{A1C6894B-6E5F-4C53-9120-AFCA380A3CB9}" presName="parentLin" presStyleCnt="0"/>
      <dgm:spPr/>
    </dgm:pt>
    <dgm:pt modelId="{4C79E264-3AE9-475A-9C5A-A4DEF96823D7}" type="pres">
      <dgm:prSet presAssocID="{A1C6894B-6E5F-4C53-9120-AFCA380A3CB9}" presName="parentLeftMargin" presStyleLbl="node1" presStyleIdx="0" presStyleCnt="10"/>
      <dgm:spPr/>
      <dgm:t>
        <a:bodyPr/>
        <a:lstStyle/>
        <a:p>
          <a:endParaRPr lang="en-US"/>
        </a:p>
      </dgm:t>
    </dgm:pt>
    <dgm:pt modelId="{735849B5-D58A-444F-BEAF-D165E0A8BAB0}" type="pres">
      <dgm:prSet presAssocID="{A1C6894B-6E5F-4C53-9120-AFCA380A3CB9}" presName="parentText" presStyleLbl="node1" presStyleIdx="0" presStyleCnt="10" custScaleX="142857" custScaleY="148703">
        <dgm:presLayoutVars>
          <dgm:chMax val="0"/>
          <dgm:bulletEnabled val="1"/>
        </dgm:presLayoutVars>
      </dgm:prSet>
      <dgm:spPr/>
      <dgm:t>
        <a:bodyPr/>
        <a:lstStyle/>
        <a:p>
          <a:endParaRPr lang="en-US"/>
        </a:p>
      </dgm:t>
    </dgm:pt>
    <dgm:pt modelId="{51ACF5AF-CE99-4C52-AAD2-7524D0EA816A}" type="pres">
      <dgm:prSet presAssocID="{A1C6894B-6E5F-4C53-9120-AFCA380A3CB9}" presName="negativeSpace" presStyleCnt="0"/>
      <dgm:spPr/>
    </dgm:pt>
    <dgm:pt modelId="{08810DBF-8FAD-474F-B50A-676DEE4D99A0}" type="pres">
      <dgm:prSet presAssocID="{A1C6894B-6E5F-4C53-9120-AFCA380A3CB9}" presName="childText" presStyleLbl="conFgAcc1" presStyleIdx="0" presStyleCnt="10" custScaleY="148703">
        <dgm:presLayoutVars>
          <dgm:bulletEnabled val="1"/>
        </dgm:presLayoutVars>
      </dgm:prSet>
      <dgm:spPr/>
    </dgm:pt>
    <dgm:pt modelId="{FE802B20-91F6-4DBC-8DC6-795ED3B7C378}" type="pres">
      <dgm:prSet presAssocID="{6C0164E1-FA80-4CE1-B456-904A5F8322FE}" presName="spaceBetweenRectangles" presStyleCnt="0"/>
      <dgm:spPr/>
    </dgm:pt>
    <dgm:pt modelId="{89828243-D6D4-429C-AEAC-52DA51C66DA2}" type="pres">
      <dgm:prSet presAssocID="{3033331D-10AA-499D-A200-3DB3DE437004}" presName="parentLin" presStyleCnt="0"/>
      <dgm:spPr/>
    </dgm:pt>
    <dgm:pt modelId="{F10CC325-1FDE-49FD-AFEB-29C0177BC6B4}" type="pres">
      <dgm:prSet presAssocID="{3033331D-10AA-499D-A200-3DB3DE437004}" presName="parentLeftMargin" presStyleLbl="node1" presStyleIdx="0" presStyleCnt="10"/>
      <dgm:spPr/>
      <dgm:t>
        <a:bodyPr/>
        <a:lstStyle/>
        <a:p>
          <a:endParaRPr lang="en-US"/>
        </a:p>
      </dgm:t>
    </dgm:pt>
    <dgm:pt modelId="{42EEB8B1-6BEC-4DFF-AAEC-E4D605958E91}" type="pres">
      <dgm:prSet presAssocID="{3033331D-10AA-499D-A200-3DB3DE437004}" presName="parentText" presStyleLbl="node1" presStyleIdx="1" presStyleCnt="10" custScaleX="139513" custScaleY="148703">
        <dgm:presLayoutVars>
          <dgm:chMax val="0"/>
          <dgm:bulletEnabled val="1"/>
        </dgm:presLayoutVars>
      </dgm:prSet>
      <dgm:spPr/>
      <dgm:t>
        <a:bodyPr/>
        <a:lstStyle/>
        <a:p>
          <a:endParaRPr lang="en-US"/>
        </a:p>
      </dgm:t>
    </dgm:pt>
    <dgm:pt modelId="{DD12401C-53FC-4719-9F3F-23313BE0C8F1}" type="pres">
      <dgm:prSet presAssocID="{3033331D-10AA-499D-A200-3DB3DE437004}" presName="negativeSpace" presStyleCnt="0"/>
      <dgm:spPr/>
    </dgm:pt>
    <dgm:pt modelId="{85D52241-2F45-4B25-AB69-B1527CE4F427}" type="pres">
      <dgm:prSet presAssocID="{3033331D-10AA-499D-A200-3DB3DE437004}" presName="childText" presStyleLbl="conFgAcc1" presStyleIdx="1" presStyleCnt="10" custScaleY="148703">
        <dgm:presLayoutVars>
          <dgm:bulletEnabled val="1"/>
        </dgm:presLayoutVars>
      </dgm:prSet>
      <dgm:spPr/>
    </dgm:pt>
    <dgm:pt modelId="{883AC389-C53F-4604-BAB2-B7B8CAFD2494}" type="pres">
      <dgm:prSet presAssocID="{68C35EDF-96F4-4773-A1E5-B3A141E65D72}" presName="spaceBetweenRectangles" presStyleCnt="0"/>
      <dgm:spPr/>
    </dgm:pt>
    <dgm:pt modelId="{381EF524-D100-4A78-BCE0-1095D430990E}" type="pres">
      <dgm:prSet presAssocID="{8D93A815-A8A8-42C6-B6EF-1F3BB4BEF110}" presName="parentLin" presStyleCnt="0"/>
      <dgm:spPr/>
    </dgm:pt>
    <dgm:pt modelId="{3443B8C7-1012-4D02-A5D8-18DA58A667C6}" type="pres">
      <dgm:prSet presAssocID="{8D93A815-A8A8-42C6-B6EF-1F3BB4BEF110}" presName="parentLeftMargin" presStyleLbl="node1" presStyleIdx="1" presStyleCnt="10"/>
      <dgm:spPr/>
      <dgm:t>
        <a:bodyPr/>
        <a:lstStyle/>
        <a:p>
          <a:endParaRPr lang="en-US"/>
        </a:p>
      </dgm:t>
    </dgm:pt>
    <dgm:pt modelId="{7663C504-2F7E-486A-BBD8-510C0931DC13}" type="pres">
      <dgm:prSet presAssocID="{8D93A815-A8A8-42C6-B6EF-1F3BB4BEF110}" presName="parentText" presStyleLbl="node1" presStyleIdx="2" presStyleCnt="10" custScaleX="142857" custScaleY="148703">
        <dgm:presLayoutVars>
          <dgm:chMax val="0"/>
          <dgm:bulletEnabled val="1"/>
        </dgm:presLayoutVars>
      </dgm:prSet>
      <dgm:spPr/>
      <dgm:t>
        <a:bodyPr/>
        <a:lstStyle/>
        <a:p>
          <a:endParaRPr lang="en-US"/>
        </a:p>
      </dgm:t>
    </dgm:pt>
    <dgm:pt modelId="{A764CE3B-CD82-4CAD-9193-39659F408AB0}" type="pres">
      <dgm:prSet presAssocID="{8D93A815-A8A8-42C6-B6EF-1F3BB4BEF110}" presName="negativeSpace" presStyleCnt="0"/>
      <dgm:spPr/>
    </dgm:pt>
    <dgm:pt modelId="{B54021D6-75E0-4968-87FB-DF7BB931BA5B}" type="pres">
      <dgm:prSet presAssocID="{8D93A815-A8A8-42C6-B6EF-1F3BB4BEF110}" presName="childText" presStyleLbl="conFgAcc1" presStyleIdx="2" presStyleCnt="10" custScaleY="148703">
        <dgm:presLayoutVars>
          <dgm:bulletEnabled val="1"/>
        </dgm:presLayoutVars>
      </dgm:prSet>
      <dgm:spPr/>
    </dgm:pt>
    <dgm:pt modelId="{1044D4A3-D0A3-406A-B58E-D07177CCE175}" type="pres">
      <dgm:prSet presAssocID="{808C9469-BCD8-4C3B-9A1D-A8797EE6E107}" presName="spaceBetweenRectangles" presStyleCnt="0"/>
      <dgm:spPr/>
    </dgm:pt>
    <dgm:pt modelId="{642A4924-2B4A-40A3-8669-08FB0CF31D5B}" type="pres">
      <dgm:prSet presAssocID="{21E9AD77-A256-4F97-BD0B-A83BE3C83195}" presName="parentLin" presStyleCnt="0"/>
      <dgm:spPr/>
    </dgm:pt>
    <dgm:pt modelId="{01C29A54-8489-4031-AB6C-B56E070264CE}" type="pres">
      <dgm:prSet presAssocID="{21E9AD77-A256-4F97-BD0B-A83BE3C83195}" presName="parentLeftMargin" presStyleLbl="node1" presStyleIdx="2" presStyleCnt="10"/>
      <dgm:spPr/>
      <dgm:t>
        <a:bodyPr/>
        <a:lstStyle/>
        <a:p>
          <a:endParaRPr lang="en-US"/>
        </a:p>
      </dgm:t>
    </dgm:pt>
    <dgm:pt modelId="{A6CAB5A7-C8E4-4E23-91F7-9AD6B4DFD91D}" type="pres">
      <dgm:prSet presAssocID="{21E9AD77-A256-4F97-BD0B-A83BE3C83195}" presName="parentText" presStyleLbl="node1" presStyleIdx="3" presStyleCnt="10" custScaleX="142857" custScaleY="148703">
        <dgm:presLayoutVars>
          <dgm:chMax val="0"/>
          <dgm:bulletEnabled val="1"/>
        </dgm:presLayoutVars>
      </dgm:prSet>
      <dgm:spPr/>
      <dgm:t>
        <a:bodyPr/>
        <a:lstStyle/>
        <a:p>
          <a:endParaRPr lang="en-US"/>
        </a:p>
      </dgm:t>
    </dgm:pt>
    <dgm:pt modelId="{97084637-37AD-4951-88F7-987A022EA7EB}" type="pres">
      <dgm:prSet presAssocID="{21E9AD77-A256-4F97-BD0B-A83BE3C83195}" presName="negativeSpace" presStyleCnt="0"/>
      <dgm:spPr/>
    </dgm:pt>
    <dgm:pt modelId="{614D60B4-A327-4741-AF88-D1D077D532FB}" type="pres">
      <dgm:prSet presAssocID="{21E9AD77-A256-4F97-BD0B-A83BE3C83195}" presName="childText" presStyleLbl="conFgAcc1" presStyleIdx="3" presStyleCnt="10" custScaleY="148703">
        <dgm:presLayoutVars>
          <dgm:bulletEnabled val="1"/>
        </dgm:presLayoutVars>
      </dgm:prSet>
      <dgm:spPr/>
    </dgm:pt>
    <dgm:pt modelId="{5436C8D0-66D2-4BBF-AD7B-F25CFB43F29B}" type="pres">
      <dgm:prSet presAssocID="{B9349F2C-E44D-4E3A-B521-5445E350571F}" presName="spaceBetweenRectangles" presStyleCnt="0"/>
      <dgm:spPr/>
    </dgm:pt>
    <dgm:pt modelId="{F7A6AF44-BB9E-4062-94CE-D805D58285F5}" type="pres">
      <dgm:prSet presAssocID="{C8B07AAC-3F4D-40EC-85E6-6A9CF171F05B}" presName="parentLin" presStyleCnt="0"/>
      <dgm:spPr/>
    </dgm:pt>
    <dgm:pt modelId="{760C3C22-F391-4E7A-92AD-82C4BC01AD2C}" type="pres">
      <dgm:prSet presAssocID="{C8B07AAC-3F4D-40EC-85E6-6A9CF171F05B}" presName="parentLeftMargin" presStyleLbl="node1" presStyleIdx="3" presStyleCnt="10"/>
      <dgm:spPr/>
      <dgm:t>
        <a:bodyPr/>
        <a:lstStyle/>
        <a:p>
          <a:endParaRPr lang="en-US"/>
        </a:p>
      </dgm:t>
    </dgm:pt>
    <dgm:pt modelId="{A5AD161D-42B5-409A-B2E7-4A95847F7BFF}" type="pres">
      <dgm:prSet presAssocID="{C8B07AAC-3F4D-40EC-85E6-6A9CF171F05B}" presName="parentText" presStyleLbl="node1" presStyleIdx="4" presStyleCnt="10" custScaleX="142857" custScaleY="148703">
        <dgm:presLayoutVars>
          <dgm:chMax val="0"/>
          <dgm:bulletEnabled val="1"/>
        </dgm:presLayoutVars>
      </dgm:prSet>
      <dgm:spPr/>
      <dgm:t>
        <a:bodyPr/>
        <a:lstStyle/>
        <a:p>
          <a:endParaRPr lang="en-US"/>
        </a:p>
      </dgm:t>
    </dgm:pt>
    <dgm:pt modelId="{709FB134-55DA-4A1B-B6B3-2E2F3B675C1B}" type="pres">
      <dgm:prSet presAssocID="{C8B07AAC-3F4D-40EC-85E6-6A9CF171F05B}" presName="negativeSpace" presStyleCnt="0"/>
      <dgm:spPr/>
    </dgm:pt>
    <dgm:pt modelId="{19F79F8E-2C4E-4EB8-8A19-C63C028FE4A6}" type="pres">
      <dgm:prSet presAssocID="{C8B07AAC-3F4D-40EC-85E6-6A9CF171F05B}" presName="childText" presStyleLbl="conFgAcc1" presStyleIdx="4" presStyleCnt="10" custScaleY="148703">
        <dgm:presLayoutVars>
          <dgm:bulletEnabled val="1"/>
        </dgm:presLayoutVars>
      </dgm:prSet>
      <dgm:spPr/>
    </dgm:pt>
    <dgm:pt modelId="{07BA2223-BE15-4989-8815-275F6AEBB66A}" type="pres">
      <dgm:prSet presAssocID="{4C0E9755-F4D4-40E1-9895-F8D5BF61C164}" presName="spaceBetweenRectangles" presStyleCnt="0"/>
      <dgm:spPr/>
    </dgm:pt>
    <dgm:pt modelId="{325E4DB7-BEAE-4341-B93F-5C53226FAEAB}" type="pres">
      <dgm:prSet presAssocID="{444BE08F-6F72-4E9B-821E-4307573424BD}" presName="parentLin" presStyleCnt="0"/>
      <dgm:spPr/>
    </dgm:pt>
    <dgm:pt modelId="{5CE526E9-2EBC-4E92-AADF-76446CB7D4EE}" type="pres">
      <dgm:prSet presAssocID="{444BE08F-6F72-4E9B-821E-4307573424BD}" presName="parentLeftMargin" presStyleLbl="node1" presStyleIdx="4" presStyleCnt="10"/>
      <dgm:spPr/>
      <dgm:t>
        <a:bodyPr/>
        <a:lstStyle/>
        <a:p>
          <a:endParaRPr lang="en-US"/>
        </a:p>
      </dgm:t>
    </dgm:pt>
    <dgm:pt modelId="{48574044-CAEE-42B2-97B0-CFD0F379CD3B}" type="pres">
      <dgm:prSet presAssocID="{444BE08F-6F72-4E9B-821E-4307573424BD}" presName="parentText" presStyleLbl="node1" presStyleIdx="5" presStyleCnt="10" custScaleX="142857" custScaleY="207945">
        <dgm:presLayoutVars>
          <dgm:chMax val="0"/>
          <dgm:bulletEnabled val="1"/>
        </dgm:presLayoutVars>
      </dgm:prSet>
      <dgm:spPr/>
      <dgm:t>
        <a:bodyPr/>
        <a:lstStyle/>
        <a:p>
          <a:endParaRPr lang="en-US"/>
        </a:p>
      </dgm:t>
    </dgm:pt>
    <dgm:pt modelId="{55040C86-CF8F-427E-934A-D00AAADAC329}" type="pres">
      <dgm:prSet presAssocID="{444BE08F-6F72-4E9B-821E-4307573424BD}" presName="negativeSpace" presStyleCnt="0"/>
      <dgm:spPr/>
    </dgm:pt>
    <dgm:pt modelId="{739B872D-44AB-47EA-8C63-C721A80055AF}" type="pres">
      <dgm:prSet presAssocID="{444BE08F-6F72-4E9B-821E-4307573424BD}" presName="childText" presStyleLbl="conFgAcc1" presStyleIdx="5" presStyleCnt="10" custScaleY="148703">
        <dgm:presLayoutVars>
          <dgm:bulletEnabled val="1"/>
        </dgm:presLayoutVars>
      </dgm:prSet>
      <dgm:spPr/>
    </dgm:pt>
    <dgm:pt modelId="{80CC76E6-C67A-4024-A9E3-B518453133E8}" type="pres">
      <dgm:prSet presAssocID="{934EA423-295F-4448-B53C-3C0B87D524B1}" presName="spaceBetweenRectangles" presStyleCnt="0"/>
      <dgm:spPr/>
    </dgm:pt>
    <dgm:pt modelId="{7A61B97D-E8BC-4B50-B28D-9C73750E5172}" type="pres">
      <dgm:prSet presAssocID="{2E3514D4-1AD1-4650-BD0F-0E37B116A1FF}" presName="parentLin" presStyleCnt="0"/>
      <dgm:spPr/>
    </dgm:pt>
    <dgm:pt modelId="{932D5E60-46AB-4F8B-811F-2FD97F71EA19}" type="pres">
      <dgm:prSet presAssocID="{2E3514D4-1AD1-4650-BD0F-0E37B116A1FF}" presName="parentLeftMargin" presStyleLbl="node1" presStyleIdx="5" presStyleCnt="10"/>
      <dgm:spPr/>
      <dgm:t>
        <a:bodyPr/>
        <a:lstStyle/>
        <a:p>
          <a:endParaRPr lang="en-US"/>
        </a:p>
      </dgm:t>
    </dgm:pt>
    <dgm:pt modelId="{3DD750B0-FF45-4F0E-8EFD-2C72E7D8D242}" type="pres">
      <dgm:prSet presAssocID="{2E3514D4-1AD1-4650-BD0F-0E37B116A1FF}" presName="parentText" presStyleLbl="node1" presStyleIdx="6" presStyleCnt="10" custScaleX="142857" custScaleY="148703">
        <dgm:presLayoutVars>
          <dgm:chMax val="0"/>
          <dgm:bulletEnabled val="1"/>
        </dgm:presLayoutVars>
      </dgm:prSet>
      <dgm:spPr/>
      <dgm:t>
        <a:bodyPr/>
        <a:lstStyle/>
        <a:p>
          <a:endParaRPr lang="en-US"/>
        </a:p>
      </dgm:t>
    </dgm:pt>
    <dgm:pt modelId="{9E855FF3-2A5B-4BA1-9D39-80E06B25386C}" type="pres">
      <dgm:prSet presAssocID="{2E3514D4-1AD1-4650-BD0F-0E37B116A1FF}" presName="negativeSpace" presStyleCnt="0"/>
      <dgm:spPr/>
    </dgm:pt>
    <dgm:pt modelId="{4F0E0C22-CA02-410A-9E45-E50A547D14A4}" type="pres">
      <dgm:prSet presAssocID="{2E3514D4-1AD1-4650-BD0F-0E37B116A1FF}" presName="childText" presStyleLbl="conFgAcc1" presStyleIdx="6" presStyleCnt="10" custScaleY="148703">
        <dgm:presLayoutVars>
          <dgm:bulletEnabled val="1"/>
        </dgm:presLayoutVars>
      </dgm:prSet>
      <dgm:spPr/>
    </dgm:pt>
    <dgm:pt modelId="{459E5FDD-D614-48E0-B92E-E5FA4E71344C}" type="pres">
      <dgm:prSet presAssocID="{53FC66D3-F4D0-4849-91E0-FC4671999703}" presName="spaceBetweenRectangles" presStyleCnt="0"/>
      <dgm:spPr/>
    </dgm:pt>
    <dgm:pt modelId="{9FD92365-0E23-480A-9001-C51F42AF6ADD}" type="pres">
      <dgm:prSet presAssocID="{132CA83D-C568-4182-8677-0EC74CD67D96}" presName="parentLin" presStyleCnt="0"/>
      <dgm:spPr/>
    </dgm:pt>
    <dgm:pt modelId="{66536E4C-5167-41AE-8EB9-D3DC1F88B45E}" type="pres">
      <dgm:prSet presAssocID="{132CA83D-C568-4182-8677-0EC74CD67D96}" presName="parentLeftMargin" presStyleLbl="node1" presStyleIdx="6" presStyleCnt="10"/>
      <dgm:spPr/>
      <dgm:t>
        <a:bodyPr/>
        <a:lstStyle/>
        <a:p>
          <a:endParaRPr lang="en-US"/>
        </a:p>
      </dgm:t>
    </dgm:pt>
    <dgm:pt modelId="{E35BF6FE-6195-4126-BBF0-6A82ED0349E6}" type="pres">
      <dgm:prSet presAssocID="{132CA83D-C568-4182-8677-0EC74CD67D96}" presName="parentText" presStyleLbl="node1" presStyleIdx="7" presStyleCnt="10" custScaleX="142857" custScaleY="194342">
        <dgm:presLayoutVars>
          <dgm:chMax val="0"/>
          <dgm:bulletEnabled val="1"/>
        </dgm:presLayoutVars>
      </dgm:prSet>
      <dgm:spPr/>
      <dgm:t>
        <a:bodyPr/>
        <a:lstStyle/>
        <a:p>
          <a:endParaRPr lang="en-US"/>
        </a:p>
      </dgm:t>
    </dgm:pt>
    <dgm:pt modelId="{B2777692-61EC-4061-B796-615C6A5D9AA9}" type="pres">
      <dgm:prSet presAssocID="{132CA83D-C568-4182-8677-0EC74CD67D96}" presName="negativeSpace" presStyleCnt="0"/>
      <dgm:spPr/>
    </dgm:pt>
    <dgm:pt modelId="{FEFE2636-091D-48E7-8A85-D758C29386DD}" type="pres">
      <dgm:prSet presAssocID="{132CA83D-C568-4182-8677-0EC74CD67D96}" presName="childText" presStyleLbl="conFgAcc1" presStyleIdx="7" presStyleCnt="10" custScaleY="148703">
        <dgm:presLayoutVars>
          <dgm:bulletEnabled val="1"/>
        </dgm:presLayoutVars>
      </dgm:prSet>
      <dgm:spPr/>
    </dgm:pt>
    <dgm:pt modelId="{E5AAC758-CCC4-4699-A9BA-D74674D6768B}" type="pres">
      <dgm:prSet presAssocID="{B246CBA0-14A7-4391-8BFE-149F5CF01693}" presName="spaceBetweenRectangles" presStyleCnt="0"/>
      <dgm:spPr/>
    </dgm:pt>
    <dgm:pt modelId="{55BF0D42-3521-48C1-9B1F-CA740E0D0C4E}" type="pres">
      <dgm:prSet presAssocID="{D46B54A3-D721-4F40-AAA0-139AC1D5DBC3}" presName="parentLin" presStyleCnt="0"/>
      <dgm:spPr/>
    </dgm:pt>
    <dgm:pt modelId="{76D93655-0559-4B2D-8CF5-DEAC929840E2}" type="pres">
      <dgm:prSet presAssocID="{D46B54A3-D721-4F40-AAA0-139AC1D5DBC3}" presName="parentLeftMargin" presStyleLbl="node1" presStyleIdx="7" presStyleCnt="10"/>
      <dgm:spPr/>
      <dgm:t>
        <a:bodyPr/>
        <a:lstStyle/>
        <a:p>
          <a:endParaRPr lang="en-US"/>
        </a:p>
      </dgm:t>
    </dgm:pt>
    <dgm:pt modelId="{0F60C840-DB74-4CF2-95BE-8AAB7FC8F626}" type="pres">
      <dgm:prSet presAssocID="{D46B54A3-D721-4F40-AAA0-139AC1D5DBC3}" presName="parentText" presStyleLbl="node1" presStyleIdx="8" presStyleCnt="10" custScaleX="142857" custScaleY="148703" custLinFactNeighborX="8205" custLinFactNeighborY="-7822">
        <dgm:presLayoutVars>
          <dgm:chMax val="0"/>
          <dgm:bulletEnabled val="1"/>
        </dgm:presLayoutVars>
      </dgm:prSet>
      <dgm:spPr/>
      <dgm:t>
        <a:bodyPr/>
        <a:lstStyle/>
        <a:p>
          <a:endParaRPr lang="en-US"/>
        </a:p>
      </dgm:t>
    </dgm:pt>
    <dgm:pt modelId="{53BC4B05-04D1-4A83-AA9E-236F7811E763}" type="pres">
      <dgm:prSet presAssocID="{D46B54A3-D721-4F40-AAA0-139AC1D5DBC3}" presName="negativeSpace" presStyleCnt="0"/>
      <dgm:spPr/>
    </dgm:pt>
    <dgm:pt modelId="{A8609AE7-A573-4C32-A27E-3367EBB0539E}" type="pres">
      <dgm:prSet presAssocID="{D46B54A3-D721-4F40-AAA0-139AC1D5DBC3}" presName="childText" presStyleLbl="conFgAcc1" presStyleIdx="8" presStyleCnt="10" custScaleY="148703">
        <dgm:presLayoutVars>
          <dgm:bulletEnabled val="1"/>
        </dgm:presLayoutVars>
      </dgm:prSet>
      <dgm:spPr/>
    </dgm:pt>
    <dgm:pt modelId="{1BBBA63B-807F-4D57-B69D-6232F59B81CF}" type="pres">
      <dgm:prSet presAssocID="{DC33A492-2ECA-4DBF-9D83-B8287720DBF5}" presName="spaceBetweenRectangles" presStyleCnt="0"/>
      <dgm:spPr/>
    </dgm:pt>
    <dgm:pt modelId="{EE0CF0B3-0398-483D-93E7-ED245879BF3B}" type="pres">
      <dgm:prSet presAssocID="{054DFFD7-6FF9-4FF6-99F5-51BE140184B1}" presName="parentLin" presStyleCnt="0"/>
      <dgm:spPr/>
    </dgm:pt>
    <dgm:pt modelId="{695E518F-9874-4C40-92DB-79A59AB829E8}" type="pres">
      <dgm:prSet presAssocID="{054DFFD7-6FF9-4FF6-99F5-51BE140184B1}" presName="parentLeftMargin" presStyleLbl="node1" presStyleIdx="8" presStyleCnt="10"/>
      <dgm:spPr/>
      <dgm:t>
        <a:bodyPr/>
        <a:lstStyle/>
        <a:p>
          <a:endParaRPr lang="en-US"/>
        </a:p>
      </dgm:t>
    </dgm:pt>
    <dgm:pt modelId="{8E1FDCDE-31F1-4751-B44F-9E2159ED066B}" type="pres">
      <dgm:prSet presAssocID="{054DFFD7-6FF9-4FF6-99F5-51BE140184B1}" presName="parentText" presStyleLbl="node1" presStyleIdx="9" presStyleCnt="10" custScaleX="142857" custScaleY="148703" custLinFactNeighborX="-1126">
        <dgm:presLayoutVars>
          <dgm:chMax val="0"/>
          <dgm:bulletEnabled val="1"/>
        </dgm:presLayoutVars>
      </dgm:prSet>
      <dgm:spPr/>
      <dgm:t>
        <a:bodyPr/>
        <a:lstStyle/>
        <a:p>
          <a:endParaRPr lang="en-US"/>
        </a:p>
      </dgm:t>
    </dgm:pt>
    <dgm:pt modelId="{6759C74E-108F-4F49-9C14-8F8A264341F0}" type="pres">
      <dgm:prSet presAssocID="{054DFFD7-6FF9-4FF6-99F5-51BE140184B1}" presName="negativeSpace" presStyleCnt="0"/>
      <dgm:spPr/>
    </dgm:pt>
    <dgm:pt modelId="{6386E132-6B74-4A0F-9575-0284FC02105E}" type="pres">
      <dgm:prSet presAssocID="{054DFFD7-6FF9-4FF6-99F5-51BE140184B1}" presName="childText" presStyleLbl="conFgAcc1" presStyleIdx="9" presStyleCnt="10" custScaleY="148703">
        <dgm:presLayoutVars>
          <dgm:bulletEnabled val="1"/>
        </dgm:presLayoutVars>
      </dgm:prSet>
      <dgm:spPr/>
    </dgm:pt>
  </dgm:ptLst>
  <dgm:cxnLst>
    <dgm:cxn modelId="{1A95F915-2E3A-423A-A1C6-3343083B7079}" type="presOf" srcId="{8D93A815-A8A8-42C6-B6EF-1F3BB4BEF110}" destId="{7663C504-2F7E-486A-BBD8-510C0931DC13}" srcOrd="1" destOrd="0" presId="urn:microsoft.com/office/officeart/2005/8/layout/list1"/>
    <dgm:cxn modelId="{2C72A192-176D-4916-9C5C-17D5A2749BD9}" type="presOf" srcId="{D46B54A3-D721-4F40-AAA0-139AC1D5DBC3}" destId="{0F60C840-DB74-4CF2-95BE-8AAB7FC8F626}" srcOrd="1" destOrd="0" presId="urn:microsoft.com/office/officeart/2005/8/layout/list1"/>
    <dgm:cxn modelId="{7EA4EC62-C75E-4336-B764-A31E05790080}" type="presOf" srcId="{3033331D-10AA-499D-A200-3DB3DE437004}" destId="{F10CC325-1FDE-49FD-AFEB-29C0177BC6B4}" srcOrd="0" destOrd="0" presId="urn:microsoft.com/office/officeart/2005/8/layout/list1"/>
    <dgm:cxn modelId="{07BEC177-D186-4CB4-ABBD-34F5F9A794BB}" srcId="{C0455E25-FF98-488D-B783-6802674842FC}" destId="{D46B54A3-D721-4F40-AAA0-139AC1D5DBC3}" srcOrd="8" destOrd="0" parTransId="{965CFA60-B842-4D49-819D-F1104589DA21}" sibTransId="{DC33A492-2ECA-4DBF-9D83-B8287720DBF5}"/>
    <dgm:cxn modelId="{24F2DC96-9B30-4CE3-AB59-D2883940617C}" srcId="{C0455E25-FF98-488D-B783-6802674842FC}" destId="{C8B07AAC-3F4D-40EC-85E6-6A9CF171F05B}" srcOrd="4" destOrd="0" parTransId="{49BA4251-34FC-4B6B-93F4-8CB6F94AE16E}" sibTransId="{4C0E9755-F4D4-40E1-9895-F8D5BF61C164}"/>
    <dgm:cxn modelId="{C149A17D-2F4B-4865-94A1-4803B01BE1BB}" type="presOf" srcId="{054DFFD7-6FF9-4FF6-99F5-51BE140184B1}" destId="{695E518F-9874-4C40-92DB-79A59AB829E8}" srcOrd="0" destOrd="0" presId="urn:microsoft.com/office/officeart/2005/8/layout/list1"/>
    <dgm:cxn modelId="{92C78374-95E6-47A9-8C3F-AAC2B55AA92B}" type="presOf" srcId="{132CA83D-C568-4182-8677-0EC74CD67D96}" destId="{66536E4C-5167-41AE-8EB9-D3DC1F88B45E}" srcOrd="0" destOrd="0" presId="urn:microsoft.com/office/officeart/2005/8/layout/list1"/>
    <dgm:cxn modelId="{1670B985-A505-4BAF-8317-204D6CDDF326}" srcId="{C0455E25-FF98-488D-B783-6802674842FC}" destId="{2E3514D4-1AD1-4650-BD0F-0E37B116A1FF}" srcOrd="6" destOrd="0" parTransId="{B88CAB64-AF76-482E-96F3-3C9CE724D0AE}" sibTransId="{53FC66D3-F4D0-4849-91E0-FC4671999703}"/>
    <dgm:cxn modelId="{CAA93954-733F-4232-B898-D316B03037E8}" type="presOf" srcId="{054DFFD7-6FF9-4FF6-99F5-51BE140184B1}" destId="{8E1FDCDE-31F1-4751-B44F-9E2159ED066B}" srcOrd="1" destOrd="0" presId="urn:microsoft.com/office/officeart/2005/8/layout/list1"/>
    <dgm:cxn modelId="{82C00E0D-E286-4379-8FB8-FD40AC2A972C}" srcId="{C0455E25-FF98-488D-B783-6802674842FC}" destId="{21E9AD77-A256-4F97-BD0B-A83BE3C83195}" srcOrd="3" destOrd="0" parTransId="{53CFAD4F-36C7-47B9-AFA4-18656F8EBE3A}" sibTransId="{B9349F2C-E44D-4E3A-B521-5445E350571F}"/>
    <dgm:cxn modelId="{9D4E0BB8-B262-4E89-826E-3EA4D4C44E2A}" type="presOf" srcId="{A1C6894B-6E5F-4C53-9120-AFCA380A3CB9}" destId="{4C79E264-3AE9-475A-9C5A-A4DEF96823D7}" srcOrd="0" destOrd="0" presId="urn:microsoft.com/office/officeart/2005/8/layout/list1"/>
    <dgm:cxn modelId="{CB2D7F22-B702-4B73-B40F-2B0834683A44}" type="presOf" srcId="{3033331D-10AA-499D-A200-3DB3DE437004}" destId="{42EEB8B1-6BEC-4DFF-AAEC-E4D605958E91}" srcOrd="1" destOrd="0" presId="urn:microsoft.com/office/officeart/2005/8/layout/list1"/>
    <dgm:cxn modelId="{64BF9509-8149-41C2-A6EF-3295AC25F71C}" srcId="{C0455E25-FF98-488D-B783-6802674842FC}" destId="{8D93A815-A8A8-42C6-B6EF-1F3BB4BEF110}" srcOrd="2" destOrd="0" parTransId="{36E81A03-D12A-4F2A-8A19-CE1002D35ACC}" sibTransId="{808C9469-BCD8-4C3B-9A1D-A8797EE6E107}"/>
    <dgm:cxn modelId="{DD6532CF-9A46-44F8-9614-03107BE38488}" type="presOf" srcId="{21E9AD77-A256-4F97-BD0B-A83BE3C83195}" destId="{A6CAB5A7-C8E4-4E23-91F7-9AD6B4DFD91D}" srcOrd="1" destOrd="0" presId="urn:microsoft.com/office/officeart/2005/8/layout/list1"/>
    <dgm:cxn modelId="{4F396413-DEB7-4949-AE96-AFAA3C9A48DF}" type="presOf" srcId="{8D93A815-A8A8-42C6-B6EF-1F3BB4BEF110}" destId="{3443B8C7-1012-4D02-A5D8-18DA58A667C6}" srcOrd="0" destOrd="0" presId="urn:microsoft.com/office/officeart/2005/8/layout/list1"/>
    <dgm:cxn modelId="{EC5B03E9-1DBB-4F18-BCD0-B3F0EA0F4350}" type="presOf" srcId="{2E3514D4-1AD1-4650-BD0F-0E37B116A1FF}" destId="{932D5E60-46AB-4F8B-811F-2FD97F71EA19}" srcOrd="0" destOrd="0" presId="urn:microsoft.com/office/officeart/2005/8/layout/list1"/>
    <dgm:cxn modelId="{5902C699-036A-4492-AFC5-1292718BEAA3}" type="presOf" srcId="{2E3514D4-1AD1-4650-BD0F-0E37B116A1FF}" destId="{3DD750B0-FF45-4F0E-8EFD-2C72E7D8D242}" srcOrd="1" destOrd="0" presId="urn:microsoft.com/office/officeart/2005/8/layout/list1"/>
    <dgm:cxn modelId="{D092F3C8-873F-4F4C-AA7B-3C60552B0869}" type="presOf" srcId="{A1C6894B-6E5F-4C53-9120-AFCA380A3CB9}" destId="{735849B5-D58A-444F-BEAF-D165E0A8BAB0}" srcOrd="1" destOrd="0" presId="urn:microsoft.com/office/officeart/2005/8/layout/list1"/>
    <dgm:cxn modelId="{F728EEF7-F45B-4ABB-8A68-7FFAE85DA9A9}" type="presOf" srcId="{C0455E25-FF98-488D-B783-6802674842FC}" destId="{F2698B73-47D4-4E83-BA49-9AB3D2BB2CB4}" srcOrd="0" destOrd="0" presId="urn:microsoft.com/office/officeart/2005/8/layout/list1"/>
    <dgm:cxn modelId="{E59FB309-8D59-4886-B0D4-4D2D8394FE36}" srcId="{C0455E25-FF98-488D-B783-6802674842FC}" destId="{054DFFD7-6FF9-4FF6-99F5-51BE140184B1}" srcOrd="9" destOrd="0" parTransId="{F68B2DE0-FB35-46EE-B585-7E2F006A5C4A}" sibTransId="{839D013D-95C3-493E-98BD-003E6755DF2D}"/>
    <dgm:cxn modelId="{19E25F98-423A-4780-908F-0C7C45ED54F8}" srcId="{C0455E25-FF98-488D-B783-6802674842FC}" destId="{444BE08F-6F72-4E9B-821E-4307573424BD}" srcOrd="5" destOrd="0" parTransId="{4877D2EE-610D-4428-88B0-3AC397804EF4}" sibTransId="{934EA423-295F-4448-B53C-3C0B87D524B1}"/>
    <dgm:cxn modelId="{C930BCDC-08D9-49C9-A683-A4C9CA0C66E8}" srcId="{C0455E25-FF98-488D-B783-6802674842FC}" destId="{A1C6894B-6E5F-4C53-9120-AFCA380A3CB9}" srcOrd="0" destOrd="0" parTransId="{65127DAE-D9E4-4974-B9AF-806571C9F0D9}" sibTransId="{6C0164E1-FA80-4CE1-B456-904A5F8322FE}"/>
    <dgm:cxn modelId="{E86850A2-E8A5-4957-B2BA-24F2A5A19A1E}" type="presOf" srcId="{D46B54A3-D721-4F40-AAA0-139AC1D5DBC3}" destId="{76D93655-0559-4B2D-8CF5-DEAC929840E2}" srcOrd="0" destOrd="0" presId="urn:microsoft.com/office/officeart/2005/8/layout/list1"/>
    <dgm:cxn modelId="{15C5684C-C401-4532-A699-671CDC4ECC12}" type="presOf" srcId="{21E9AD77-A256-4F97-BD0B-A83BE3C83195}" destId="{01C29A54-8489-4031-AB6C-B56E070264CE}" srcOrd="0" destOrd="0" presId="urn:microsoft.com/office/officeart/2005/8/layout/list1"/>
    <dgm:cxn modelId="{1DCC7A66-D986-4E2F-9025-45E9814A038F}" type="presOf" srcId="{132CA83D-C568-4182-8677-0EC74CD67D96}" destId="{E35BF6FE-6195-4126-BBF0-6A82ED0349E6}" srcOrd="1" destOrd="0" presId="urn:microsoft.com/office/officeart/2005/8/layout/list1"/>
    <dgm:cxn modelId="{96CF89C7-8538-4E38-BB03-C26704813633}" srcId="{C0455E25-FF98-488D-B783-6802674842FC}" destId="{132CA83D-C568-4182-8677-0EC74CD67D96}" srcOrd="7" destOrd="0" parTransId="{A57D342A-0A83-4117-94B6-3045E9F20F77}" sibTransId="{B246CBA0-14A7-4391-8BFE-149F5CF01693}"/>
    <dgm:cxn modelId="{0DB8DA41-67E9-48C4-B324-FEA709A215A3}" type="presOf" srcId="{C8B07AAC-3F4D-40EC-85E6-6A9CF171F05B}" destId="{760C3C22-F391-4E7A-92AD-82C4BC01AD2C}" srcOrd="0" destOrd="0" presId="urn:microsoft.com/office/officeart/2005/8/layout/list1"/>
    <dgm:cxn modelId="{1D596EAD-4487-49B0-AD12-72F3D329A866}" type="presOf" srcId="{444BE08F-6F72-4E9B-821E-4307573424BD}" destId="{48574044-CAEE-42B2-97B0-CFD0F379CD3B}" srcOrd="1" destOrd="0" presId="urn:microsoft.com/office/officeart/2005/8/layout/list1"/>
    <dgm:cxn modelId="{AB722E82-C86E-40A3-8EB2-482B72CDF89C}" type="presOf" srcId="{444BE08F-6F72-4E9B-821E-4307573424BD}" destId="{5CE526E9-2EBC-4E92-AADF-76446CB7D4EE}" srcOrd="0" destOrd="0" presId="urn:microsoft.com/office/officeart/2005/8/layout/list1"/>
    <dgm:cxn modelId="{CA7AF88A-58FD-4029-ADBE-C4BE2894E740}" srcId="{C0455E25-FF98-488D-B783-6802674842FC}" destId="{3033331D-10AA-499D-A200-3DB3DE437004}" srcOrd="1" destOrd="0" parTransId="{BE7B09E5-8BFC-4149-91DA-6AEF756E2448}" sibTransId="{68C35EDF-96F4-4773-A1E5-B3A141E65D72}"/>
    <dgm:cxn modelId="{98F5D416-12A4-4734-ADAB-472E94EC5969}" type="presOf" srcId="{C8B07AAC-3F4D-40EC-85E6-6A9CF171F05B}" destId="{A5AD161D-42B5-409A-B2E7-4A95847F7BFF}" srcOrd="1" destOrd="0" presId="urn:microsoft.com/office/officeart/2005/8/layout/list1"/>
    <dgm:cxn modelId="{41EDE23E-6F4D-4B55-974E-B4211BD18F04}" type="presParOf" srcId="{F2698B73-47D4-4E83-BA49-9AB3D2BB2CB4}" destId="{DA1A5AC9-A9D1-4DB0-8A00-DDB42E8CC9A1}" srcOrd="0" destOrd="0" presId="urn:microsoft.com/office/officeart/2005/8/layout/list1"/>
    <dgm:cxn modelId="{AF27076F-C442-47EE-BE1C-B32A791BA13F}" type="presParOf" srcId="{DA1A5AC9-A9D1-4DB0-8A00-DDB42E8CC9A1}" destId="{4C79E264-3AE9-475A-9C5A-A4DEF96823D7}" srcOrd="0" destOrd="0" presId="urn:microsoft.com/office/officeart/2005/8/layout/list1"/>
    <dgm:cxn modelId="{011353C9-1410-4D19-87FC-999ED109D425}" type="presParOf" srcId="{DA1A5AC9-A9D1-4DB0-8A00-DDB42E8CC9A1}" destId="{735849B5-D58A-444F-BEAF-D165E0A8BAB0}" srcOrd="1" destOrd="0" presId="urn:microsoft.com/office/officeart/2005/8/layout/list1"/>
    <dgm:cxn modelId="{B8B2B21F-39D1-4AB4-9A7E-9D73BD9BD91C}" type="presParOf" srcId="{F2698B73-47D4-4E83-BA49-9AB3D2BB2CB4}" destId="{51ACF5AF-CE99-4C52-AAD2-7524D0EA816A}" srcOrd="1" destOrd="0" presId="urn:microsoft.com/office/officeart/2005/8/layout/list1"/>
    <dgm:cxn modelId="{776949B3-C408-44E6-BE7E-8EBB5DF61C3B}" type="presParOf" srcId="{F2698B73-47D4-4E83-BA49-9AB3D2BB2CB4}" destId="{08810DBF-8FAD-474F-B50A-676DEE4D99A0}" srcOrd="2" destOrd="0" presId="urn:microsoft.com/office/officeart/2005/8/layout/list1"/>
    <dgm:cxn modelId="{226B8CF4-B4F2-4A8D-9C7A-07F8A2E2660E}" type="presParOf" srcId="{F2698B73-47D4-4E83-BA49-9AB3D2BB2CB4}" destId="{FE802B20-91F6-4DBC-8DC6-795ED3B7C378}" srcOrd="3" destOrd="0" presId="urn:microsoft.com/office/officeart/2005/8/layout/list1"/>
    <dgm:cxn modelId="{7F1E820B-F565-4A4B-81DB-E34DDC068FF6}" type="presParOf" srcId="{F2698B73-47D4-4E83-BA49-9AB3D2BB2CB4}" destId="{89828243-D6D4-429C-AEAC-52DA51C66DA2}" srcOrd="4" destOrd="0" presId="urn:microsoft.com/office/officeart/2005/8/layout/list1"/>
    <dgm:cxn modelId="{350C752C-D8EC-405B-B788-7574180E59DE}" type="presParOf" srcId="{89828243-D6D4-429C-AEAC-52DA51C66DA2}" destId="{F10CC325-1FDE-49FD-AFEB-29C0177BC6B4}" srcOrd="0" destOrd="0" presId="urn:microsoft.com/office/officeart/2005/8/layout/list1"/>
    <dgm:cxn modelId="{70E3BED7-4487-4B6A-B48C-6CBEFD989225}" type="presParOf" srcId="{89828243-D6D4-429C-AEAC-52DA51C66DA2}" destId="{42EEB8B1-6BEC-4DFF-AAEC-E4D605958E91}" srcOrd="1" destOrd="0" presId="urn:microsoft.com/office/officeart/2005/8/layout/list1"/>
    <dgm:cxn modelId="{43CA59E2-0808-4E0E-8508-2F3C9A101ECA}" type="presParOf" srcId="{F2698B73-47D4-4E83-BA49-9AB3D2BB2CB4}" destId="{DD12401C-53FC-4719-9F3F-23313BE0C8F1}" srcOrd="5" destOrd="0" presId="urn:microsoft.com/office/officeart/2005/8/layout/list1"/>
    <dgm:cxn modelId="{E8AFBB15-0E04-4D8D-AEB8-7B80CDC4FB55}" type="presParOf" srcId="{F2698B73-47D4-4E83-BA49-9AB3D2BB2CB4}" destId="{85D52241-2F45-4B25-AB69-B1527CE4F427}" srcOrd="6" destOrd="0" presId="urn:microsoft.com/office/officeart/2005/8/layout/list1"/>
    <dgm:cxn modelId="{F3F216A2-1349-404A-A5C9-FB2D50C52BCE}" type="presParOf" srcId="{F2698B73-47D4-4E83-BA49-9AB3D2BB2CB4}" destId="{883AC389-C53F-4604-BAB2-B7B8CAFD2494}" srcOrd="7" destOrd="0" presId="urn:microsoft.com/office/officeart/2005/8/layout/list1"/>
    <dgm:cxn modelId="{3916B925-93B4-40B2-8A7C-F23D09E11076}" type="presParOf" srcId="{F2698B73-47D4-4E83-BA49-9AB3D2BB2CB4}" destId="{381EF524-D100-4A78-BCE0-1095D430990E}" srcOrd="8" destOrd="0" presId="urn:microsoft.com/office/officeart/2005/8/layout/list1"/>
    <dgm:cxn modelId="{05A0BFB3-6A0E-4976-AB7C-4D8DDE55AD2B}" type="presParOf" srcId="{381EF524-D100-4A78-BCE0-1095D430990E}" destId="{3443B8C7-1012-4D02-A5D8-18DA58A667C6}" srcOrd="0" destOrd="0" presId="urn:microsoft.com/office/officeart/2005/8/layout/list1"/>
    <dgm:cxn modelId="{5D1465DF-4738-4FC6-926D-C75C04102D09}" type="presParOf" srcId="{381EF524-D100-4A78-BCE0-1095D430990E}" destId="{7663C504-2F7E-486A-BBD8-510C0931DC13}" srcOrd="1" destOrd="0" presId="urn:microsoft.com/office/officeart/2005/8/layout/list1"/>
    <dgm:cxn modelId="{B3311238-1A56-4AA5-918C-A0B8EAE53B98}" type="presParOf" srcId="{F2698B73-47D4-4E83-BA49-9AB3D2BB2CB4}" destId="{A764CE3B-CD82-4CAD-9193-39659F408AB0}" srcOrd="9" destOrd="0" presId="urn:microsoft.com/office/officeart/2005/8/layout/list1"/>
    <dgm:cxn modelId="{871CEDDD-2967-4C0D-ADD8-9A34920219AE}" type="presParOf" srcId="{F2698B73-47D4-4E83-BA49-9AB3D2BB2CB4}" destId="{B54021D6-75E0-4968-87FB-DF7BB931BA5B}" srcOrd="10" destOrd="0" presId="urn:microsoft.com/office/officeart/2005/8/layout/list1"/>
    <dgm:cxn modelId="{7DC1DE43-9EA0-4032-9EF7-26277E683639}" type="presParOf" srcId="{F2698B73-47D4-4E83-BA49-9AB3D2BB2CB4}" destId="{1044D4A3-D0A3-406A-B58E-D07177CCE175}" srcOrd="11" destOrd="0" presId="urn:microsoft.com/office/officeart/2005/8/layout/list1"/>
    <dgm:cxn modelId="{0B1DAC1D-8F58-4CC5-8B80-6985A241AE0F}" type="presParOf" srcId="{F2698B73-47D4-4E83-BA49-9AB3D2BB2CB4}" destId="{642A4924-2B4A-40A3-8669-08FB0CF31D5B}" srcOrd="12" destOrd="0" presId="urn:microsoft.com/office/officeart/2005/8/layout/list1"/>
    <dgm:cxn modelId="{45BB51B9-7BCC-450A-8909-5723BCBAC49F}" type="presParOf" srcId="{642A4924-2B4A-40A3-8669-08FB0CF31D5B}" destId="{01C29A54-8489-4031-AB6C-B56E070264CE}" srcOrd="0" destOrd="0" presId="urn:microsoft.com/office/officeart/2005/8/layout/list1"/>
    <dgm:cxn modelId="{0B10BC2E-2FC4-478A-8BC8-7F648DF240EB}" type="presParOf" srcId="{642A4924-2B4A-40A3-8669-08FB0CF31D5B}" destId="{A6CAB5A7-C8E4-4E23-91F7-9AD6B4DFD91D}" srcOrd="1" destOrd="0" presId="urn:microsoft.com/office/officeart/2005/8/layout/list1"/>
    <dgm:cxn modelId="{4E355614-8904-4EE1-9C57-BB2C6800133C}" type="presParOf" srcId="{F2698B73-47D4-4E83-BA49-9AB3D2BB2CB4}" destId="{97084637-37AD-4951-88F7-987A022EA7EB}" srcOrd="13" destOrd="0" presId="urn:microsoft.com/office/officeart/2005/8/layout/list1"/>
    <dgm:cxn modelId="{0BB2B187-376E-4EF3-AC2F-35E1474BD1B1}" type="presParOf" srcId="{F2698B73-47D4-4E83-BA49-9AB3D2BB2CB4}" destId="{614D60B4-A327-4741-AF88-D1D077D532FB}" srcOrd="14" destOrd="0" presId="urn:microsoft.com/office/officeart/2005/8/layout/list1"/>
    <dgm:cxn modelId="{9F690540-3B1E-4DFB-B648-98F72EDCDD99}" type="presParOf" srcId="{F2698B73-47D4-4E83-BA49-9AB3D2BB2CB4}" destId="{5436C8D0-66D2-4BBF-AD7B-F25CFB43F29B}" srcOrd="15" destOrd="0" presId="urn:microsoft.com/office/officeart/2005/8/layout/list1"/>
    <dgm:cxn modelId="{5437C80A-539A-4F2C-8991-1E7901467757}" type="presParOf" srcId="{F2698B73-47D4-4E83-BA49-9AB3D2BB2CB4}" destId="{F7A6AF44-BB9E-4062-94CE-D805D58285F5}" srcOrd="16" destOrd="0" presId="urn:microsoft.com/office/officeart/2005/8/layout/list1"/>
    <dgm:cxn modelId="{B285BC24-D491-43F5-9851-6CEE9B19EB21}" type="presParOf" srcId="{F7A6AF44-BB9E-4062-94CE-D805D58285F5}" destId="{760C3C22-F391-4E7A-92AD-82C4BC01AD2C}" srcOrd="0" destOrd="0" presId="urn:microsoft.com/office/officeart/2005/8/layout/list1"/>
    <dgm:cxn modelId="{E62136E1-2E83-49FD-9A2F-F5B0F77D5531}" type="presParOf" srcId="{F7A6AF44-BB9E-4062-94CE-D805D58285F5}" destId="{A5AD161D-42B5-409A-B2E7-4A95847F7BFF}" srcOrd="1" destOrd="0" presId="urn:microsoft.com/office/officeart/2005/8/layout/list1"/>
    <dgm:cxn modelId="{58483A78-C7A1-4CCD-89BB-A5DAC44910A9}" type="presParOf" srcId="{F2698B73-47D4-4E83-BA49-9AB3D2BB2CB4}" destId="{709FB134-55DA-4A1B-B6B3-2E2F3B675C1B}" srcOrd="17" destOrd="0" presId="urn:microsoft.com/office/officeart/2005/8/layout/list1"/>
    <dgm:cxn modelId="{18D702CE-2629-4077-AEFB-41A0D235D02D}" type="presParOf" srcId="{F2698B73-47D4-4E83-BA49-9AB3D2BB2CB4}" destId="{19F79F8E-2C4E-4EB8-8A19-C63C028FE4A6}" srcOrd="18" destOrd="0" presId="urn:microsoft.com/office/officeart/2005/8/layout/list1"/>
    <dgm:cxn modelId="{83D4B4ED-F3B3-45A1-91FF-83769728ED43}" type="presParOf" srcId="{F2698B73-47D4-4E83-BA49-9AB3D2BB2CB4}" destId="{07BA2223-BE15-4989-8815-275F6AEBB66A}" srcOrd="19" destOrd="0" presId="urn:microsoft.com/office/officeart/2005/8/layout/list1"/>
    <dgm:cxn modelId="{002CDCFA-2B52-4467-BE35-206F4BA8D43A}" type="presParOf" srcId="{F2698B73-47D4-4E83-BA49-9AB3D2BB2CB4}" destId="{325E4DB7-BEAE-4341-B93F-5C53226FAEAB}" srcOrd="20" destOrd="0" presId="urn:microsoft.com/office/officeart/2005/8/layout/list1"/>
    <dgm:cxn modelId="{AB689D17-F634-4F6D-908A-C2B51EACAAEA}" type="presParOf" srcId="{325E4DB7-BEAE-4341-B93F-5C53226FAEAB}" destId="{5CE526E9-2EBC-4E92-AADF-76446CB7D4EE}" srcOrd="0" destOrd="0" presId="urn:microsoft.com/office/officeart/2005/8/layout/list1"/>
    <dgm:cxn modelId="{2CD329ED-31DD-44B7-AB4D-95A70F78E00C}" type="presParOf" srcId="{325E4DB7-BEAE-4341-B93F-5C53226FAEAB}" destId="{48574044-CAEE-42B2-97B0-CFD0F379CD3B}" srcOrd="1" destOrd="0" presId="urn:microsoft.com/office/officeart/2005/8/layout/list1"/>
    <dgm:cxn modelId="{4FC94752-C704-4539-BA9C-D3CA1D3DD7C3}" type="presParOf" srcId="{F2698B73-47D4-4E83-BA49-9AB3D2BB2CB4}" destId="{55040C86-CF8F-427E-934A-D00AAADAC329}" srcOrd="21" destOrd="0" presId="urn:microsoft.com/office/officeart/2005/8/layout/list1"/>
    <dgm:cxn modelId="{80BA2EEE-960E-4024-8BD3-621F21ADD046}" type="presParOf" srcId="{F2698B73-47D4-4E83-BA49-9AB3D2BB2CB4}" destId="{739B872D-44AB-47EA-8C63-C721A80055AF}" srcOrd="22" destOrd="0" presId="urn:microsoft.com/office/officeart/2005/8/layout/list1"/>
    <dgm:cxn modelId="{768B5A9D-9DA6-466A-8AEC-7986A806DA6A}" type="presParOf" srcId="{F2698B73-47D4-4E83-BA49-9AB3D2BB2CB4}" destId="{80CC76E6-C67A-4024-A9E3-B518453133E8}" srcOrd="23" destOrd="0" presId="urn:microsoft.com/office/officeart/2005/8/layout/list1"/>
    <dgm:cxn modelId="{D17AC70B-DB91-486E-87E1-D0543920D31D}" type="presParOf" srcId="{F2698B73-47D4-4E83-BA49-9AB3D2BB2CB4}" destId="{7A61B97D-E8BC-4B50-B28D-9C73750E5172}" srcOrd="24" destOrd="0" presId="urn:microsoft.com/office/officeart/2005/8/layout/list1"/>
    <dgm:cxn modelId="{DCCDBCEC-B829-4A06-AF93-0AE95612F48A}" type="presParOf" srcId="{7A61B97D-E8BC-4B50-B28D-9C73750E5172}" destId="{932D5E60-46AB-4F8B-811F-2FD97F71EA19}" srcOrd="0" destOrd="0" presId="urn:microsoft.com/office/officeart/2005/8/layout/list1"/>
    <dgm:cxn modelId="{CBFA2CBB-2202-4585-9800-CE7B27B3287E}" type="presParOf" srcId="{7A61B97D-E8BC-4B50-B28D-9C73750E5172}" destId="{3DD750B0-FF45-4F0E-8EFD-2C72E7D8D242}" srcOrd="1" destOrd="0" presId="urn:microsoft.com/office/officeart/2005/8/layout/list1"/>
    <dgm:cxn modelId="{320F9537-7A42-42BD-BD1F-B498903A9CB6}" type="presParOf" srcId="{F2698B73-47D4-4E83-BA49-9AB3D2BB2CB4}" destId="{9E855FF3-2A5B-4BA1-9D39-80E06B25386C}" srcOrd="25" destOrd="0" presId="urn:microsoft.com/office/officeart/2005/8/layout/list1"/>
    <dgm:cxn modelId="{F6451A4F-B704-48C8-A484-B8E3393CE3FC}" type="presParOf" srcId="{F2698B73-47D4-4E83-BA49-9AB3D2BB2CB4}" destId="{4F0E0C22-CA02-410A-9E45-E50A547D14A4}" srcOrd="26" destOrd="0" presId="urn:microsoft.com/office/officeart/2005/8/layout/list1"/>
    <dgm:cxn modelId="{F860D65D-EE20-4949-AB8D-71C9923935C4}" type="presParOf" srcId="{F2698B73-47D4-4E83-BA49-9AB3D2BB2CB4}" destId="{459E5FDD-D614-48E0-B92E-E5FA4E71344C}" srcOrd="27" destOrd="0" presId="urn:microsoft.com/office/officeart/2005/8/layout/list1"/>
    <dgm:cxn modelId="{5FCEA264-E6E5-4078-A352-659EA8314329}" type="presParOf" srcId="{F2698B73-47D4-4E83-BA49-9AB3D2BB2CB4}" destId="{9FD92365-0E23-480A-9001-C51F42AF6ADD}" srcOrd="28" destOrd="0" presId="urn:microsoft.com/office/officeart/2005/8/layout/list1"/>
    <dgm:cxn modelId="{CA844A6E-F2C6-4BB2-A2E1-840EDF98FF69}" type="presParOf" srcId="{9FD92365-0E23-480A-9001-C51F42AF6ADD}" destId="{66536E4C-5167-41AE-8EB9-D3DC1F88B45E}" srcOrd="0" destOrd="0" presId="urn:microsoft.com/office/officeart/2005/8/layout/list1"/>
    <dgm:cxn modelId="{9227A657-27CB-447C-8F43-7A4CB1DCE5FB}" type="presParOf" srcId="{9FD92365-0E23-480A-9001-C51F42AF6ADD}" destId="{E35BF6FE-6195-4126-BBF0-6A82ED0349E6}" srcOrd="1" destOrd="0" presId="urn:microsoft.com/office/officeart/2005/8/layout/list1"/>
    <dgm:cxn modelId="{03E38009-218A-44AD-897C-7C4E81B53F07}" type="presParOf" srcId="{F2698B73-47D4-4E83-BA49-9AB3D2BB2CB4}" destId="{B2777692-61EC-4061-B796-615C6A5D9AA9}" srcOrd="29" destOrd="0" presId="urn:microsoft.com/office/officeart/2005/8/layout/list1"/>
    <dgm:cxn modelId="{1CF3544F-6E7B-42FB-BE50-F16D09C44FED}" type="presParOf" srcId="{F2698B73-47D4-4E83-BA49-9AB3D2BB2CB4}" destId="{FEFE2636-091D-48E7-8A85-D758C29386DD}" srcOrd="30" destOrd="0" presId="urn:microsoft.com/office/officeart/2005/8/layout/list1"/>
    <dgm:cxn modelId="{21F1E57D-69D9-4E01-BE5B-C1084FB1EA2D}" type="presParOf" srcId="{F2698B73-47D4-4E83-BA49-9AB3D2BB2CB4}" destId="{E5AAC758-CCC4-4699-A9BA-D74674D6768B}" srcOrd="31" destOrd="0" presId="urn:microsoft.com/office/officeart/2005/8/layout/list1"/>
    <dgm:cxn modelId="{CFB3CC69-E5CD-49E4-A9AC-7A3D56582A12}" type="presParOf" srcId="{F2698B73-47D4-4E83-BA49-9AB3D2BB2CB4}" destId="{55BF0D42-3521-48C1-9B1F-CA740E0D0C4E}" srcOrd="32" destOrd="0" presId="urn:microsoft.com/office/officeart/2005/8/layout/list1"/>
    <dgm:cxn modelId="{009F0249-373A-426A-80E5-B2EB3A921995}" type="presParOf" srcId="{55BF0D42-3521-48C1-9B1F-CA740E0D0C4E}" destId="{76D93655-0559-4B2D-8CF5-DEAC929840E2}" srcOrd="0" destOrd="0" presId="urn:microsoft.com/office/officeart/2005/8/layout/list1"/>
    <dgm:cxn modelId="{A46762FC-8070-4202-A740-26A559E128D9}" type="presParOf" srcId="{55BF0D42-3521-48C1-9B1F-CA740E0D0C4E}" destId="{0F60C840-DB74-4CF2-95BE-8AAB7FC8F626}" srcOrd="1" destOrd="0" presId="urn:microsoft.com/office/officeart/2005/8/layout/list1"/>
    <dgm:cxn modelId="{2035C50F-E088-4E49-96AF-48BFEFBAC8EF}" type="presParOf" srcId="{F2698B73-47D4-4E83-BA49-9AB3D2BB2CB4}" destId="{53BC4B05-04D1-4A83-AA9E-236F7811E763}" srcOrd="33" destOrd="0" presId="urn:microsoft.com/office/officeart/2005/8/layout/list1"/>
    <dgm:cxn modelId="{16905EC2-DBFE-4ADF-AD3F-231216914774}" type="presParOf" srcId="{F2698B73-47D4-4E83-BA49-9AB3D2BB2CB4}" destId="{A8609AE7-A573-4C32-A27E-3367EBB0539E}" srcOrd="34" destOrd="0" presId="urn:microsoft.com/office/officeart/2005/8/layout/list1"/>
    <dgm:cxn modelId="{934B5947-6E81-405A-8410-A88765D30129}" type="presParOf" srcId="{F2698B73-47D4-4E83-BA49-9AB3D2BB2CB4}" destId="{1BBBA63B-807F-4D57-B69D-6232F59B81CF}" srcOrd="35" destOrd="0" presId="urn:microsoft.com/office/officeart/2005/8/layout/list1"/>
    <dgm:cxn modelId="{4387F253-CA0E-4C5C-98A6-29AFABC3C94F}" type="presParOf" srcId="{F2698B73-47D4-4E83-BA49-9AB3D2BB2CB4}" destId="{EE0CF0B3-0398-483D-93E7-ED245879BF3B}" srcOrd="36" destOrd="0" presId="urn:microsoft.com/office/officeart/2005/8/layout/list1"/>
    <dgm:cxn modelId="{E2ED7175-28B3-43A3-BAA6-9FA8417E2CCE}" type="presParOf" srcId="{EE0CF0B3-0398-483D-93E7-ED245879BF3B}" destId="{695E518F-9874-4C40-92DB-79A59AB829E8}" srcOrd="0" destOrd="0" presId="urn:microsoft.com/office/officeart/2005/8/layout/list1"/>
    <dgm:cxn modelId="{D017F6AE-1C9B-42A2-B29C-D3FB39673F9E}" type="presParOf" srcId="{EE0CF0B3-0398-483D-93E7-ED245879BF3B}" destId="{8E1FDCDE-31F1-4751-B44F-9E2159ED066B}" srcOrd="1" destOrd="0" presId="urn:microsoft.com/office/officeart/2005/8/layout/list1"/>
    <dgm:cxn modelId="{9D538EDA-EFB0-4950-9D60-93617DF29A9B}" type="presParOf" srcId="{F2698B73-47D4-4E83-BA49-9AB3D2BB2CB4}" destId="{6759C74E-108F-4F49-9C14-8F8A264341F0}" srcOrd="37" destOrd="0" presId="urn:microsoft.com/office/officeart/2005/8/layout/list1"/>
    <dgm:cxn modelId="{CA94FE81-8264-4E7F-9F3C-140EAD815CAD}" type="presParOf" srcId="{F2698B73-47D4-4E83-BA49-9AB3D2BB2CB4}" destId="{6386E132-6B74-4A0F-9575-0284FC02105E}" srcOrd="38" destOrd="0" presId="urn:microsoft.com/office/officeart/2005/8/layout/list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29DEF-8F81-433A-BBCA-81FE8F725C7E}">
      <dsp:nvSpPr>
        <dsp:cNvPr id="0" name=""/>
        <dsp:cNvSpPr/>
      </dsp:nvSpPr>
      <dsp:spPr>
        <a:xfrm>
          <a:off x="0" y="22770"/>
          <a:ext cx="4681328"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WIND-III YEKA PROJECT @2021</a:t>
          </a:r>
          <a:endParaRPr lang="en-US" sz="1800" b="1" kern="1200" dirty="0">
            <a:solidFill>
              <a:schemeClr val="bg1"/>
            </a:solidFill>
          </a:endParaRPr>
        </a:p>
      </dsp:txBody>
      <dsp:txXfrm>
        <a:off x="36553" y="59323"/>
        <a:ext cx="4608222" cy="675694"/>
      </dsp:txXfrm>
    </dsp:sp>
    <dsp:sp modelId="{A292B818-304A-4C50-AE35-9071BA7A4544}">
      <dsp:nvSpPr>
        <dsp:cNvPr id="0" name=""/>
        <dsp:cNvSpPr/>
      </dsp:nvSpPr>
      <dsp:spPr>
        <a:xfrm>
          <a:off x="0" y="771570"/>
          <a:ext cx="4681328" cy="66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632" tIns="50800" rIns="284480" bIns="50800" numCol="1" spcCol="1270" anchor="t" anchorCtr="0">
          <a:noAutofit/>
        </a:bodyPr>
        <a:lstStyle/>
        <a:p>
          <a:pPr marL="285750" lvl="1" indent="-285750" algn="l" defTabSz="1377950">
            <a:lnSpc>
              <a:spcPct val="90000"/>
            </a:lnSpc>
            <a:spcBef>
              <a:spcPct val="0"/>
            </a:spcBef>
            <a:spcAft>
              <a:spcPct val="20000"/>
            </a:spcAft>
            <a:buChar char="••"/>
          </a:pPr>
          <a:endParaRPr lang="en-US" sz="3100" kern="1200" dirty="0">
            <a:solidFill>
              <a:schemeClr val="bg1"/>
            </a:solidFill>
          </a:endParaRPr>
        </a:p>
      </dsp:txBody>
      <dsp:txXfrm>
        <a:off x="0" y="771570"/>
        <a:ext cx="4681328" cy="662400"/>
      </dsp:txXfrm>
    </dsp:sp>
    <dsp:sp modelId="{6403A389-224F-47BC-A09B-5747390D8AA1}">
      <dsp:nvSpPr>
        <dsp:cNvPr id="0" name=""/>
        <dsp:cNvSpPr/>
      </dsp:nvSpPr>
      <dsp:spPr>
        <a:xfrm>
          <a:off x="0" y="1433970"/>
          <a:ext cx="4681328"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SOLAR-IV YEKA PROJECT @2022</a:t>
          </a:r>
          <a:endParaRPr lang="en-US" sz="1800" b="1" kern="1200" dirty="0">
            <a:solidFill>
              <a:schemeClr val="bg1"/>
            </a:solidFill>
          </a:endParaRPr>
        </a:p>
      </dsp:txBody>
      <dsp:txXfrm>
        <a:off x="36553" y="1470523"/>
        <a:ext cx="4608222" cy="675694"/>
      </dsp:txXfrm>
    </dsp:sp>
    <dsp:sp modelId="{BA5241CB-57E5-44AD-A767-B5DBFD86E8E7}">
      <dsp:nvSpPr>
        <dsp:cNvPr id="0" name=""/>
        <dsp:cNvSpPr/>
      </dsp:nvSpPr>
      <dsp:spPr>
        <a:xfrm>
          <a:off x="0" y="2182770"/>
          <a:ext cx="4681328" cy="66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632" tIns="50800" rIns="284480" bIns="50800" numCol="1" spcCol="1270" anchor="t" anchorCtr="0">
          <a:noAutofit/>
        </a:bodyPr>
        <a:lstStyle/>
        <a:p>
          <a:pPr marL="285750" lvl="1" indent="-285750" algn="l" defTabSz="1377950">
            <a:lnSpc>
              <a:spcPct val="90000"/>
            </a:lnSpc>
            <a:spcBef>
              <a:spcPct val="0"/>
            </a:spcBef>
            <a:spcAft>
              <a:spcPct val="20000"/>
            </a:spcAft>
            <a:buChar char="••"/>
          </a:pPr>
          <a:endParaRPr lang="en-US" sz="3100" kern="1200" dirty="0">
            <a:solidFill>
              <a:schemeClr val="bg1"/>
            </a:solidFill>
          </a:endParaRPr>
        </a:p>
      </dsp:txBody>
      <dsp:txXfrm>
        <a:off x="0" y="2182770"/>
        <a:ext cx="4681328" cy="662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865137-0C72-4E51-819E-A3A43C755825}">
      <dsp:nvSpPr>
        <dsp:cNvPr id="0" name=""/>
        <dsp:cNvSpPr/>
      </dsp:nvSpPr>
      <dsp:spPr>
        <a:xfrm>
          <a:off x="1304241" y="969"/>
          <a:ext cx="781220" cy="507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OAF</a:t>
          </a:r>
          <a:r>
            <a:rPr lang="en-US" sz="800" b="1" kern="1200" baseline="-25000" dirty="0" smtClean="0">
              <a:latin typeface="Cambria" panose="02040503050406030204" pitchFamily="18" charset="0"/>
              <a:ea typeface="Cambria" panose="02040503050406030204" pitchFamily="18" charset="0"/>
            </a:rPr>
            <a:t>GD</a:t>
          </a:r>
        </a:p>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(P-PP)</a:t>
          </a:r>
          <a:endParaRPr lang="en-US" sz="800" b="1" kern="1200" dirty="0">
            <a:latin typeface="Cambria" panose="02040503050406030204" pitchFamily="18" charset="0"/>
            <a:ea typeface="Cambria" panose="02040503050406030204" pitchFamily="18" charset="0"/>
          </a:endParaRPr>
        </a:p>
      </dsp:txBody>
      <dsp:txXfrm>
        <a:off x="1329029" y="25757"/>
        <a:ext cx="731644" cy="458217"/>
      </dsp:txXfrm>
    </dsp:sp>
    <dsp:sp modelId="{4232D49E-9FA1-41B4-B51C-A1C67E3EA4BE}">
      <dsp:nvSpPr>
        <dsp:cNvPr id="0" name=""/>
        <dsp:cNvSpPr/>
      </dsp:nvSpPr>
      <dsp:spPr>
        <a:xfrm>
          <a:off x="680018" y="254866"/>
          <a:ext cx="2029666" cy="2029666"/>
        </a:xfrm>
        <a:custGeom>
          <a:avLst/>
          <a:gdLst/>
          <a:ahLst/>
          <a:cxnLst/>
          <a:rect l="0" t="0" r="0" b="0"/>
          <a:pathLst>
            <a:path>
              <a:moveTo>
                <a:pt x="1410814" y="80442"/>
              </a:moveTo>
              <a:arcTo wR="1014833" hR="1014833" stAng="17577991" swAng="196223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18B23BB-94E4-4A7A-87DC-B3E573A9AF80}">
      <dsp:nvSpPr>
        <dsp:cNvPr id="0" name=""/>
        <dsp:cNvSpPr/>
      </dsp:nvSpPr>
      <dsp:spPr>
        <a:xfrm>
          <a:off x="2269404" y="702202"/>
          <a:ext cx="781220" cy="507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ÜFE</a:t>
          </a:r>
        </a:p>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(PPI)</a:t>
          </a:r>
          <a:endParaRPr lang="en-US" sz="800" b="1" kern="1200" dirty="0">
            <a:latin typeface="Cambria" panose="02040503050406030204" pitchFamily="18" charset="0"/>
            <a:ea typeface="Cambria" panose="02040503050406030204" pitchFamily="18" charset="0"/>
          </a:endParaRPr>
        </a:p>
      </dsp:txBody>
      <dsp:txXfrm>
        <a:off x="2294192" y="726990"/>
        <a:ext cx="731644" cy="458217"/>
      </dsp:txXfrm>
    </dsp:sp>
    <dsp:sp modelId="{68E19F43-7C36-4438-AE51-677D72D9D048}">
      <dsp:nvSpPr>
        <dsp:cNvPr id="0" name=""/>
        <dsp:cNvSpPr/>
      </dsp:nvSpPr>
      <dsp:spPr>
        <a:xfrm>
          <a:off x="680018" y="254866"/>
          <a:ext cx="2029666" cy="2029666"/>
        </a:xfrm>
        <a:custGeom>
          <a:avLst/>
          <a:gdLst/>
          <a:ahLst/>
          <a:cxnLst/>
          <a:rect l="0" t="0" r="0" b="0"/>
          <a:pathLst>
            <a:path>
              <a:moveTo>
                <a:pt x="2028270" y="961617"/>
              </a:moveTo>
              <a:arcTo wR="1014833" hR="1014833" stAng="21419650" swAng="219683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449B330-33B3-459D-A347-B9224E60E3E5}">
      <dsp:nvSpPr>
        <dsp:cNvPr id="0" name=""/>
        <dsp:cNvSpPr/>
      </dsp:nvSpPr>
      <dsp:spPr>
        <a:xfrm>
          <a:off x="1900745" y="1836820"/>
          <a:ext cx="781220" cy="507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KUR </a:t>
          </a:r>
          <a:r>
            <a:rPr lang="en-US" sz="800" b="1" kern="1200" baseline="-25000" dirty="0" smtClean="0">
              <a:latin typeface="Cambria" panose="02040503050406030204" pitchFamily="18" charset="0"/>
              <a:ea typeface="Cambria" panose="02040503050406030204" pitchFamily="18" charset="0"/>
            </a:rPr>
            <a:t>E</a:t>
          </a:r>
        </a:p>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(FX Rate of EUR/TRY)</a:t>
          </a:r>
          <a:endParaRPr lang="en-US" sz="800" b="1" kern="1200" dirty="0">
            <a:latin typeface="Cambria" panose="02040503050406030204" pitchFamily="18" charset="0"/>
            <a:ea typeface="Cambria" panose="02040503050406030204" pitchFamily="18" charset="0"/>
          </a:endParaRPr>
        </a:p>
      </dsp:txBody>
      <dsp:txXfrm>
        <a:off x="1925533" y="1861608"/>
        <a:ext cx="731644" cy="458217"/>
      </dsp:txXfrm>
    </dsp:sp>
    <dsp:sp modelId="{BCF79B3C-D0E4-4534-95F8-6191FC47E731}">
      <dsp:nvSpPr>
        <dsp:cNvPr id="0" name=""/>
        <dsp:cNvSpPr/>
      </dsp:nvSpPr>
      <dsp:spPr>
        <a:xfrm>
          <a:off x="680018" y="254866"/>
          <a:ext cx="2029666" cy="2029666"/>
        </a:xfrm>
        <a:custGeom>
          <a:avLst/>
          <a:gdLst/>
          <a:ahLst/>
          <a:cxnLst/>
          <a:rect l="0" t="0" r="0" b="0"/>
          <a:pathLst>
            <a:path>
              <a:moveTo>
                <a:pt x="1216693" y="2009388"/>
              </a:moveTo>
              <a:arcTo wR="1014833" hR="1014833" stAng="4711609" swAng="137678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CA9A983-1462-471C-B23B-9439FB80AD29}">
      <dsp:nvSpPr>
        <dsp:cNvPr id="0" name=""/>
        <dsp:cNvSpPr/>
      </dsp:nvSpPr>
      <dsp:spPr>
        <a:xfrm>
          <a:off x="707737" y="1836820"/>
          <a:ext cx="781220" cy="507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KUR </a:t>
          </a:r>
          <a:r>
            <a:rPr lang="en-US" sz="800" b="1" kern="1200" baseline="-25000" dirty="0" smtClean="0">
              <a:latin typeface="Cambria" panose="02040503050406030204" pitchFamily="18" charset="0"/>
              <a:ea typeface="Cambria" panose="02040503050406030204" pitchFamily="18" charset="0"/>
            </a:rPr>
            <a:t>D</a:t>
          </a:r>
        </a:p>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(FX Rate of USD/TRY)</a:t>
          </a:r>
          <a:endParaRPr lang="en-US" sz="800" b="1" kern="1200" dirty="0">
            <a:latin typeface="Cambria" panose="02040503050406030204" pitchFamily="18" charset="0"/>
            <a:ea typeface="Cambria" panose="02040503050406030204" pitchFamily="18" charset="0"/>
          </a:endParaRPr>
        </a:p>
      </dsp:txBody>
      <dsp:txXfrm>
        <a:off x="732525" y="1861608"/>
        <a:ext cx="731644" cy="458217"/>
      </dsp:txXfrm>
    </dsp:sp>
    <dsp:sp modelId="{7036CA8D-F111-45D1-ADAC-674EBF4C1729}">
      <dsp:nvSpPr>
        <dsp:cNvPr id="0" name=""/>
        <dsp:cNvSpPr/>
      </dsp:nvSpPr>
      <dsp:spPr>
        <a:xfrm>
          <a:off x="680018" y="254866"/>
          <a:ext cx="2029666" cy="2029666"/>
        </a:xfrm>
        <a:custGeom>
          <a:avLst/>
          <a:gdLst/>
          <a:ahLst/>
          <a:cxnLst/>
          <a:rect l="0" t="0" r="0" b="0"/>
          <a:pathLst>
            <a:path>
              <a:moveTo>
                <a:pt x="169636" y="1576553"/>
              </a:moveTo>
              <a:arcTo wR="1014833" hR="1014833" stAng="8783513" swAng="219683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989A6A3-8FE0-4E8B-98A2-2F6470C99587}">
      <dsp:nvSpPr>
        <dsp:cNvPr id="0" name=""/>
        <dsp:cNvSpPr/>
      </dsp:nvSpPr>
      <dsp:spPr>
        <a:xfrm>
          <a:off x="339077" y="702202"/>
          <a:ext cx="781220" cy="507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TÜFE</a:t>
          </a:r>
        </a:p>
        <a:p>
          <a:pPr lvl="0" algn="ctr" defTabSz="355600">
            <a:lnSpc>
              <a:spcPct val="90000"/>
            </a:lnSpc>
            <a:spcBef>
              <a:spcPct val="0"/>
            </a:spcBef>
            <a:spcAft>
              <a:spcPct val="35000"/>
            </a:spcAft>
          </a:pPr>
          <a:r>
            <a:rPr lang="en-US" sz="800" b="1" kern="1200" dirty="0" smtClean="0">
              <a:latin typeface="Cambria" panose="02040503050406030204" pitchFamily="18" charset="0"/>
              <a:ea typeface="Cambria" panose="02040503050406030204" pitchFamily="18" charset="0"/>
            </a:rPr>
            <a:t>(CPI)</a:t>
          </a:r>
          <a:endParaRPr lang="en-US" sz="800" b="1" kern="1200" dirty="0">
            <a:latin typeface="Cambria" panose="02040503050406030204" pitchFamily="18" charset="0"/>
            <a:ea typeface="Cambria" panose="02040503050406030204" pitchFamily="18" charset="0"/>
          </a:endParaRPr>
        </a:p>
      </dsp:txBody>
      <dsp:txXfrm>
        <a:off x="363865" y="726990"/>
        <a:ext cx="731644" cy="458217"/>
      </dsp:txXfrm>
    </dsp:sp>
    <dsp:sp modelId="{48A47F00-B831-48A6-89DB-AEB9419EC16F}">
      <dsp:nvSpPr>
        <dsp:cNvPr id="0" name=""/>
        <dsp:cNvSpPr/>
      </dsp:nvSpPr>
      <dsp:spPr>
        <a:xfrm>
          <a:off x="680018" y="254866"/>
          <a:ext cx="2029666" cy="2029666"/>
        </a:xfrm>
        <a:custGeom>
          <a:avLst/>
          <a:gdLst/>
          <a:ahLst/>
          <a:cxnLst/>
          <a:rect l="0" t="0" r="0" b="0"/>
          <a:pathLst>
            <a:path>
              <a:moveTo>
                <a:pt x="176776" y="442515"/>
              </a:moveTo>
              <a:arcTo wR="1014833" hR="1014833" stAng="12859776" swAng="196223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810DBF-8FAD-474F-B50A-676DEE4D99A0}">
      <dsp:nvSpPr>
        <dsp:cNvPr id="0" name=""/>
        <dsp:cNvSpPr/>
      </dsp:nvSpPr>
      <dsp:spPr>
        <a:xfrm>
          <a:off x="0" y="477730"/>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5849B5-D58A-444F-BEAF-D165E0A8BAB0}">
      <dsp:nvSpPr>
        <dsp:cNvPr id="0" name=""/>
        <dsp:cNvSpPr/>
      </dsp:nvSpPr>
      <dsp:spPr>
        <a:xfrm>
          <a:off x="235477" y="332045"/>
          <a:ext cx="4709540"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solidFill>
                <a:schemeClr val="bg1"/>
              </a:solidFill>
              <a:latin typeface="+mn-lt"/>
              <a:ea typeface="Cambria" panose="02040503050406030204" pitchFamily="18" charset="0"/>
              <a:cs typeface="Arial" panose="020B0604020202020204" pitchFamily="34" charset="0"/>
            </a:rPr>
            <a:t>AF</a:t>
          </a:r>
          <a:r>
            <a:rPr lang="en-US" sz="700" b="1" kern="1200" baseline="-25000" dirty="0" smtClean="0">
              <a:solidFill>
                <a:schemeClr val="bg1"/>
              </a:solidFill>
              <a:latin typeface="+mn-lt"/>
              <a:ea typeface="Cambria" panose="02040503050406030204" pitchFamily="18" charset="0"/>
              <a:cs typeface="Arial" panose="020B0604020202020204" pitchFamily="34" charset="0"/>
            </a:rPr>
            <a:t>GD </a:t>
          </a:r>
          <a:r>
            <a:rPr lang="en-US" sz="700" b="1" kern="1200" dirty="0" smtClean="0">
              <a:solidFill>
                <a:schemeClr val="bg1"/>
              </a:solidFill>
              <a:latin typeface="+mn-lt"/>
              <a:ea typeface="Cambria" panose="02040503050406030204" pitchFamily="18" charset="0"/>
              <a:cs typeface="Arial" panose="020B0604020202020204" pitchFamily="34" charset="0"/>
            </a:rPr>
            <a:t>(PP): </a:t>
          </a:r>
          <a:r>
            <a:rPr lang="en-US" sz="700" b="0" kern="1200" dirty="0" smtClean="0">
              <a:solidFill>
                <a:schemeClr val="tx1"/>
              </a:solidFill>
              <a:latin typeface="+mn-lt"/>
              <a:ea typeface="Cambria" panose="02040503050406030204" pitchFamily="18" charset="0"/>
              <a:cs typeface="Arial" panose="020B0604020202020204" pitchFamily="34" charset="0"/>
            </a:rPr>
            <a:t>Purchasing Price / </a:t>
          </a:r>
          <a:r>
            <a:rPr lang="en-US" sz="700" b="0" kern="1200" dirty="0" smtClean="0">
              <a:solidFill>
                <a:schemeClr val="tx1"/>
              </a:solidFill>
              <a:latin typeface="+mn-lt"/>
              <a:cs typeface="Arial" panose="020B0604020202020204" pitchFamily="34" charset="0"/>
            </a:rPr>
            <a:t>The calculated unit electricity price (</a:t>
          </a:r>
          <a:r>
            <a:rPr lang="en-US" sz="700" b="0" kern="1200" dirty="0" err="1" smtClean="0">
              <a:solidFill>
                <a:schemeClr val="tx1"/>
              </a:solidFill>
              <a:latin typeface="+mn-lt"/>
              <a:cs typeface="Arial" panose="020B0604020202020204" pitchFamily="34" charset="0"/>
            </a:rPr>
            <a:t>TRYcent</a:t>
          </a:r>
          <a:r>
            <a:rPr lang="en-US" sz="700" b="0" kern="1200" dirty="0" smtClean="0">
              <a:solidFill>
                <a:schemeClr val="tx1"/>
              </a:solidFill>
              <a:latin typeface="+mn-lt"/>
              <a:cs typeface="Arial" panose="020B0604020202020204" pitchFamily="34" charset="0"/>
            </a:rPr>
            <a:t>/kWh)  for a certain quarter</a:t>
          </a:r>
          <a:endParaRPr lang="en-US" sz="700" b="0" kern="1200" dirty="0">
            <a:solidFill>
              <a:schemeClr val="tx1"/>
            </a:solidFill>
            <a:latin typeface="+mn-lt"/>
            <a:cs typeface="Arial" panose="020B0604020202020204" pitchFamily="34" charset="0"/>
          </a:endParaRPr>
        </a:p>
      </dsp:txBody>
      <dsp:txXfrm>
        <a:off x="246191" y="342759"/>
        <a:ext cx="4688112" cy="198057"/>
      </dsp:txXfrm>
    </dsp:sp>
    <dsp:sp modelId="{85D52241-2F45-4B25-AB69-B1527CE4F427}">
      <dsp:nvSpPr>
        <dsp:cNvPr id="0" name=""/>
        <dsp:cNvSpPr/>
      </dsp:nvSpPr>
      <dsp:spPr>
        <a:xfrm>
          <a:off x="0" y="837782"/>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EEB8B1-6BEC-4DFF-AAEC-E4D605958E91}">
      <dsp:nvSpPr>
        <dsp:cNvPr id="0" name=""/>
        <dsp:cNvSpPr/>
      </dsp:nvSpPr>
      <dsp:spPr>
        <a:xfrm>
          <a:off x="240790" y="692096"/>
          <a:ext cx="4703078"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ea typeface="Cambria" panose="02040503050406030204" pitchFamily="18" charset="0"/>
              <a:cs typeface="Arial" panose="020B0604020202020204" pitchFamily="34" charset="0"/>
            </a:rPr>
            <a:t>OAF</a:t>
          </a:r>
          <a:r>
            <a:rPr lang="en-US" sz="700" b="1" kern="1200" baseline="-25000" dirty="0" smtClean="0">
              <a:latin typeface="+mn-lt"/>
              <a:ea typeface="Cambria" panose="02040503050406030204" pitchFamily="18" charset="0"/>
              <a:cs typeface="Arial" panose="020B0604020202020204" pitchFamily="34" charset="0"/>
            </a:rPr>
            <a:t>GD </a:t>
          </a:r>
          <a:r>
            <a:rPr lang="en-US" sz="700" b="1" kern="1200" dirty="0" smtClean="0">
              <a:latin typeface="+mn-lt"/>
              <a:ea typeface="Cambria" panose="02040503050406030204" pitchFamily="18" charset="0"/>
              <a:cs typeface="Arial" panose="020B0604020202020204" pitchFamily="34" charset="0"/>
            </a:rPr>
            <a:t>(P-PP): </a:t>
          </a:r>
          <a:r>
            <a:rPr lang="en-US" sz="700" kern="1200" dirty="0" smtClean="0">
              <a:solidFill>
                <a:schemeClr val="tx1">
                  <a:lumMod val="85000"/>
                  <a:lumOff val="15000"/>
                </a:schemeClr>
              </a:solidFill>
              <a:latin typeface="+mn-lt"/>
              <a:cs typeface="Arial" panose="020B0604020202020204" pitchFamily="34" charset="0"/>
            </a:rPr>
            <a:t>Previous Purchasing Price /The unit electricity price (</a:t>
          </a:r>
          <a:r>
            <a:rPr lang="en-US" sz="700" kern="1200" dirty="0" err="1" smtClean="0">
              <a:solidFill>
                <a:schemeClr val="tx1">
                  <a:lumMod val="85000"/>
                  <a:lumOff val="15000"/>
                </a:schemeClr>
              </a:solidFill>
              <a:latin typeface="+mn-lt"/>
              <a:cs typeface="Arial" panose="020B0604020202020204" pitchFamily="34" charset="0"/>
            </a:rPr>
            <a:t>TRYcent</a:t>
          </a:r>
          <a:r>
            <a:rPr lang="en-US" sz="700" kern="1200" dirty="0" smtClean="0">
              <a:solidFill>
                <a:schemeClr val="tx1">
                  <a:lumMod val="85000"/>
                  <a:lumOff val="15000"/>
                </a:schemeClr>
              </a:solidFill>
              <a:latin typeface="+mn-lt"/>
              <a:cs typeface="Arial" panose="020B0604020202020204" pitchFamily="34" charset="0"/>
            </a:rPr>
            <a:t>/kWh) calculated for previous quarter</a:t>
          </a:r>
          <a:endParaRPr lang="en-US" sz="700" kern="1200" dirty="0">
            <a:latin typeface="+mn-lt"/>
            <a:cs typeface="Arial" panose="020B0604020202020204" pitchFamily="34" charset="0"/>
          </a:endParaRPr>
        </a:p>
      </dsp:txBody>
      <dsp:txXfrm>
        <a:off x="251504" y="702810"/>
        <a:ext cx="4681650" cy="198057"/>
      </dsp:txXfrm>
    </dsp:sp>
    <dsp:sp modelId="{B54021D6-75E0-4968-87FB-DF7BB931BA5B}">
      <dsp:nvSpPr>
        <dsp:cNvPr id="0" name=""/>
        <dsp:cNvSpPr/>
      </dsp:nvSpPr>
      <dsp:spPr>
        <a:xfrm>
          <a:off x="0" y="1197833"/>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63C504-2F7E-486A-BBD8-510C0931DC13}">
      <dsp:nvSpPr>
        <dsp:cNvPr id="0" name=""/>
        <dsp:cNvSpPr/>
      </dsp:nvSpPr>
      <dsp:spPr>
        <a:xfrm>
          <a:off x="235477" y="1052148"/>
          <a:ext cx="4709540"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cs typeface="Arial" panose="020B0604020202020204" pitchFamily="34" charset="0"/>
            </a:rPr>
            <a:t>ÜFE</a:t>
          </a:r>
          <a:r>
            <a:rPr lang="en-US" sz="700" b="1" kern="1200" baseline="-25000" dirty="0" smtClean="0">
              <a:latin typeface="+mn-lt"/>
              <a:cs typeface="Arial" panose="020B0604020202020204" pitchFamily="34" charset="0"/>
            </a:rPr>
            <a:t>A-2</a:t>
          </a:r>
          <a:r>
            <a:rPr lang="en-US" sz="700" kern="1200" baseline="-25000" dirty="0" smtClean="0">
              <a:latin typeface="+mn-lt"/>
              <a:cs typeface="Arial" panose="020B0604020202020204" pitchFamily="34" charset="0"/>
            </a:rPr>
            <a:t> </a:t>
          </a:r>
          <a:r>
            <a:rPr lang="en-US" sz="700" kern="1200" baseline="0" dirty="0" smtClean="0">
              <a:latin typeface="+mn-lt"/>
              <a:cs typeface="Arial" panose="020B0604020202020204" pitchFamily="34" charset="0"/>
            </a:rPr>
            <a:t>: </a:t>
          </a:r>
          <a:r>
            <a:rPr lang="en-US" sz="700" kern="1200" dirty="0" smtClean="0">
              <a:solidFill>
                <a:schemeClr val="tx1">
                  <a:lumMod val="85000"/>
                  <a:lumOff val="15000"/>
                </a:schemeClr>
              </a:solidFill>
              <a:latin typeface="+mn-lt"/>
              <a:cs typeface="Arial" panose="020B0604020202020204" pitchFamily="34" charset="0"/>
            </a:rPr>
            <a:t>The Producer Price Index calculated for the second month before the quarter to which the updated electricity price is to apply</a:t>
          </a:r>
          <a:r>
            <a:rPr lang="en-US" sz="700" kern="1200" baseline="-25000" dirty="0" smtClean="0">
              <a:latin typeface="+mn-lt"/>
              <a:cs typeface="Arial" panose="020B0604020202020204" pitchFamily="34" charset="0"/>
            </a:rPr>
            <a:t> </a:t>
          </a:r>
          <a:endParaRPr lang="en-US" sz="700" kern="1200" baseline="-25000" dirty="0">
            <a:latin typeface="+mn-lt"/>
            <a:cs typeface="Arial" panose="020B0604020202020204" pitchFamily="34" charset="0"/>
          </a:endParaRPr>
        </a:p>
      </dsp:txBody>
      <dsp:txXfrm>
        <a:off x="246191" y="1062862"/>
        <a:ext cx="4688112" cy="198057"/>
      </dsp:txXfrm>
    </dsp:sp>
    <dsp:sp modelId="{614D60B4-A327-4741-AF88-D1D077D532FB}">
      <dsp:nvSpPr>
        <dsp:cNvPr id="0" name=""/>
        <dsp:cNvSpPr/>
      </dsp:nvSpPr>
      <dsp:spPr>
        <a:xfrm>
          <a:off x="0" y="1557885"/>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CAB5A7-C8E4-4E23-91F7-9AD6B4DFD91D}">
      <dsp:nvSpPr>
        <dsp:cNvPr id="0" name=""/>
        <dsp:cNvSpPr/>
      </dsp:nvSpPr>
      <dsp:spPr>
        <a:xfrm>
          <a:off x="235477" y="1412199"/>
          <a:ext cx="4709540"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cs typeface="Arial" panose="020B0604020202020204" pitchFamily="34" charset="0"/>
            </a:rPr>
            <a:t>ÜFE</a:t>
          </a:r>
          <a:r>
            <a:rPr lang="en-US" sz="700" b="1" kern="1200" baseline="-25000" dirty="0" smtClean="0">
              <a:latin typeface="+mn-lt"/>
              <a:cs typeface="Arial" panose="020B0604020202020204" pitchFamily="34" charset="0"/>
            </a:rPr>
            <a:t>A-5</a:t>
          </a:r>
          <a:r>
            <a:rPr lang="en-US" sz="700" kern="1200" baseline="-25000" dirty="0" smtClean="0">
              <a:latin typeface="+mn-lt"/>
              <a:cs typeface="Arial" panose="020B0604020202020204" pitchFamily="34" charset="0"/>
            </a:rPr>
            <a:t> </a:t>
          </a:r>
          <a:r>
            <a:rPr lang="en-US" sz="700" kern="1200" baseline="0" dirty="0" smtClean="0">
              <a:latin typeface="+mn-lt"/>
              <a:cs typeface="Arial" panose="020B0604020202020204" pitchFamily="34" charset="0"/>
            </a:rPr>
            <a:t>: </a:t>
          </a:r>
          <a:r>
            <a:rPr lang="en-US" sz="700" kern="1200" dirty="0" smtClean="0">
              <a:solidFill>
                <a:schemeClr val="tx1">
                  <a:lumMod val="85000"/>
                  <a:lumOff val="15000"/>
                </a:schemeClr>
              </a:solidFill>
              <a:latin typeface="+mn-lt"/>
              <a:cs typeface="Arial" panose="020B0604020202020204" pitchFamily="34" charset="0"/>
            </a:rPr>
            <a:t>The Producer Price Index calculated for the fifth month before the quarter to which the updated electricity price is to apply</a:t>
          </a:r>
          <a:r>
            <a:rPr lang="en-US" sz="700" kern="1200" baseline="-25000" dirty="0" smtClean="0">
              <a:latin typeface="+mn-lt"/>
              <a:cs typeface="Arial" panose="020B0604020202020204" pitchFamily="34" charset="0"/>
            </a:rPr>
            <a:t> </a:t>
          </a:r>
          <a:endParaRPr lang="en-US" sz="700" kern="1200" dirty="0">
            <a:latin typeface="+mn-lt"/>
          </a:endParaRPr>
        </a:p>
      </dsp:txBody>
      <dsp:txXfrm>
        <a:off x="246191" y="1422913"/>
        <a:ext cx="4688112" cy="198057"/>
      </dsp:txXfrm>
    </dsp:sp>
    <dsp:sp modelId="{19F79F8E-2C4E-4EB8-8A19-C63C028FE4A6}">
      <dsp:nvSpPr>
        <dsp:cNvPr id="0" name=""/>
        <dsp:cNvSpPr/>
      </dsp:nvSpPr>
      <dsp:spPr>
        <a:xfrm>
          <a:off x="0" y="1917936"/>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AD161D-42B5-409A-B2E7-4A95847F7BFF}">
      <dsp:nvSpPr>
        <dsp:cNvPr id="0" name=""/>
        <dsp:cNvSpPr/>
      </dsp:nvSpPr>
      <dsp:spPr>
        <a:xfrm>
          <a:off x="235477" y="1772250"/>
          <a:ext cx="4709540"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cs typeface="Arial" panose="020B0604020202020204" pitchFamily="34" charset="0"/>
            </a:rPr>
            <a:t>TÜFE</a:t>
          </a:r>
          <a:r>
            <a:rPr lang="en-US" sz="700" b="1" kern="1200" baseline="-25000" dirty="0" smtClean="0">
              <a:latin typeface="+mn-lt"/>
              <a:cs typeface="Arial" panose="020B0604020202020204" pitchFamily="34" charset="0"/>
            </a:rPr>
            <a:t>A-2</a:t>
          </a:r>
          <a:r>
            <a:rPr lang="en-US" sz="700" kern="1200" baseline="-25000" dirty="0" smtClean="0">
              <a:latin typeface="+mn-lt"/>
              <a:cs typeface="Arial" panose="020B0604020202020204" pitchFamily="34" charset="0"/>
            </a:rPr>
            <a:t> </a:t>
          </a:r>
          <a:r>
            <a:rPr lang="en-US" sz="700" kern="1200" baseline="0" dirty="0" smtClean="0">
              <a:latin typeface="+mn-lt"/>
              <a:cs typeface="Arial" panose="020B0604020202020204" pitchFamily="34" charset="0"/>
            </a:rPr>
            <a:t>: </a:t>
          </a:r>
          <a:r>
            <a:rPr lang="en-US" sz="700" kern="1200" dirty="0" smtClean="0">
              <a:solidFill>
                <a:schemeClr val="tx1">
                  <a:lumMod val="85000"/>
                  <a:lumOff val="15000"/>
                </a:schemeClr>
              </a:solidFill>
              <a:latin typeface="+mn-lt"/>
              <a:cs typeface="Arial" panose="020B0604020202020204" pitchFamily="34" charset="0"/>
            </a:rPr>
            <a:t>The Consumer Price Index calculated for the second month before the quarter to which the updated electricity price is to apply</a:t>
          </a:r>
          <a:r>
            <a:rPr lang="en-US" sz="700" kern="1200" baseline="-25000" dirty="0" smtClean="0">
              <a:latin typeface="+mn-lt"/>
              <a:cs typeface="Arial" panose="020B0604020202020204" pitchFamily="34" charset="0"/>
            </a:rPr>
            <a:t> </a:t>
          </a:r>
          <a:endParaRPr lang="en-US" sz="700" kern="1200" dirty="0">
            <a:latin typeface="+mn-lt"/>
          </a:endParaRPr>
        </a:p>
      </dsp:txBody>
      <dsp:txXfrm>
        <a:off x="246191" y="1782964"/>
        <a:ext cx="4688112" cy="198057"/>
      </dsp:txXfrm>
    </dsp:sp>
    <dsp:sp modelId="{739B872D-44AB-47EA-8C63-C721A80055AF}">
      <dsp:nvSpPr>
        <dsp:cNvPr id="0" name=""/>
        <dsp:cNvSpPr/>
      </dsp:nvSpPr>
      <dsp:spPr>
        <a:xfrm>
          <a:off x="0" y="2365429"/>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574044-CAEE-42B2-97B0-CFD0F379CD3B}">
      <dsp:nvSpPr>
        <dsp:cNvPr id="0" name=""/>
        <dsp:cNvSpPr/>
      </dsp:nvSpPr>
      <dsp:spPr>
        <a:xfrm>
          <a:off x="235477" y="2132302"/>
          <a:ext cx="4709540" cy="3069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cs typeface="Arial" panose="020B0604020202020204" pitchFamily="34" charset="0"/>
            </a:rPr>
            <a:t>TÜFE</a:t>
          </a:r>
          <a:r>
            <a:rPr lang="en-US" sz="700" b="1" kern="1200" baseline="-25000" dirty="0" smtClean="0">
              <a:latin typeface="+mn-lt"/>
              <a:cs typeface="Arial" panose="020B0604020202020204" pitchFamily="34" charset="0"/>
            </a:rPr>
            <a:t>A-5</a:t>
          </a:r>
          <a:r>
            <a:rPr lang="en-US" sz="700" kern="1200" baseline="-25000" dirty="0" smtClean="0">
              <a:latin typeface="+mn-lt"/>
              <a:cs typeface="Arial" panose="020B0604020202020204" pitchFamily="34" charset="0"/>
            </a:rPr>
            <a:t> </a:t>
          </a:r>
          <a:r>
            <a:rPr lang="en-US" sz="700" kern="1200" baseline="0" dirty="0" smtClean="0">
              <a:latin typeface="+mn-lt"/>
              <a:cs typeface="Arial" panose="020B0604020202020204" pitchFamily="34" charset="0"/>
            </a:rPr>
            <a:t>: </a:t>
          </a:r>
          <a:r>
            <a:rPr lang="en-US" sz="700" kern="1200" dirty="0" smtClean="0">
              <a:solidFill>
                <a:schemeClr val="tx1">
                  <a:lumMod val="85000"/>
                  <a:lumOff val="15000"/>
                </a:schemeClr>
              </a:solidFill>
              <a:latin typeface="+mn-lt"/>
              <a:cs typeface="Arial" panose="020B0604020202020204" pitchFamily="34" charset="0"/>
            </a:rPr>
            <a:t>The Consumer Price Index calculated for the fifth month (in reverse) before the quarter to which the updated electricity price is to apply</a:t>
          </a:r>
          <a:r>
            <a:rPr lang="en-US" sz="700" kern="1200" baseline="-25000" dirty="0" smtClean="0">
              <a:latin typeface="+mn-lt"/>
              <a:cs typeface="Arial" panose="020B0604020202020204" pitchFamily="34" charset="0"/>
            </a:rPr>
            <a:t> </a:t>
          </a:r>
          <a:endParaRPr lang="en-US" sz="700" kern="1200" dirty="0">
            <a:latin typeface="+mn-lt"/>
          </a:endParaRPr>
        </a:p>
      </dsp:txBody>
      <dsp:txXfrm>
        <a:off x="250460" y="2147285"/>
        <a:ext cx="4679574" cy="276960"/>
      </dsp:txXfrm>
    </dsp:sp>
    <dsp:sp modelId="{4F0E0C22-CA02-410A-9E45-E50A547D14A4}">
      <dsp:nvSpPr>
        <dsp:cNvPr id="0" name=""/>
        <dsp:cNvSpPr/>
      </dsp:nvSpPr>
      <dsp:spPr>
        <a:xfrm>
          <a:off x="0" y="2725480"/>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DD750B0-FF45-4F0E-8EFD-2C72E7D8D242}">
      <dsp:nvSpPr>
        <dsp:cNvPr id="0" name=""/>
        <dsp:cNvSpPr/>
      </dsp:nvSpPr>
      <dsp:spPr>
        <a:xfrm>
          <a:off x="235477" y="2579794"/>
          <a:ext cx="4709540"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ea typeface="Cambria" panose="02040503050406030204" pitchFamily="18" charset="0"/>
              <a:cs typeface="Arial" panose="020B0604020202020204" pitchFamily="34" charset="0"/>
            </a:rPr>
            <a:t>KUR </a:t>
          </a:r>
          <a:r>
            <a:rPr lang="en-US" sz="700" b="1" kern="1200" baseline="-25000" dirty="0" smtClean="0">
              <a:latin typeface="+mn-lt"/>
              <a:ea typeface="Cambria" panose="02040503050406030204" pitchFamily="18" charset="0"/>
              <a:cs typeface="Arial" panose="020B0604020202020204" pitchFamily="34" charset="0"/>
            </a:rPr>
            <a:t>D-A </a:t>
          </a:r>
          <a:r>
            <a:rPr lang="en-US" sz="700" b="1" kern="1200" baseline="0" dirty="0" smtClean="0">
              <a:latin typeface="+mn-lt"/>
              <a:ea typeface="Cambria" panose="02040503050406030204" pitchFamily="18" charset="0"/>
              <a:cs typeface="Arial" panose="020B0604020202020204" pitchFamily="34" charset="0"/>
            </a:rPr>
            <a:t>: </a:t>
          </a:r>
          <a:r>
            <a:rPr lang="en-US" sz="700" b="0" kern="1200" baseline="0" dirty="0" smtClean="0">
              <a:solidFill>
                <a:schemeClr val="tx1"/>
              </a:solidFill>
              <a:latin typeface="+mn-lt"/>
              <a:ea typeface="Cambria" panose="02040503050406030204" pitchFamily="18" charset="0"/>
              <a:cs typeface="Arial" panose="020B0604020202020204" pitchFamily="34" charset="0"/>
            </a:rPr>
            <a:t>The daily average of USDTRY exchange rates, published by the CBRT, calculated for the second, third and fourth months prior to the quarter to which the electricity price is to apply    </a:t>
          </a:r>
          <a:endParaRPr lang="en-US" sz="700" b="0" kern="1200" baseline="0" dirty="0">
            <a:solidFill>
              <a:schemeClr val="tx1"/>
            </a:solidFill>
            <a:latin typeface="+mn-lt"/>
            <a:cs typeface="Arial" panose="020B0604020202020204" pitchFamily="34" charset="0"/>
          </a:endParaRPr>
        </a:p>
      </dsp:txBody>
      <dsp:txXfrm>
        <a:off x="246191" y="2590508"/>
        <a:ext cx="4688112" cy="198057"/>
      </dsp:txXfrm>
    </dsp:sp>
    <dsp:sp modelId="{FEFE2636-091D-48E7-8A85-D758C29386DD}">
      <dsp:nvSpPr>
        <dsp:cNvPr id="0" name=""/>
        <dsp:cNvSpPr/>
      </dsp:nvSpPr>
      <dsp:spPr>
        <a:xfrm>
          <a:off x="0" y="3152895"/>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35BF6FE-6195-4126-BBF0-6A82ED0349E6}">
      <dsp:nvSpPr>
        <dsp:cNvPr id="0" name=""/>
        <dsp:cNvSpPr/>
      </dsp:nvSpPr>
      <dsp:spPr>
        <a:xfrm>
          <a:off x="235477" y="2939846"/>
          <a:ext cx="4709540" cy="2868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ea typeface="Cambria" panose="02040503050406030204" pitchFamily="18" charset="0"/>
              <a:cs typeface="Arial" panose="020B0604020202020204" pitchFamily="34" charset="0"/>
            </a:rPr>
            <a:t>KUR </a:t>
          </a:r>
          <a:r>
            <a:rPr lang="en-US" sz="700" b="1" kern="1200" baseline="-25000" dirty="0" smtClean="0">
              <a:latin typeface="+mn-lt"/>
              <a:ea typeface="Cambria" panose="02040503050406030204" pitchFamily="18" charset="0"/>
              <a:cs typeface="Arial" panose="020B0604020202020204" pitchFamily="34" charset="0"/>
            </a:rPr>
            <a:t>D-B </a:t>
          </a:r>
          <a:r>
            <a:rPr lang="en-US" sz="700" b="1" kern="1200" baseline="0" dirty="0" smtClean="0">
              <a:latin typeface="+mn-lt"/>
              <a:ea typeface="Cambria" panose="02040503050406030204" pitchFamily="18" charset="0"/>
              <a:cs typeface="Arial" panose="020B0604020202020204" pitchFamily="34" charset="0"/>
            </a:rPr>
            <a:t>: </a:t>
          </a:r>
          <a:r>
            <a:rPr lang="en-US" sz="700" b="0" kern="1200" baseline="0" dirty="0" smtClean="0">
              <a:solidFill>
                <a:schemeClr val="tx1"/>
              </a:solidFill>
              <a:latin typeface="+mn-lt"/>
              <a:ea typeface="Cambria" panose="02040503050406030204" pitchFamily="18" charset="0"/>
              <a:cs typeface="Arial" panose="020B0604020202020204" pitchFamily="34" charset="0"/>
            </a:rPr>
            <a:t>The daily average of USDTRY exchange rates, published by the CBRT, calculated for the fifth, sixth and seventh months prior to the quarter to which the electricity price to apply </a:t>
          </a:r>
          <a:endParaRPr lang="en-US" sz="700" b="0" kern="1200" dirty="0">
            <a:solidFill>
              <a:schemeClr val="tx1"/>
            </a:solidFill>
            <a:latin typeface="+mn-lt"/>
          </a:endParaRPr>
        </a:p>
      </dsp:txBody>
      <dsp:txXfrm>
        <a:off x="249480" y="2953849"/>
        <a:ext cx="4681534" cy="258842"/>
      </dsp:txXfrm>
    </dsp:sp>
    <dsp:sp modelId="{A8609AE7-A573-4C32-A27E-3367EBB0539E}">
      <dsp:nvSpPr>
        <dsp:cNvPr id="0" name=""/>
        <dsp:cNvSpPr/>
      </dsp:nvSpPr>
      <dsp:spPr>
        <a:xfrm>
          <a:off x="0" y="3512946"/>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60C840-DB74-4CF2-95BE-8AAB7FC8F626}">
      <dsp:nvSpPr>
        <dsp:cNvPr id="0" name=""/>
        <dsp:cNvSpPr/>
      </dsp:nvSpPr>
      <dsp:spPr>
        <a:xfrm>
          <a:off x="236689" y="3355715"/>
          <a:ext cx="4709540"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ea typeface="Cambria" panose="02040503050406030204" pitchFamily="18" charset="0"/>
              <a:cs typeface="Arial" panose="020B0604020202020204" pitchFamily="34" charset="0"/>
            </a:rPr>
            <a:t>KUR </a:t>
          </a:r>
          <a:r>
            <a:rPr lang="en-US" sz="700" b="1" kern="1200" baseline="-25000" dirty="0" smtClean="0">
              <a:latin typeface="+mn-lt"/>
              <a:ea typeface="Cambria" panose="02040503050406030204" pitchFamily="18" charset="0"/>
              <a:cs typeface="Arial" panose="020B0604020202020204" pitchFamily="34" charset="0"/>
            </a:rPr>
            <a:t>E-A </a:t>
          </a:r>
          <a:r>
            <a:rPr lang="en-US" sz="700" b="1" kern="1200" baseline="0" dirty="0" smtClean="0">
              <a:latin typeface="+mn-lt"/>
              <a:ea typeface="Cambria" panose="02040503050406030204" pitchFamily="18" charset="0"/>
              <a:cs typeface="Arial" panose="020B0604020202020204" pitchFamily="34" charset="0"/>
            </a:rPr>
            <a:t>: </a:t>
          </a:r>
          <a:r>
            <a:rPr lang="en-US" sz="700" b="0" kern="1200" baseline="0" dirty="0" smtClean="0">
              <a:solidFill>
                <a:schemeClr val="tx1"/>
              </a:solidFill>
              <a:latin typeface="+mn-lt"/>
              <a:ea typeface="Cambria" panose="02040503050406030204" pitchFamily="18" charset="0"/>
              <a:cs typeface="Arial" panose="020B0604020202020204" pitchFamily="34" charset="0"/>
            </a:rPr>
            <a:t>The daily average of EURTRY exchange rates, published by the CBRT, calculated for the second, third and fourth months prior to the quarter to which the electricity price to apply</a:t>
          </a:r>
          <a:endParaRPr lang="en-US" sz="700" kern="1200" dirty="0">
            <a:latin typeface="+mn-lt"/>
          </a:endParaRPr>
        </a:p>
      </dsp:txBody>
      <dsp:txXfrm>
        <a:off x="247403" y="3366429"/>
        <a:ext cx="4688112" cy="198057"/>
      </dsp:txXfrm>
    </dsp:sp>
    <dsp:sp modelId="{6386E132-6B74-4A0F-9575-0284FC02105E}">
      <dsp:nvSpPr>
        <dsp:cNvPr id="0" name=""/>
        <dsp:cNvSpPr/>
      </dsp:nvSpPr>
      <dsp:spPr>
        <a:xfrm>
          <a:off x="0" y="3872997"/>
          <a:ext cx="4946230" cy="18736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1FDCDE-31F1-4751-B44F-9E2159ED066B}">
      <dsp:nvSpPr>
        <dsp:cNvPr id="0" name=""/>
        <dsp:cNvSpPr/>
      </dsp:nvSpPr>
      <dsp:spPr>
        <a:xfrm>
          <a:off x="232825" y="3727312"/>
          <a:ext cx="4709540" cy="2194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869" tIns="0" rIns="130869" bIns="0" numCol="1" spcCol="1270" anchor="ctr" anchorCtr="0">
          <a:noAutofit/>
        </a:bodyPr>
        <a:lstStyle/>
        <a:p>
          <a:pPr lvl="0" algn="l" defTabSz="311150">
            <a:lnSpc>
              <a:spcPct val="90000"/>
            </a:lnSpc>
            <a:spcBef>
              <a:spcPct val="0"/>
            </a:spcBef>
            <a:spcAft>
              <a:spcPct val="35000"/>
            </a:spcAft>
          </a:pPr>
          <a:r>
            <a:rPr lang="en-US" sz="700" b="1" kern="1200" dirty="0" smtClean="0">
              <a:latin typeface="+mn-lt"/>
              <a:ea typeface="Cambria" panose="02040503050406030204" pitchFamily="18" charset="0"/>
              <a:cs typeface="Arial" panose="020B0604020202020204" pitchFamily="34" charset="0"/>
            </a:rPr>
            <a:t>KUR </a:t>
          </a:r>
          <a:r>
            <a:rPr lang="en-US" sz="700" b="1" kern="1200" baseline="-25000" dirty="0" smtClean="0">
              <a:latin typeface="+mn-lt"/>
              <a:ea typeface="Cambria" panose="02040503050406030204" pitchFamily="18" charset="0"/>
              <a:cs typeface="Arial" panose="020B0604020202020204" pitchFamily="34" charset="0"/>
            </a:rPr>
            <a:t>E-B </a:t>
          </a:r>
          <a:r>
            <a:rPr lang="en-US" sz="700" b="1" kern="1200" baseline="0" dirty="0" smtClean="0">
              <a:latin typeface="+mn-lt"/>
              <a:ea typeface="Cambria" panose="02040503050406030204" pitchFamily="18" charset="0"/>
              <a:cs typeface="Arial" panose="020B0604020202020204" pitchFamily="34" charset="0"/>
            </a:rPr>
            <a:t>: </a:t>
          </a:r>
          <a:r>
            <a:rPr lang="en-US" sz="700" b="0" kern="1200" baseline="0" dirty="0" smtClean="0">
              <a:solidFill>
                <a:schemeClr val="tx1"/>
              </a:solidFill>
              <a:latin typeface="+mn-lt"/>
              <a:ea typeface="Cambria" panose="02040503050406030204" pitchFamily="18" charset="0"/>
              <a:cs typeface="Arial" panose="020B0604020202020204" pitchFamily="34" charset="0"/>
            </a:rPr>
            <a:t>The daily average of EURTRY exchange rates, published by the CBRT, calculated for the fifth, sixth and seventh months prior to the quarter to which the electricity price to apply </a:t>
          </a:r>
          <a:endParaRPr lang="en-US" sz="700" b="0" kern="1200" dirty="0">
            <a:solidFill>
              <a:schemeClr val="tx1"/>
            </a:solidFill>
            <a:latin typeface="+mn-lt"/>
          </a:endParaRPr>
        </a:p>
      </dsp:txBody>
      <dsp:txXfrm>
        <a:off x="243539" y="3738026"/>
        <a:ext cx="4688112" cy="1980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ED565F-1EE0-DB4A-AAEC-5D020575A7EC}" type="datetimeFigureOut">
              <a:rPr lang="tr-TR" smtClean="0"/>
              <a:t>29.07.2021</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50D47-21B2-4A4D-ADAF-0BD33D2DC6AA}" type="slidenum">
              <a:rPr lang="tr-TR" smtClean="0"/>
              <a:t>‹#›</a:t>
            </a:fld>
            <a:endParaRPr lang="tr-TR"/>
          </a:p>
        </p:txBody>
      </p:sp>
    </p:spTree>
    <p:extLst>
      <p:ext uri="{BB962C8B-B14F-4D97-AF65-F5344CB8AC3E}">
        <p14:creationId xmlns:p14="http://schemas.microsoft.com/office/powerpoint/2010/main" val="1727760205"/>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DD2AD-D9FF-F941-A61B-866638111F35}" type="slidenum">
              <a:rPr lang="en-US" smtClean="0"/>
              <a:t>1</a:t>
            </a:fld>
            <a:endParaRPr lang="en-US"/>
          </a:p>
        </p:txBody>
      </p:sp>
    </p:spTree>
    <p:extLst>
      <p:ext uri="{BB962C8B-B14F-4D97-AF65-F5344CB8AC3E}">
        <p14:creationId xmlns:p14="http://schemas.microsoft.com/office/powerpoint/2010/main" val="1339232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C3250D47-21B2-4A4D-ADAF-0BD33D2DC6AA}" type="slidenum">
              <a:rPr lang="tr-TR" smtClean="0"/>
              <a:t>2</a:t>
            </a:fld>
            <a:endParaRPr lang="tr-TR"/>
          </a:p>
        </p:txBody>
      </p:sp>
    </p:spTree>
    <p:extLst>
      <p:ext uri="{BB962C8B-B14F-4D97-AF65-F5344CB8AC3E}">
        <p14:creationId xmlns:p14="http://schemas.microsoft.com/office/powerpoint/2010/main" val="2850377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C3250D47-21B2-4A4D-ADAF-0BD33D2DC6AA}" type="slidenum">
              <a:rPr lang="tr-TR" smtClean="0"/>
              <a:t>3</a:t>
            </a:fld>
            <a:endParaRPr lang="tr-TR"/>
          </a:p>
        </p:txBody>
      </p:sp>
    </p:spTree>
    <p:extLst>
      <p:ext uri="{BB962C8B-B14F-4D97-AF65-F5344CB8AC3E}">
        <p14:creationId xmlns:p14="http://schemas.microsoft.com/office/powerpoint/2010/main" val="1737309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C3250D47-21B2-4A4D-ADAF-0BD33D2DC6AA}" type="slidenum">
              <a:rPr lang="tr-TR" smtClean="0"/>
              <a:t>10</a:t>
            </a:fld>
            <a:endParaRPr lang="tr-TR"/>
          </a:p>
        </p:txBody>
      </p:sp>
    </p:spTree>
    <p:extLst>
      <p:ext uri="{BB962C8B-B14F-4D97-AF65-F5344CB8AC3E}">
        <p14:creationId xmlns:p14="http://schemas.microsoft.com/office/powerpoint/2010/main" val="16610393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atin typeface="Arial" charset="0"/>
                <a:ea typeface="Arial" charset="0"/>
                <a:cs typeface="Arial" charset="0"/>
              </a:defRPr>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atin typeface="Arial" charset="0"/>
                <a:ea typeface="Arial" charset="0"/>
                <a:cs typeface="Arial" charset="0"/>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a:xfrm>
            <a:off x="628650" y="4767263"/>
            <a:ext cx="2057400" cy="273844"/>
          </a:xfrm>
          <a:prstGeom prst="rect">
            <a:avLst/>
          </a:prstGeom>
        </p:spPr>
        <p:txBody>
          <a:bodyPr lIns="68580" tIns="34290" rIns="68580" bIns="34290"/>
          <a:lstStyle>
            <a:lvl1pPr>
              <a:defRPr>
                <a:latin typeface="Arial" charset="0"/>
                <a:ea typeface="Arial" charset="0"/>
                <a:cs typeface="Arial" charset="0"/>
              </a:defRPr>
            </a:lvl1pPr>
          </a:lstStyle>
          <a:p>
            <a:fld id="{DDF1E163-2120-BC41-AFB3-7CE85363DBDA}" type="datetimeFigureOut">
              <a:rPr lang="en-US" smtClean="0"/>
              <a:pPr/>
              <a:t>7/29/2021</a:t>
            </a:fld>
            <a:endParaRPr lang="en-US" dirty="0"/>
          </a:p>
        </p:txBody>
      </p:sp>
      <p:sp>
        <p:nvSpPr>
          <p:cNvPr id="5" name="Footer Placeholder 4"/>
          <p:cNvSpPr>
            <a:spLocks noGrp="1"/>
          </p:cNvSpPr>
          <p:nvPr>
            <p:ph type="ftr" sz="quarter" idx="11"/>
          </p:nvPr>
        </p:nvSpPr>
        <p:spPr>
          <a:xfrm>
            <a:off x="3028950" y="4767263"/>
            <a:ext cx="3086100" cy="273844"/>
          </a:xfrm>
          <a:prstGeom prst="rect">
            <a:avLst/>
          </a:prstGeom>
        </p:spPr>
        <p:txBody>
          <a:bodyPr lIns="68580" tIns="34290" rIns="68580" bIns="34290"/>
          <a:lstStyle>
            <a:lvl1pPr>
              <a:defRPr>
                <a:latin typeface="Arial" charset="0"/>
                <a:ea typeface="Arial" charset="0"/>
                <a:cs typeface="Arial" charset="0"/>
              </a:defRPr>
            </a:lvl1pPr>
          </a:lstStyle>
          <a:p>
            <a:endParaRPr 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lIns="68580" tIns="34290" rIns="68580" bIns="34290"/>
          <a:lstStyle>
            <a:lvl1pPr>
              <a:defRPr>
                <a:latin typeface="Arial" charset="0"/>
                <a:ea typeface="Arial" charset="0"/>
                <a:cs typeface="Arial" charset="0"/>
              </a:defRPr>
            </a:lvl1pPr>
          </a:lstStyle>
          <a:p>
            <a:fld id="{2FD12411-73D7-FA46-B0A4-F48C23162701}" type="slidenum">
              <a:rPr lang="en-US" smtClean="0"/>
              <a:pPr/>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2128" y="116305"/>
            <a:ext cx="381000" cy="381000"/>
          </a:xfrm>
          <a:prstGeom prst="rect">
            <a:avLst/>
          </a:prstGeom>
        </p:spPr>
      </p:pic>
    </p:spTree>
    <p:extLst>
      <p:ext uri="{BB962C8B-B14F-4D97-AF65-F5344CB8AC3E}">
        <p14:creationId xmlns:p14="http://schemas.microsoft.com/office/powerpoint/2010/main" val="1783137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lIns="68580" tIns="34290" rIns="68580" bIns="34290"/>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271385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a:prstGeom prst="rect">
            <a:avLst/>
          </a:prstGeom>
        </p:spPr>
        <p:txBody>
          <a:bodyPr vert="eaVert" lIns="68580" tIns="34290" rIns="68580" bIns="34290"/>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2069963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68580" tIns="34290" rIns="68580" bIns="34290"/>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457200" y="6250302"/>
            <a:ext cx="2133600" cy="273844"/>
          </a:xfrm>
          <a:prstGeom prst="rect">
            <a:avLst/>
          </a:prstGeom>
        </p:spPr>
        <p:txBody>
          <a:bodyPr lIns="68580" tIns="34290" rIns="68580" bIns="34290"/>
          <a:lstStyle/>
          <a:p>
            <a:fld id="{D3C218EB-A505-4C6A-ACBE-60A09DAD1173}" type="datetimeFigureOut">
              <a:rPr lang="tr-TR" smtClean="0"/>
              <a:t>29.07.2021</a:t>
            </a:fld>
            <a:endParaRPr lang="tr-TR"/>
          </a:p>
        </p:txBody>
      </p:sp>
      <p:sp>
        <p:nvSpPr>
          <p:cNvPr id="6" name="Slide Number Placeholder 5"/>
          <p:cNvSpPr>
            <a:spLocks noGrp="1"/>
          </p:cNvSpPr>
          <p:nvPr>
            <p:ph type="sldNum" sz="quarter" idx="12"/>
          </p:nvPr>
        </p:nvSpPr>
        <p:spPr/>
        <p:txBody>
          <a:bodyPr lIns="68580" tIns="34290" rIns="68580" bIns="34290"/>
          <a:lstStyle/>
          <a:p>
            <a:fld id="{892BA4A1-2B52-42C4-A7EE-E8D159BDF026}" type="slidenum">
              <a:rPr lang="tr-TR" smtClean="0"/>
              <a:t>‹#›</a:t>
            </a:fld>
            <a:endParaRPr lang="tr-TR"/>
          </a:p>
        </p:txBody>
      </p:sp>
    </p:spTree>
    <p:extLst>
      <p:ext uri="{BB962C8B-B14F-4D97-AF65-F5344CB8AC3E}">
        <p14:creationId xmlns:p14="http://schemas.microsoft.com/office/powerpoint/2010/main" val="400212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
        <p:nvSpPr>
          <p:cNvPr id="7" name="Rectangle 6">
            <a:extLst>
              <a:ext uri="{FF2B5EF4-FFF2-40B4-BE49-F238E27FC236}">
                <a16:creationId xmlns:a16="http://schemas.microsoft.com/office/drawing/2014/main" id="{CC75473B-FC9B-0642-A185-1B2B9A8478D3}"/>
              </a:ext>
            </a:extLst>
          </p:cNvPr>
          <p:cNvSpPr/>
          <p:nvPr userDrawn="1"/>
        </p:nvSpPr>
        <p:spPr>
          <a:xfrm>
            <a:off x="1" y="0"/>
            <a:ext cx="2134829" cy="60837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8" name="TextBox 7">
            <a:extLst>
              <a:ext uri="{FF2B5EF4-FFF2-40B4-BE49-F238E27FC236}">
                <a16:creationId xmlns:a16="http://schemas.microsoft.com/office/drawing/2014/main" id="{6EA6DE3D-93B7-F54C-9B8D-074316DD25EB}"/>
              </a:ext>
            </a:extLst>
          </p:cNvPr>
          <p:cNvSpPr txBox="1"/>
          <p:nvPr userDrawn="1"/>
        </p:nvSpPr>
        <p:spPr>
          <a:xfrm>
            <a:off x="344155" y="38728"/>
            <a:ext cx="1581764" cy="530915"/>
          </a:xfrm>
          <a:prstGeom prst="rect">
            <a:avLst/>
          </a:prstGeom>
          <a:noFill/>
        </p:spPr>
        <p:txBody>
          <a:bodyPr wrap="square" lIns="68580" tIns="34290" rIns="68580" bIns="34290" rtlCol="0">
            <a:spAutoFit/>
          </a:bodyPr>
          <a:lstStyle/>
          <a:p>
            <a:r>
              <a:rPr lang="tr-TR" sz="1500" b="1" dirty="0">
                <a:solidFill>
                  <a:srgbClr val="FFFFFF"/>
                </a:solidFill>
                <a:latin typeface="Arial" charset="0"/>
                <a:ea typeface="Arial" charset="0"/>
                <a:cs typeface="Arial" charset="0"/>
              </a:rPr>
              <a:t>EXECUT</a:t>
            </a:r>
            <a:r>
              <a:rPr lang="en-US" sz="1500" b="1" dirty="0">
                <a:solidFill>
                  <a:srgbClr val="FFFFFF"/>
                </a:solidFill>
                <a:latin typeface="Arial" charset="0"/>
                <a:ea typeface="Arial" charset="0"/>
                <a:cs typeface="Arial" charset="0"/>
              </a:rPr>
              <a:t>I</a:t>
            </a:r>
            <a:r>
              <a:rPr lang="tr-TR" sz="1500" b="1" dirty="0">
                <a:solidFill>
                  <a:srgbClr val="FFFFFF"/>
                </a:solidFill>
                <a:latin typeface="Arial" charset="0"/>
                <a:ea typeface="Arial" charset="0"/>
                <a:cs typeface="Arial" charset="0"/>
              </a:rPr>
              <a:t>VE SUMMARY</a:t>
            </a:r>
            <a:endParaRPr lang="en-US" sz="1500" b="1" dirty="0">
              <a:solidFill>
                <a:srgbClr val="FFFFFF"/>
              </a:solidFill>
              <a:latin typeface="Arial" charset="0"/>
              <a:ea typeface="Arial" charset="0"/>
              <a:cs typeface="Arial" charset="0"/>
            </a:endParaRPr>
          </a:p>
        </p:txBody>
      </p:sp>
      <p:sp>
        <p:nvSpPr>
          <p:cNvPr id="9" name="Rectangle 8">
            <a:extLst>
              <a:ext uri="{FF2B5EF4-FFF2-40B4-BE49-F238E27FC236}">
                <a16:creationId xmlns:a16="http://schemas.microsoft.com/office/drawing/2014/main" id="{3085C5E5-69C9-F04A-AA89-74D7D7597E96}"/>
              </a:ext>
            </a:extLst>
          </p:cNvPr>
          <p:cNvSpPr/>
          <p:nvPr userDrawn="1"/>
        </p:nvSpPr>
        <p:spPr>
          <a:xfrm>
            <a:off x="2478984" y="61811"/>
            <a:ext cx="5162564" cy="500137"/>
          </a:xfrm>
          <a:prstGeom prst="rect">
            <a:avLst/>
          </a:prstGeom>
        </p:spPr>
        <p:txBody>
          <a:bodyPr wrap="square" lIns="68580" tIns="34290" rIns="68580" bIns="34290">
            <a:spAutoFit/>
          </a:bodyPr>
          <a:lstStyle/>
          <a:p>
            <a:r>
              <a:rPr lang="en-US" b="1" dirty="0">
                <a:latin typeface="Arial" charset="0"/>
                <a:ea typeface="Arial" charset="0"/>
                <a:cs typeface="Arial" charset="0"/>
              </a:rPr>
              <a:t>Turkey</a:t>
            </a:r>
            <a:r>
              <a:rPr lang="tr-TR" b="1" dirty="0">
                <a:latin typeface="Arial" charset="0"/>
                <a:ea typeface="Arial" charset="0"/>
                <a:cs typeface="Arial" charset="0"/>
              </a:rPr>
              <a:t> has a </a:t>
            </a:r>
            <a:r>
              <a:rPr lang="en-US" b="1" dirty="0">
                <a:latin typeface="Arial" charset="0"/>
                <a:ea typeface="Arial" charset="0"/>
                <a:cs typeface="Arial" charset="0"/>
              </a:rPr>
              <a:t>strong</a:t>
            </a:r>
            <a:r>
              <a:rPr lang="tr-TR" b="1" dirty="0">
                <a:latin typeface="Arial" charset="0"/>
                <a:ea typeface="Arial" charset="0"/>
                <a:cs typeface="Arial" charset="0"/>
              </a:rPr>
              <a:t> and </a:t>
            </a:r>
            <a:r>
              <a:rPr lang="tr-TR" b="1" dirty="0" err="1">
                <a:latin typeface="Arial" charset="0"/>
                <a:ea typeface="Arial" charset="0"/>
                <a:cs typeface="Arial" charset="0"/>
              </a:rPr>
              <a:t>growing</a:t>
            </a:r>
            <a:r>
              <a:rPr lang="tr-TR" b="1" dirty="0">
                <a:latin typeface="Arial" charset="0"/>
                <a:ea typeface="Arial" charset="0"/>
                <a:cs typeface="Arial" charset="0"/>
              </a:rPr>
              <a:t> </a:t>
            </a:r>
            <a:r>
              <a:rPr lang="tr-TR" b="1" dirty="0" err="1">
                <a:latin typeface="Arial" charset="0"/>
                <a:ea typeface="Arial" charset="0"/>
                <a:cs typeface="Arial" charset="0"/>
              </a:rPr>
              <a:t>agricultural</a:t>
            </a:r>
            <a:r>
              <a:rPr lang="tr-TR" b="1" dirty="0">
                <a:latin typeface="Arial" charset="0"/>
                <a:ea typeface="Arial" charset="0"/>
                <a:cs typeface="Arial" charset="0"/>
              </a:rPr>
              <a:t> </a:t>
            </a:r>
            <a:r>
              <a:rPr lang="tr-TR" b="1" dirty="0" err="1">
                <a:latin typeface="Arial" charset="0"/>
                <a:ea typeface="Arial" charset="0"/>
                <a:cs typeface="Arial" charset="0"/>
              </a:rPr>
              <a:t>indust</a:t>
            </a:r>
            <a:r>
              <a:rPr lang="en-US" b="1" dirty="0">
                <a:latin typeface="Arial" charset="0"/>
                <a:ea typeface="Arial" charset="0"/>
                <a:cs typeface="Arial" charset="0"/>
              </a:rPr>
              <a:t>r</a:t>
            </a:r>
            <a:r>
              <a:rPr lang="tr-TR" b="1" dirty="0">
                <a:latin typeface="Arial" charset="0"/>
                <a:ea typeface="Arial" charset="0"/>
                <a:cs typeface="Arial" charset="0"/>
              </a:rPr>
              <a:t>y </a:t>
            </a:r>
            <a:r>
              <a:rPr lang="tr-TR" b="1" dirty="0" err="1">
                <a:latin typeface="Arial" charset="0"/>
                <a:ea typeface="Arial" charset="0"/>
                <a:cs typeface="Arial" charset="0"/>
              </a:rPr>
              <a:t>offering</a:t>
            </a:r>
            <a:r>
              <a:rPr lang="tr-TR" b="1" dirty="0">
                <a:latin typeface="Arial" charset="0"/>
                <a:ea typeface="Arial" charset="0"/>
                <a:cs typeface="Arial" charset="0"/>
              </a:rPr>
              <a:t> </a:t>
            </a:r>
            <a:r>
              <a:rPr lang="tr-TR" b="1" dirty="0" err="1">
                <a:latin typeface="Arial" charset="0"/>
                <a:ea typeface="Arial" charset="0"/>
                <a:cs typeface="Arial" charset="0"/>
              </a:rPr>
              <a:t>opportunities</a:t>
            </a:r>
            <a:r>
              <a:rPr lang="tr-TR" b="1" dirty="0">
                <a:latin typeface="Arial" charset="0"/>
                <a:ea typeface="Arial" charset="0"/>
                <a:cs typeface="Arial" charset="0"/>
              </a:rPr>
              <a:t> in </a:t>
            </a:r>
            <a:r>
              <a:rPr lang="tr-TR" b="1" dirty="0" err="1">
                <a:latin typeface="Arial" charset="0"/>
                <a:ea typeface="Arial" charset="0"/>
                <a:cs typeface="Arial" charset="0"/>
              </a:rPr>
              <a:t>many</a:t>
            </a:r>
            <a:r>
              <a:rPr lang="tr-TR" b="1" dirty="0">
                <a:latin typeface="Arial" charset="0"/>
                <a:ea typeface="Arial" charset="0"/>
                <a:cs typeface="Arial" charset="0"/>
              </a:rPr>
              <a:t> </a:t>
            </a:r>
            <a:r>
              <a:rPr lang="tr-TR" b="1" dirty="0" err="1">
                <a:latin typeface="Arial" charset="0"/>
                <a:ea typeface="Arial" charset="0"/>
                <a:cs typeface="Arial" charset="0"/>
              </a:rPr>
              <a:t>areas</a:t>
            </a:r>
            <a:r>
              <a:rPr lang="tr-TR" b="1" dirty="0">
                <a:latin typeface="Arial" charset="0"/>
                <a:ea typeface="Arial" charset="0"/>
                <a:cs typeface="Arial" charset="0"/>
              </a:rPr>
              <a:t>…</a:t>
            </a:r>
            <a:endParaRPr lang="en-US" b="1" dirty="0"/>
          </a:p>
        </p:txBody>
      </p:sp>
    </p:spTree>
    <p:extLst>
      <p:ext uri="{BB962C8B-B14F-4D97-AF65-F5344CB8AC3E}">
        <p14:creationId xmlns:p14="http://schemas.microsoft.com/office/powerpoint/2010/main" val="106378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a:prstGeom prst="rect">
            <a:avLst/>
          </a:prstGeom>
        </p:spPr>
        <p:txBody>
          <a:bodyPr lIns="68580" tIns="34290" rIns="68580" bIns="34290"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1256041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528030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a:prstGeom prst="rect">
            <a:avLst/>
          </a:prstGeom>
        </p:spPr>
        <p:txBody>
          <a:bodyPr lIns="68580" tIns="34290" rIns="68580" bIns="34290"/>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8" name="Footer Placeholder 7"/>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9" name="Slide Number Placeholder 8"/>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1205377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lIns="68580" tIns="34290" rIns="68580" bIns="34290"/>
          <a:lstStyle/>
          <a:p>
            <a:r>
              <a:rPr lang="en-US"/>
              <a:t>Click to edit Master title style</a:t>
            </a:r>
          </a:p>
        </p:txBody>
      </p:sp>
      <p:sp>
        <p:nvSpPr>
          <p:cNvPr id="3" name="Date Placeholder 2"/>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4" name="Footer Placeholder 3"/>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5" name="Slide Number Placeholder 4"/>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1564047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3" name="Footer Placeholder 2"/>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4" name="Slide Number Placeholder 3"/>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174429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lIns="68580" tIns="34290" rIns="68580" bIns="34290"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1008025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lIns="68580" tIns="34290" rIns="68580" bIns="34290"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lIns="68580" tIns="34290" rIns="68580" bIns="34290"/>
          <a:lstStyle/>
          <a:p>
            <a:fld id="{DDF1E163-2120-BC41-AFB3-7CE85363DBDA}" type="datetimeFigureOut">
              <a:rPr lang="en-US" smtClean="0"/>
              <a:t>7/29/2021</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lIns="68580" tIns="34290" rIns="68580" bIns="34290"/>
          <a:lstStyle/>
          <a:p>
            <a:endParaRPr 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lIns="68580" tIns="34290" rIns="68580" bIns="34290"/>
          <a:lstStyle/>
          <a:p>
            <a:fld id="{2FD12411-73D7-FA46-B0A4-F48C23162701}" type="slidenum">
              <a:rPr lang="en-US" smtClean="0"/>
              <a:t>‹#›</a:t>
            </a:fld>
            <a:endParaRPr lang="en-US"/>
          </a:p>
        </p:txBody>
      </p:sp>
    </p:spTree>
    <p:extLst>
      <p:ext uri="{BB962C8B-B14F-4D97-AF65-F5344CB8AC3E}">
        <p14:creationId xmlns:p14="http://schemas.microsoft.com/office/powerpoint/2010/main" val="38985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392128" y="116305"/>
            <a:ext cx="381000" cy="381000"/>
          </a:xfrm>
          <a:prstGeom prst="rect">
            <a:avLst/>
          </a:prstGeom>
        </p:spPr>
      </p:pic>
      <p:sp>
        <p:nvSpPr>
          <p:cNvPr id="4" name="Rectangle 3"/>
          <p:cNvSpPr/>
          <p:nvPr userDrawn="1"/>
        </p:nvSpPr>
        <p:spPr>
          <a:xfrm>
            <a:off x="7790518" y="4851681"/>
            <a:ext cx="862342" cy="254343"/>
          </a:xfrm>
          <a:prstGeom prst="rect">
            <a:avLst/>
          </a:prstGeom>
        </p:spPr>
        <p:txBody>
          <a:bodyPr wrap="none">
            <a:spAutoFit/>
          </a:bodyPr>
          <a:lstStyle/>
          <a:p>
            <a:pPr lvl="0" algn="ctr">
              <a:lnSpc>
                <a:spcPts val="1300"/>
              </a:lnSpc>
              <a:spcAft>
                <a:spcPts val="200"/>
              </a:spcAft>
            </a:pPr>
            <a:r>
              <a:rPr lang="en-GB" sz="900" b="1" dirty="0" err="1">
                <a:solidFill>
                  <a:srgbClr val="BD1120"/>
                </a:solidFill>
                <a:ea typeface="Open Sans" panose="020B0606030504020204" pitchFamily="34" charset="0"/>
                <a:cs typeface="Lato Light"/>
              </a:rPr>
              <a:t>invest</a:t>
            </a:r>
            <a:r>
              <a:rPr lang="en-GB" sz="900" b="1" dirty="0" err="1">
                <a:solidFill>
                  <a:schemeClr val="tx1">
                    <a:lumMod val="50000"/>
                    <a:lumOff val="50000"/>
                  </a:schemeClr>
                </a:solidFill>
                <a:ea typeface="Open Sans" panose="020B0606030504020204" pitchFamily="34" charset="0"/>
                <a:cs typeface="Lato Light"/>
              </a:rPr>
              <a:t>.gov.tr</a:t>
            </a:r>
            <a:endParaRPr lang="en-GB" sz="900" b="1" dirty="0">
              <a:solidFill>
                <a:schemeClr val="tx1">
                  <a:lumMod val="50000"/>
                  <a:lumOff val="50000"/>
                </a:schemeClr>
              </a:solidFill>
              <a:ea typeface="Open Sans" panose="020B0606030504020204" pitchFamily="34" charset="0"/>
              <a:cs typeface="Lato Light"/>
            </a:endParaRPr>
          </a:p>
        </p:txBody>
      </p:sp>
      <p:pic>
        <p:nvPicPr>
          <p:cNvPr id="5" name="Picture 4" descr="cb-forsu-orijinal-sb.png"/>
          <p:cNvPicPr>
            <a:picLocks noChangeAspect="1"/>
          </p:cNvPicPr>
          <p:nvPr userDrawn="1"/>
        </p:nvPicPr>
        <p:blipFill rotWithShape="1">
          <a:blip r:embed="rId15" cstate="screen">
            <a:alphaModFix amt="57000"/>
            <a:extLst>
              <a:ext uri="{28A0092B-C50C-407E-A947-70E740481C1C}">
                <a14:useLocalDpi xmlns:a14="http://schemas.microsoft.com/office/drawing/2010/main"/>
              </a:ext>
            </a:extLst>
          </a:blip>
          <a:srcRect/>
          <a:stretch/>
        </p:blipFill>
        <p:spPr>
          <a:xfrm>
            <a:off x="8573153" y="4530843"/>
            <a:ext cx="570848" cy="612657"/>
          </a:xfrm>
          <a:prstGeom prst="rect">
            <a:avLst/>
          </a:prstGeom>
        </p:spPr>
      </p:pic>
    </p:spTree>
    <p:extLst>
      <p:ext uri="{BB962C8B-B14F-4D97-AF65-F5344CB8AC3E}">
        <p14:creationId xmlns:p14="http://schemas.microsoft.com/office/powerpoint/2010/main" val="2027227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Layout" Target="../diagrams/layout2.xml"/><Relationship Id="rId7" Type="http://schemas.openxmlformats.org/officeDocument/2006/relationships/image" Target="../media/image6.png"/><Relationship Id="rId12" Type="http://schemas.microsoft.com/office/2007/relationships/diagramDrawing" Target="../diagrams/drawing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openxmlformats.org/officeDocument/2006/relationships/diagramColors" Target="../diagrams/colors3.xml"/><Relationship Id="rId5" Type="http://schemas.openxmlformats.org/officeDocument/2006/relationships/diagramColors" Target="../diagrams/colors2.xml"/><Relationship Id="rId10" Type="http://schemas.openxmlformats.org/officeDocument/2006/relationships/diagramQuickStyle" Target="../diagrams/quickStyle3.xml"/><Relationship Id="rId4" Type="http://schemas.openxmlformats.org/officeDocument/2006/relationships/diagramQuickStyle" Target="../diagrams/quickStyle2.xml"/><Relationship Id="rId9"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543030" y="4404344"/>
            <a:ext cx="600971" cy="73915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lang="en-US"/>
          </a:p>
        </p:txBody>
      </p:sp>
      <p:pic>
        <p:nvPicPr>
          <p:cNvPr id="4" name="Picture 3" descr="PPT_antet16_9.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 name="Rectangle 2"/>
          <p:cNvSpPr/>
          <p:nvPr/>
        </p:nvSpPr>
        <p:spPr>
          <a:xfrm>
            <a:off x="503852" y="2485637"/>
            <a:ext cx="3636697" cy="812528"/>
          </a:xfrm>
          <a:prstGeom prst="rect">
            <a:avLst/>
          </a:prstGeom>
        </p:spPr>
        <p:txBody>
          <a:bodyPr wrap="none" lIns="91438" tIns="45719" rIns="91438" bIns="45719">
            <a:spAutoFit/>
          </a:bodyPr>
          <a:lstStyle/>
          <a:p>
            <a:pPr>
              <a:lnSpc>
                <a:spcPct val="90000"/>
              </a:lnSpc>
            </a:pPr>
            <a:r>
              <a:rPr lang="tr-TR" sz="3200" b="1" dirty="0">
                <a:solidFill>
                  <a:schemeClr val="tx1">
                    <a:lumMod val="75000"/>
                    <a:lumOff val="25000"/>
                  </a:schemeClr>
                </a:solidFill>
                <a:latin typeface="+mj-lt"/>
                <a:cs typeface="Lao UI" panose="020B0502040204020203" pitchFamily="34" charset="0"/>
              </a:rPr>
              <a:t>YEKA </a:t>
            </a:r>
            <a:r>
              <a:rPr lang="tr-TR" sz="3200" b="1" dirty="0" smtClean="0">
                <a:solidFill>
                  <a:schemeClr val="tx1">
                    <a:lumMod val="75000"/>
                    <a:lumOff val="25000"/>
                  </a:schemeClr>
                </a:solidFill>
                <a:latin typeface="+mj-lt"/>
                <a:cs typeface="Lao UI" panose="020B0502040204020203" pitchFamily="34" charset="0"/>
              </a:rPr>
              <a:t>PROJECTS</a:t>
            </a:r>
            <a:endParaRPr lang="en-US" sz="3200" b="1" dirty="0" smtClean="0">
              <a:solidFill>
                <a:schemeClr val="tx1">
                  <a:lumMod val="75000"/>
                  <a:lumOff val="25000"/>
                </a:schemeClr>
              </a:solidFill>
              <a:latin typeface="+mj-lt"/>
              <a:cs typeface="Lao UI" panose="020B0502040204020203" pitchFamily="34" charset="0"/>
            </a:endParaRPr>
          </a:p>
          <a:p>
            <a:pPr>
              <a:lnSpc>
                <a:spcPct val="90000"/>
              </a:lnSpc>
            </a:pPr>
            <a:r>
              <a:rPr lang="en-US" sz="1800" b="1" dirty="0" smtClean="0">
                <a:solidFill>
                  <a:schemeClr val="tx1">
                    <a:lumMod val="75000"/>
                    <a:lumOff val="25000"/>
                  </a:schemeClr>
                </a:solidFill>
                <a:latin typeface="+mj-lt"/>
                <a:cs typeface="Lao UI" panose="020B0502040204020203" pitchFamily="34" charset="0"/>
              </a:rPr>
              <a:t>On the Agenda</a:t>
            </a:r>
            <a:endParaRPr lang="mr-IN" sz="1800" b="1" dirty="0">
              <a:solidFill>
                <a:schemeClr val="tx1">
                  <a:lumMod val="75000"/>
                  <a:lumOff val="25000"/>
                </a:schemeClr>
              </a:solidFill>
              <a:cs typeface="Lao UI" panose="020B0502040204020203" pitchFamily="34" charset="0"/>
            </a:endParaRPr>
          </a:p>
        </p:txBody>
      </p:sp>
      <p:sp>
        <p:nvSpPr>
          <p:cNvPr id="5" name="Rectangle 4"/>
          <p:cNvSpPr/>
          <p:nvPr/>
        </p:nvSpPr>
        <p:spPr>
          <a:xfrm>
            <a:off x="7875478" y="4839690"/>
            <a:ext cx="990511" cy="267353"/>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lang="en-US"/>
          </a:p>
        </p:txBody>
      </p:sp>
      <p:sp>
        <p:nvSpPr>
          <p:cNvPr id="6" name="Rectangle 5"/>
          <p:cNvSpPr/>
          <p:nvPr/>
        </p:nvSpPr>
        <p:spPr>
          <a:xfrm>
            <a:off x="295832" y="4547765"/>
            <a:ext cx="1632175" cy="5074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lang="en-US"/>
          </a:p>
        </p:txBody>
      </p:sp>
      <p:sp>
        <p:nvSpPr>
          <p:cNvPr id="11" name="Rectangle 10"/>
          <p:cNvSpPr/>
          <p:nvPr/>
        </p:nvSpPr>
        <p:spPr>
          <a:xfrm>
            <a:off x="4495800" y="4902826"/>
            <a:ext cx="381000" cy="228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lang="en-US"/>
          </a:p>
        </p:txBody>
      </p:sp>
      <p:sp>
        <p:nvSpPr>
          <p:cNvPr id="13" name="Rectangle 12"/>
          <p:cNvSpPr/>
          <p:nvPr/>
        </p:nvSpPr>
        <p:spPr>
          <a:xfrm>
            <a:off x="304800" y="4324351"/>
            <a:ext cx="2895600" cy="191153"/>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lang="en-US"/>
          </a:p>
        </p:txBody>
      </p:sp>
      <p:cxnSp>
        <p:nvCxnSpPr>
          <p:cNvPr id="14" name="Straight Connector 13"/>
          <p:cNvCxnSpPr/>
          <p:nvPr/>
        </p:nvCxnSpPr>
        <p:spPr>
          <a:xfrm>
            <a:off x="533400" y="4335750"/>
            <a:ext cx="2362200" cy="0"/>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grpSp>
        <p:nvGrpSpPr>
          <p:cNvPr id="2" name="Group 1">
            <a:extLst>
              <a:ext uri="{FF2B5EF4-FFF2-40B4-BE49-F238E27FC236}">
                <a16:creationId xmlns:a16="http://schemas.microsoft.com/office/drawing/2014/main" id="{EA685271-3422-DA48-9D08-6D6332A0E77B}"/>
              </a:ext>
            </a:extLst>
          </p:cNvPr>
          <p:cNvGrpSpPr/>
          <p:nvPr/>
        </p:nvGrpSpPr>
        <p:grpSpPr>
          <a:xfrm>
            <a:off x="503852" y="709239"/>
            <a:ext cx="1309362" cy="1657348"/>
            <a:chOff x="503852" y="475280"/>
            <a:chExt cx="1309362" cy="1657348"/>
          </a:xfrm>
          <a:solidFill>
            <a:srgbClr val="BADB93"/>
          </a:solidFill>
        </p:grpSpPr>
        <p:sp>
          <p:nvSpPr>
            <p:cNvPr id="12" name="Freeform 217">
              <a:extLst>
                <a:ext uri="{FF2B5EF4-FFF2-40B4-BE49-F238E27FC236}">
                  <a16:creationId xmlns:a16="http://schemas.microsoft.com/office/drawing/2014/main" id="{7CC38CBA-DD3D-944F-8D87-F8074C1AD5B0}"/>
                </a:ext>
              </a:extLst>
            </p:cNvPr>
            <p:cNvSpPr>
              <a:spLocks noChangeArrowheads="1"/>
            </p:cNvSpPr>
            <p:nvPr/>
          </p:nvSpPr>
          <p:spPr bwMode="auto">
            <a:xfrm>
              <a:off x="503852" y="475280"/>
              <a:ext cx="850706" cy="1586588"/>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grpFill/>
            <a:ln w="9525" cap="flat">
              <a:noFill/>
              <a:bevel/>
              <a:headEnd/>
              <a:tailEnd/>
            </a:ln>
            <a:effectLst/>
          </p:spPr>
          <p:txBody>
            <a:bodyPr wrap="none" lIns="121853" tIns="60926" rIns="121853" bIns="60926" anchor="ctr"/>
            <a:lstStyle/>
            <a:p>
              <a:endParaRPr lang="en-US"/>
            </a:p>
          </p:txBody>
        </p:sp>
        <p:sp>
          <p:nvSpPr>
            <p:cNvPr id="17" name="Freeform 217">
              <a:extLst>
                <a:ext uri="{FF2B5EF4-FFF2-40B4-BE49-F238E27FC236}">
                  <a16:creationId xmlns:a16="http://schemas.microsoft.com/office/drawing/2014/main" id="{5D793657-F03A-AA4D-AEB4-75FAAFC71353}"/>
                </a:ext>
              </a:extLst>
            </p:cNvPr>
            <p:cNvSpPr>
              <a:spLocks noChangeArrowheads="1"/>
            </p:cNvSpPr>
            <p:nvPr/>
          </p:nvSpPr>
          <p:spPr bwMode="auto">
            <a:xfrm>
              <a:off x="1146151" y="888538"/>
              <a:ext cx="667063" cy="1244090"/>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grpFill/>
            <a:ln w="9525" cap="flat">
              <a:noFill/>
              <a:bevel/>
              <a:headEnd/>
              <a:tailEnd/>
            </a:ln>
            <a:effectLst/>
          </p:spPr>
          <p:txBody>
            <a:bodyPr wrap="none" lIns="121853" tIns="60926" rIns="121853" bIns="60926" anchor="ctr"/>
            <a:lstStyle/>
            <a:p>
              <a:endParaRPr lang="en-US"/>
            </a:p>
          </p:txBody>
        </p:sp>
        <p:sp>
          <p:nvSpPr>
            <p:cNvPr id="18" name="Freeform 217">
              <a:extLst>
                <a:ext uri="{FF2B5EF4-FFF2-40B4-BE49-F238E27FC236}">
                  <a16:creationId xmlns:a16="http://schemas.microsoft.com/office/drawing/2014/main" id="{4787F201-8AD8-3A48-BECB-B2999BC12154}"/>
                </a:ext>
              </a:extLst>
            </p:cNvPr>
            <p:cNvSpPr>
              <a:spLocks noChangeArrowheads="1"/>
            </p:cNvSpPr>
            <p:nvPr/>
          </p:nvSpPr>
          <p:spPr bwMode="auto">
            <a:xfrm>
              <a:off x="1061931" y="1383714"/>
              <a:ext cx="361606" cy="674405"/>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grpFill/>
            <a:ln w="9525" cap="flat">
              <a:noFill/>
              <a:bevel/>
              <a:headEnd/>
              <a:tailEnd/>
            </a:ln>
            <a:effectLst/>
          </p:spPr>
          <p:txBody>
            <a:bodyPr wrap="none" lIns="121853" tIns="60926" rIns="121853" bIns="60926" anchor="ctr"/>
            <a:lstStyle/>
            <a:p>
              <a:endParaRPr lang="en-US"/>
            </a:p>
          </p:txBody>
        </p:sp>
      </p:grpSp>
      <p:pic>
        <p:nvPicPr>
          <p:cNvPr id="38" name="Picture 37" descr="cbyo yatay logo EN-01.png">
            <a:extLst>
              <a:ext uri="{FF2B5EF4-FFF2-40B4-BE49-F238E27FC236}">
                <a16:creationId xmlns:a16="http://schemas.microsoft.com/office/drawing/2014/main" id="{DF8E5A85-81BE-BA45-AEF0-9A86E08F16E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487" t="38650" r="7952" b="38044"/>
          <a:stretch/>
        </p:blipFill>
        <p:spPr>
          <a:xfrm>
            <a:off x="418551" y="4534303"/>
            <a:ext cx="2429610" cy="479235"/>
          </a:xfrm>
          <a:prstGeom prst="rect">
            <a:avLst/>
          </a:prstGeom>
        </p:spPr>
      </p:pic>
      <p:pic>
        <p:nvPicPr>
          <p:cNvPr id="15" name="Picture 14">
            <a:extLst>
              <a:ext uri="{FF2B5EF4-FFF2-40B4-BE49-F238E27FC236}">
                <a16:creationId xmlns:a16="http://schemas.microsoft.com/office/drawing/2014/main" id="{63E00BF3-0EEE-4724-8334-09D54927209D}"/>
              </a:ext>
            </a:extLst>
          </p:cNvPr>
          <p:cNvPicPr>
            <a:picLocks noChangeAspect="1"/>
          </p:cNvPicPr>
          <p:nvPr/>
        </p:nvPicPr>
        <p:blipFill>
          <a:blip r:embed="rId5"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723915" y="925785"/>
            <a:ext cx="1062673" cy="1366293"/>
          </a:xfrm>
          <a:prstGeom prst="rect">
            <a:avLst/>
          </a:prstGeom>
          <a:noFill/>
          <a:ln>
            <a:noFill/>
          </a:ln>
        </p:spPr>
      </p:pic>
    </p:spTree>
    <p:extLst>
      <p:ext uri="{BB962C8B-B14F-4D97-AF65-F5344CB8AC3E}">
        <p14:creationId xmlns:p14="http://schemas.microsoft.com/office/powerpoint/2010/main" val="2694759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205055" y="-105829"/>
            <a:ext cx="4689341" cy="738625"/>
            <a:chOff x="-205055" y="-105830"/>
            <a:chExt cx="4689341" cy="738625"/>
          </a:xfrm>
        </p:grpSpPr>
        <p:sp>
          <p:nvSpPr>
            <p:cNvPr id="24" name="Rounded Rectangle 23"/>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8" name="Rectangle 27"/>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SOLAR-IV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pic>
        <p:nvPicPr>
          <p:cNvPr id="31" name="Picture 30" descr="cb-forsu-orijinal-sb.png"/>
          <p:cNvPicPr>
            <a:picLocks noChangeAspect="1"/>
          </p:cNvPicPr>
          <p:nvPr/>
        </p:nvPicPr>
        <p:blipFill rotWithShape="1">
          <a:blip r:embed="rId3" cstate="screen">
            <a:alphaModFix amt="61000"/>
            <a:extLst>
              <a:ext uri="{28A0092B-C50C-407E-A947-70E740481C1C}">
                <a14:useLocalDpi xmlns:a14="http://schemas.microsoft.com/office/drawing/2010/main"/>
              </a:ext>
            </a:extLst>
          </a:blip>
          <a:srcRect/>
          <a:stretch/>
        </p:blipFill>
        <p:spPr>
          <a:xfrm>
            <a:off x="8577610" y="4535300"/>
            <a:ext cx="570848" cy="612657"/>
          </a:xfrm>
          <a:prstGeom prst="rect">
            <a:avLst/>
          </a:prstGeom>
        </p:spPr>
      </p:pic>
      <p:sp>
        <p:nvSpPr>
          <p:cNvPr id="33" name="TextBox 32">
            <a:extLst>
              <a:ext uri="{FF2B5EF4-FFF2-40B4-BE49-F238E27FC236}">
                <a16:creationId xmlns:a16="http://schemas.microsoft.com/office/drawing/2014/main" id="{F7192FB2-77C9-4BA7-A9EE-1034376A434B}"/>
              </a:ext>
            </a:extLst>
          </p:cNvPr>
          <p:cNvSpPr txBox="1"/>
          <p:nvPr/>
        </p:nvSpPr>
        <p:spPr>
          <a:xfrm>
            <a:off x="97464" y="4853989"/>
            <a:ext cx="4014714" cy="246221"/>
          </a:xfrm>
          <a:prstGeom prst="rect">
            <a:avLst/>
          </a:prstGeom>
          <a:noFill/>
        </p:spPr>
        <p:txBody>
          <a:bodyPr wrap="square" rtlCol="0">
            <a:spAutoFit/>
          </a:bodyPr>
          <a:lstStyle/>
          <a:p>
            <a:endParaRPr lang="en-US" sz="500" dirty="0">
              <a:solidFill>
                <a:schemeClr val="bg1"/>
              </a:solidFill>
            </a:endParaRPr>
          </a:p>
          <a:p>
            <a:r>
              <a:rPr lang="en-US" sz="500" dirty="0">
                <a:solidFill>
                  <a:schemeClr val="bg1"/>
                </a:solidFill>
              </a:rPr>
              <a:t>Source: Ministry of Agriculture and Forestry</a:t>
            </a:r>
          </a:p>
        </p:txBody>
      </p:sp>
      <p:sp>
        <p:nvSpPr>
          <p:cNvPr id="34" name="Rectangle 33">
            <a:extLst>
              <a:ext uri="{FF2B5EF4-FFF2-40B4-BE49-F238E27FC236}">
                <a16:creationId xmlns:a16="http://schemas.microsoft.com/office/drawing/2014/main" id="{9B68952D-A1C8-3C4E-AECD-C76F28030F8E}"/>
              </a:ext>
            </a:extLst>
          </p:cNvPr>
          <p:cNvSpPr/>
          <p:nvPr/>
        </p:nvSpPr>
        <p:spPr>
          <a:xfrm>
            <a:off x="3354817" y="162599"/>
            <a:ext cx="5558963" cy="523220"/>
          </a:xfrm>
          <a:prstGeom prst="rect">
            <a:avLst/>
          </a:prstGeom>
        </p:spPr>
        <p:txBody>
          <a:bodyPr wrap="square">
            <a:spAutoFit/>
          </a:bodyPr>
          <a:lstStyle/>
          <a:p>
            <a:pPr algn="r"/>
            <a:r>
              <a:rPr lang="en-US" b="1" dirty="0"/>
              <a:t>TENDER ANNOUNCEMENT: </a:t>
            </a:r>
            <a:endParaRPr lang="en-US" b="1" dirty="0" smtClean="0"/>
          </a:p>
          <a:p>
            <a:pPr algn="r"/>
            <a:r>
              <a:rPr lang="en-US" b="1" dirty="0" smtClean="0"/>
              <a:t>14</a:t>
            </a:r>
            <a:r>
              <a:rPr lang="en-US" b="1" baseline="30000" dirty="0" smtClean="0"/>
              <a:t>th</a:t>
            </a:r>
            <a:r>
              <a:rPr lang="en-US" b="1" dirty="0" smtClean="0"/>
              <a:t> of July, 2021</a:t>
            </a:r>
          </a:p>
        </p:txBody>
      </p:sp>
      <p:cxnSp>
        <p:nvCxnSpPr>
          <p:cNvPr id="35" name="Straight Connector 34">
            <a:extLst>
              <a:ext uri="{FF2B5EF4-FFF2-40B4-BE49-F238E27FC236}">
                <a16:creationId xmlns:a16="http://schemas.microsoft.com/office/drawing/2014/main" id="{6DF4EC63-3636-4D4E-AD27-978E8F289045}"/>
              </a:ext>
            </a:extLst>
          </p:cNvPr>
          <p:cNvCxnSpPr>
            <a:cxnSpLocks/>
          </p:cNvCxnSpPr>
          <p:nvPr/>
        </p:nvCxnSpPr>
        <p:spPr>
          <a:xfrm>
            <a:off x="6205329" y="742311"/>
            <a:ext cx="2708451"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
        <p:nvSpPr>
          <p:cNvPr id="295" name="Freeform 20">
            <a:extLst>
              <a:ext uri="{FF2B5EF4-FFF2-40B4-BE49-F238E27FC236}">
                <a16:creationId xmlns:a16="http://schemas.microsoft.com/office/drawing/2014/main" id="{A0B3EE5B-2C3B-8542-82D0-AE7E7F422492}"/>
              </a:ext>
            </a:extLst>
          </p:cNvPr>
          <p:cNvSpPr>
            <a:spLocks noEditPoints="1"/>
          </p:cNvSpPr>
          <p:nvPr/>
        </p:nvSpPr>
        <p:spPr bwMode="auto">
          <a:xfrm>
            <a:off x="1790235" y="3439576"/>
            <a:ext cx="733034" cy="1008240"/>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296" name="Freeform 20">
            <a:extLst>
              <a:ext uri="{FF2B5EF4-FFF2-40B4-BE49-F238E27FC236}">
                <a16:creationId xmlns:a16="http://schemas.microsoft.com/office/drawing/2014/main" id="{34CE4C2E-50E5-A542-8E62-AF6991F7D3AA}"/>
              </a:ext>
            </a:extLst>
          </p:cNvPr>
          <p:cNvSpPr>
            <a:spLocks noEditPoints="1"/>
          </p:cNvSpPr>
          <p:nvPr/>
        </p:nvSpPr>
        <p:spPr bwMode="auto">
          <a:xfrm>
            <a:off x="734951" y="3907015"/>
            <a:ext cx="376568" cy="517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grpSp>
        <p:nvGrpSpPr>
          <p:cNvPr id="298" name="Group 297">
            <a:extLst>
              <a:ext uri="{FF2B5EF4-FFF2-40B4-BE49-F238E27FC236}">
                <a16:creationId xmlns:a16="http://schemas.microsoft.com/office/drawing/2014/main" id="{C7F438E1-5A24-0B49-A268-193D2B0DDC0E}"/>
              </a:ext>
            </a:extLst>
          </p:cNvPr>
          <p:cNvGrpSpPr/>
          <p:nvPr/>
        </p:nvGrpSpPr>
        <p:grpSpPr>
          <a:xfrm>
            <a:off x="685106" y="1883044"/>
            <a:ext cx="1010607" cy="2549899"/>
            <a:chOff x="6241007" y="7052180"/>
            <a:chExt cx="2435965" cy="4590536"/>
          </a:xfrm>
        </p:grpSpPr>
        <p:sp>
          <p:nvSpPr>
            <p:cNvPr id="324" name="Freeform 1">
              <a:extLst>
                <a:ext uri="{FF2B5EF4-FFF2-40B4-BE49-F238E27FC236}">
                  <a16:creationId xmlns:a16="http://schemas.microsoft.com/office/drawing/2014/main" id="{E7125CF8-4557-A444-97F9-A400721AEDBD}"/>
                </a:ext>
              </a:extLst>
            </p:cNvPr>
            <p:cNvSpPr>
              <a:spLocks noChangeArrowheads="1"/>
            </p:cNvSpPr>
            <p:nvPr/>
          </p:nvSpPr>
          <p:spPr bwMode="auto">
            <a:xfrm>
              <a:off x="7517859" y="8200380"/>
              <a:ext cx="249686" cy="3442336"/>
            </a:xfrm>
            <a:custGeom>
              <a:avLst/>
              <a:gdLst>
                <a:gd name="T0" fmla="*/ 540 w 541"/>
                <a:gd name="T1" fmla="*/ 2934 h 3023"/>
                <a:gd name="T2" fmla="*/ 540 w 541"/>
                <a:gd name="T3" fmla="*/ 2934 h 3023"/>
                <a:gd name="T4" fmla="*/ 270 w 541"/>
                <a:gd name="T5" fmla="*/ 3016 h 3023"/>
                <a:gd name="T6" fmla="*/ 0 w 541"/>
                <a:gd name="T7" fmla="*/ 2934 h 3023"/>
                <a:gd name="T8" fmla="*/ 0 w 541"/>
                <a:gd name="T9" fmla="*/ 0 h 3023"/>
                <a:gd name="T10" fmla="*/ 540 w 541"/>
                <a:gd name="T11" fmla="*/ 0 h 3023"/>
                <a:gd name="T12" fmla="*/ 540 w 541"/>
                <a:gd name="T13" fmla="*/ 2934 h 3023"/>
              </a:gdLst>
              <a:ahLst/>
              <a:cxnLst>
                <a:cxn ang="0">
                  <a:pos x="T0" y="T1"/>
                </a:cxn>
                <a:cxn ang="0">
                  <a:pos x="T2" y="T3"/>
                </a:cxn>
                <a:cxn ang="0">
                  <a:pos x="T4" y="T5"/>
                </a:cxn>
                <a:cxn ang="0">
                  <a:pos x="T6" y="T7"/>
                </a:cxn>
                <a:cxn ang="0">
                  <a:pos x="T8" y="T9"/>
                </a:cxn>
                <a:cxn ang="0">
                  <a:pos x="T10" y="T11"/>
                </a:cxn>
                <a:cxn ang="0">
                  <a:pos x="T12" y="T13"/>
                </a:cxn>
              </a:cxnLst>
              <a:rect l="0" t="0" r="r" b="b"/>
              <a:pathLst>
                <a:path w="541" h="3023">
                  <a:moveTo>
                    <a:pt x="540" y="2934"/>
                  </a:moveTo>
                  <a:lnTo>
                    <a:pt x="540" y="2934"/>
                  </a:lnTo>
                  <a:cubicBezTo>
                    <a:pt x="540" y="2934"/>
                    <a:pt x="440" y="3022"/>
                    <a:pt x="270" y="3016"/>
                  </a:cubicBezTo>
                  <a:cubicBezTo>
                    <a:pt x="100" y="3016"/>
                    <a:pt x="0" y="2934"/>
                    <a:pt x="0" y="2934"/>
                  </a:cubicBezTo>
                  <a:cubicBezTo>
                    <a:pt x="0" y="0"/>
                    <a:pt x="0" y="0"/>
                    <a:pt x="0" y="0"/>
                  </a:cubicBezTo>
                  <a:cubicBezTo>
                    <a:pt x="540" y="0"/>
                    <a:pt x="540" y="0"/>
                    <a:pt x="540" y="0"/>
                  </a:cubicBezTo>
                  <a:lnTo>
                    <a:pt x="540" y="2934"/>
                  </a:lnTo>
                </a:path>
              </a:pathLst>
            </a:custGeom>
            <a:solidFill>
              <a:schemeClr val="bg1">
                <a:lumMod val="65000"/>
              </a:schemeClr>
            </a:solidFill>
            <a:ln>
              <a:noFill/>
            </a:ln>
            <a:effectLst/>
          </p:spPr>
          <p:txBody>
            <a:bodyPr wrap="none" lIns="121853" tIns="60926" rIns="121853" bIns="60926" anchor="ctr"/>
            <a:lstStyle/>
            <a:p>
              <a:endParaRPr lang="en-US"/>
            </a:p>
          </p:txBody>
        </p:sp>
        <p:sp>
          <p:nvSpPr>
            <p:cNvPr id="325" name="Freeform 2">
              <a:extLst>
                <a:ext uri="{FF2B5EF4-FFF2-40B4-BE49-F238E27FC236}">
                  <a16:creationId xmlns:a16="http://schemas.microsoft.com/office/drawing/2014/main" id="{83BBFAE0-8F70-8A42-A0BF-9F2EC738FE93}"/>
                </a:ext>
              </a:extLst>
            </p:cNvPr>
            <p:cNvSpPr>
              <a:spLocks noChangeArrowheads="1"/>
            </p:cNvSpPr>
            <p:nvPr/>
          </p:nvSpPr>
          <p:spPr bwMode="auto">
            <a:xfrm>
              <a:off x="6275516" y="7052180"/>
              <a:ext cx="2401456" cy="1405834"/>
            </a:xfrm>
            <a:custGeom>
              <a:avLst/>
              <a:gdLst>
                <a:gd name="T0" fmla="*/ 5215 w 5216"/>
                <a:gd name="T1" fmla="*/ 3053 h 3054"/>
                <a:gd name="T2" fmla="*/ 1433 w 5216"/>
                <a:gd name="T3" fmla="*/ 3053 h 3054"/>
                <a:gd name="T4" fmla="*/ 0 w 5216"/>
                <a:gd name="T5" fmla="*/ 0 h 3054"/>
                <a:gd name="T6" fmla="*/ 3783 w 5216"/>
                <a:gd name="T7" fmla="*/ 0 h 3054"/>
                <a:gd name="T8" fmla="*/ 5215 w 5216"/>
                <a:gd name="T9" fmla="*/ 3053 h 3054"/>
              </a:gdLst>
              <a:ahLst/>
              <a:cxnLst>
                <a:cxn ang="0">
                  <a:pos x="T0" y="T1"/>
                </a:cxn>
                <a:cxn ang="0">
                  <a:pos x="T2" y="T3"/>
                </a:cxn>
                <a:cxn ang="0">
                  <a:pos x="T4" y="T5"/>
                </a:cxn>
                <a:cxn ang="0">
                  <a:pos x="T6" y="T7"/>
                </a:cxn>
                <a:cxn ang="0">
                  <a:pos x="T8" y="T9"/>
                </a:cxn>
              </a:cxnLst>
              <a:rect l="0" t="0" r="r" b="b"/>
              <a:pathLst>
                <a:path w="5216" h="3054">
                  <a:moveTo>
                    <a:pt x="5215" y="3053"/>
                  </a:moveTo>
                  <a:lnTo>
                    <a:pt x="1433" y="3053"/>
                  </a:lnTo>
                  <a:lnTo>
                    <a:pt x="0" y="0"/>
                  </a:lnTo>
                  <a:lnTo>
                    <a:pt x="3783" y="0"/>
                  </a:lnTo>
                  <a:lnTo>
                    <a:pt x="5215" y="3053"/>
                  </a:lnTo>
                </a:path>
              </a:pathLst>
            </a:custGeom>
            <a:solidFill>
              <a:schemeClr val="bg1"/>
            </a:solidFill>
            <a:ln>
              <a:noFill/>
            </a:ln>
            <a:effectLst/>
          </p:spPr>
          <p:txBody>
            <a:bodyPr wrap="none" lIns="121853" tIns="60926" rIns="121853" bIns="60926" anchor="ctr"/>
            <a:lstStyle/>
            <a:p>
              <a:endParaRPr lang="en-US"/>
            </a:p>
          </p:txBody>
        </p:sp>
        <p:sp>
          <p:nvSpPr>
            <p:cNvPr id="326" name="Freeform 3">
              <a:extLst>
                <a:ext uri="{FF2B5EF4-FFF2-40B4-BE49-F238E27FC236}">
                  <a16:creationId xmlns:a16="http://schemas.microsoft.com/office/drawing/2014/main" id="{E56D2432-5FE4-7B48-9A6B-6CBB638A14FF}"/>
                </a:ext>
              </a:extLst>
            </p:cNvPr>
            <p:cNvSpPr>
              <a:spLocks noChangeArrowheads="1"/>
            </p:cNvSpPr>
            <p:nvPr/>
          </p:nvSpPr>
          <p:spPr bwMode="auto">
            <a:xfrm>
              <a:off x="6458214" y="7151581"/>
              <a:ext cx="2036061" cy="1209059"/>
            </a:xfrm>
            <a:custGeom>
              <a:avLst/>
              <a:gdLst>
                <a:gd name="T0" fmla="*/ 1301 w 4424"/>
                <a:gd name="T1" fmla="*/ 1350 h 2627"/>
                <a:gd name="T2" fmla="*/ 874 w 4424"/>
                <a:gd name="T3" fmla="*/ 452 h 2627"/>
                <a:gd name="T4" fmla="*/ 1401 w 4424"/>
                <a:gd name="T5" fmla="*/ 452 h 2627"/>
                <a:gd name="T6" fmla="*/ 1615 w 4424"/>
                <a:gd name="T7" fmla="*/ 904 h 2627"/>
                <a:gd name="T8" fmla="*/ 1791 w 4424"/>
                <a:gd name="T9" fmla="*/ 1275 h 2627"/>
                <a:gd name="T10" fmla="*/ 2243 w 4424"/>
                <a:gd name="T11" fmla="*/ 823 h 2627"/>
                <a:gd name="T12" fmla="*/ 2878 w 4424"/>
                <a:gd name="T13" fmla="*/ 2180 h 2627"/>
                <a:gd name="T14" fmla="*/ 2356 w 4424"/>
                <a:gd name="T15" fmla="*/ 2180 h 2627"/>
                <a:gd name="T16" fmla="*/ 4002 w 4424"/>
                <a:gd name="T17" fmla="*/ 1727 h 2627"/>
                <a:gd name="T18" fmla="*/ 3475 w 4424"/>
                <a:gd name="T19" fmla="*/ 1727 h 2627"/>
                <a:gd name="T20" fmla="*/ 2846 w 4424"/>
                <a:gd name="T21" fmla="*/ 1803 h 2627"/>
                <a:gd name="T22" fmla="*/ 2212 w 4424"/>
                <a:gd name="T23" fmla="*/ 2180 h 2627"/>
                <a:gd name="T24" fmla="*/ 1684 w 4424"/>
                <a:gd name="T25" fmla="*/ 2180 h 2627"/>
                <a:gd name="T26" fmla="*/ 2494 w 4424"/>
                <a:gd name="T27" fmla="*/ 1350 h 2627"/>
                <a:gd name="T28" fmla="*/ 2670 w 4424"/>
                <a:gd name="T29" fmla="*/ 1727 h 2627"/>
                <a:gd name="T30" fmla="*/ 2457 w 4424"/>
                <a:gd name="T31" fmla="*/ 1275 h 2627"/>
                <a:gd name="T32" fmla="*/ 3688 w 4424"/>
                <a:gd name="T33" fmla="*/ 2180 h 2627"/>
                <a:gd name="T34" fmla="*/ 3512 w 4424"/>
                <a:gd name="T35" fmla="*/ 1803 h 2627"/>
                <a:gd name="T36" fmla="*/ 3161 w 4424"/>
                <a:gd name="T37" fmla="*/ 1350 h 2627"/>
                <a:gd name="T38" fmla="*/ 3336 w 4424"/>
                <a:gd name="T39" fmla="*/ 1727 h 2627"/>
                <a:gd name="T40" fmla="*/ 3613 w 4424"/>
                <a:gd name="T41" fmla="*/ 904 h 2627"/>
                <a:gd name="T42" fmla="*/ 2212 w 4424"/>
                <a:gd name="T43" fmla="*/ 452 h 2627"/>
                <a:gd name="T44" fmla="*/ 2740 w 4424"/>
                <a:gd name="T45" fmla="*/ 452 h 2627"/>
                <a:gd name="T46" fmla="*/ 2595 w 4424"/>
                <a:gd name="T47" fmla="*/ 1275 h 2627"/>
                <a:gd name="T48" fmla="*/ 2419 w 4424"/>
                <a:gd name="T49" fmla="*/ 904 h 2627"/>
                <a:gd name="T50" fmla="*/ 1018 w 4424"/>
                <a:gd name="T51" fmla="*/ 2180 h 2627"/>
                <a:gd name="T52" fmla="*/ 1056 w 4424"/>
                <a:gd name="T53" fmla="*/ 2255 h 2627"/>
                <a:gd name="T54" fmla="*/ 1584 w 4424"/>
                <a:gd name="T55" fmla="*/ 2255 h 2627"/>
                <a:gd name="T56" fmla="*/ 421 w 4424"/>
                <a:gd name="T57" fmla="*/ 904 h 2627"/>
                <a:gd name="T58" fmla="*/ 949 w 4424"/>
                <a:gd name="T59" fmla="*/ 904 h 2627"/>
                <a:gd name="T60" fmla="*/ 811 w 4424"/>
                <a:gd name="T61" fmla="*/ 1727 h 2627"/>
                <a:gd name="T62" fmla="*/ 3054 w 4424"/>
                <a:gd name="T63" fmla="*/ 823 h 2627"/>
                <a:gd name="T64" fmla="*/ 2878 w 4424"/>
                <a:gd name="T65" fmla="*/ 452 h 2627"/>
                <a:gd name="T66" fmla="*/ 3726 w 4424"/>
                <a:gd name="T67" fmla="*/ 2255 h 2627"/>
                <a:gd name="T68" fmla="*/ 4247 w 4424"/>
                <a:gd name="T69" fmla="*/ 2255 h 2627"/>
                <a:gd name="T70" fmla="*/ 3757 w 4424"/>
                <a:gd name="T71" fmla="*/ 2626 h 2627"/>
                <a:gd name="T72" fmla="*/ 2388 w 4424"/>
                <a:gd name="T73" fmla="*/ 2255 h 2627"/>
                <a:gd name="T74" fmla="*/ 2915 w 4424"/>
                <a:gd name="T75" fmla="*/ 2255 h 2627"/>
                <a:gd name="T76" fmla="*/ 1898 w 4424"/>
                <a:gd name="T77" fmla="*/ 2626 h 2627"/>
                <a:gd name="T78" fmla="*/ 1722 w 4424"/>
                <a:gd name="T79" fmla="*/ 2255 h 2627"/>
                <a:gd name="T80" fmla="*/ 1332 w 4424"/>
                <a:gd name="T81" fmla="*/ 0 h 2627"/>
                <a:gd name="T82" fmla="*/ 2702 w 4424"/>
                <a:gd name="T83" fmla="*/ 370 h 2627"/>
                <a:gd name="T84" fmla="*/ 2174 w 4424"/>
                <a:gd name="T85" fmla="*/ 370 h 2627"/>
                <a:gd name="T86" fmla="*/ 3192 w 4424"/>
                <a:gd name="T87" fmla="*/ 0 h 2627"/>
                <a:gd name="T88" fmla="*/ 3368 w 4424"/>
                <a:gd name="T89" fmla="*/ 370 h 2627"/>
                <a:gd name="T90" fmla="*/ 176 w 4424"/>
                <a:gd name="T91" fmla="*/ 370 h 2627"/>
                <a:gd name="T92" fmla="*/ 735 w 4424"/>
                <a:gd name="T93" fmla="*/ 452 h 2627"/>
                <a:gd name="T94" fmla="*/ 911 w 4424"/>
                <a:gd name="T95" fmla="*/ 823 h 2627"/>
                <a:gd name="T96" fmla="*/ 1194 w 4424"/>
                <a:gd name="T97" fmla="*/ 0 h 2627"/>
                <a:gd name="T98" fmla="*/ 1370 w 4424"/>
                <a:gd name="T99" fmla="*/ 370 h 2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24" h="2627">
                  <a:moveTo>
                    <a:pt x="2005" y="1727"/>
                  </a:moveTo>
                  <a:lnTo>
                    <a:pt x="1829" y="1350"/>
                  </a:lnTo>
                  <a:lnTo>
                    <a:pt x="1301" y="1350"/>
                  </a:lnTo>
                  <a:lnTo>
                    <a:pt x="1477" y="1727"/>
                  </a:lnTo>
                  <a:lnTo>
                    <a:pt x="2005" y="1727"/>
                  </a:lnTo>
                  <a:close/>
                  <a:moveTo>
                    <a:pt x="874" y="452"/>
                  </a:moveTo>
                  <a:lnTo>
                    <a:pt x="1050" y="823"/>
                  </a:lnTo>
                  <a:lnTo>
                    <a:pt x="1577" y="823"/>
                  </a:lnTo>
                  <a:lnTo>
                    <a:pt x="1401" y="452"/>
                  </a:lnTo>
                  <a:lnTo>
                    <a:pt x="874" y="452"/>
                  </a:lnTo>
                  <a:close/>
                  <a:moveTo>
                    <a:pt x="1791" y="1275"/>
                  </a:moveTo>
                  <a:lnTo>
                    <a:pt x="1615" y="904"/>
                  </a:lnTo>
                  <a:lnTo>
                    <a:pt x="1087" y="904"/>
                  </a:lnTo>
                  <a:lnTo>
                    <a:pt x="1263" y="1275"/>
                  </a:lnTo>
                  <a:lnTo>
                    <a:pt x="1791" y="1275"/>
                  </a:lnTo>
                  <a:close/>
                  <a:moveTo>
                    <a:pt x="1546" y="452"/>
                  </a:moveTo>
                  <a:lnTo>
                    <a:pt x="1715" y="823"/>
                  </a:lnTo>
                  <a:lnTo>
                    <a:pt x="2243" y="823"/>
                  </a:lnTo>
                  <a:lnTo>
                    <a:pt x="2073" y="452"/>
                  </a:lnTo>
                  <a:lnTo>
                    <a:pt x="1546" y="452"/>
                  </a:lnTo>
                  <a:close/>
                  <a:moveTo>
                    <a:pt x="2878" y="2180"/>
                  </a:moveTo>
                  <a:lnTo>
                    <a:pt x="2708" y="1803"/>
                  </a:lnTo>
                  <a:lnTo>
                    <a:pt x="2180" y="1803"/>
                  </a:lnTo>
                  <a:lnTo>
                    <a:pt x="2356" y="2180"/>
                  </a:lnTo>
                  <a:lnTo>
                    <a:pt x="2878" y="2180"/>
                  </a:lnTo>
                  <a:close/>
                  <a:moveTo>
                    <a:pt x="3475" y="1727"/>
                  </a:moveTo>
                  <a:lnTo>
                    <a:pt x="4002" y="1727"/>
                  </a:lnTo>
                  <a:lnTo>
                    <a:pt x="3826" y="1350"/>
                  </a:lnTo>
                  <a:lnTo>
                    <a:pt x="3299" y="1350"/>
                  </a:lnTo>
                  <a:lnTo>
                    <a:pt x="3475" y="1727"/>
                  </a:lnTo>
                  <a:close/>
                  <a:moveTo>
                    <a:pt x="3550" y="2180"/>
                  </a:moveTo>
                  <a:lnTo>
                    <a:pt x="3374" y="1803"/>
                  </a:lnTo>
                  <a:lnTo>
                    <a:pt x="2846" y="1803"/>
                  </a:lnTo>
                  <a:lnTo>
                    <a:pt x="3022" y="2180"/>
                  </a:lnTo>
                  <a:lnTo>
                    <a:pt x="3550" y="2180"/>
                  </a:lnTo>
                  <a:close/>
                  <a:moveTo>
                    <a:pt x="2212" y="2180"/>
                  </a:moveTo>
                  <a:lnTo>
                    <a:pt x="2036" y="1803"/>
                  </a:lnTo>
                  <a:lnTo>
                    <a:pt x="1514" y="1803"/>
                  </a:lnTo>
                  <a:lnTo>
                    <a:pt x="1684" y="2180"/>
                  </a:lnTo>
                  <a:lnTo>
                    <a:pt x="2212" y="2180"/>
                  </a:lnTo>
                  <a:close/>
                  <a:moveTo>
                    <a:pt x="2670" y="1727"/>
                  </a:moveTo>
                  <a:lnTo>
                    <a:pt x="2494" y="1350"/>
                  </a:lnTo>
                  <a:lnTo>
                    <a:pt x="1967" y="1350"/>
                  </a:lnTo>
                  <a:lnTo>
                    <a:pt x="2143" y="1727"/>
                  </a:lnTo>
                  <a:lnTo>
                    <a:pt x="2670" y="1727"/>
                  </a:lnTo>
                  <a:close/>
                  <a:moveTo>
                    <a:pt x="1753" y="904"/>
                  </a:moveTo>
                  <a:lnTo>
                    <a:pt x="1929" y="1275"/>
                  </a:lnTo>
                  <a:lnTo>
                    <a:pt x="2457" y="1275"/>
                  </a:lnTo>
                  <a:lnTo>
                    <a:pt x="2281" y="904"/>
                  </a:lnTo>
                  <a:lnTo>
                    <a:pt x="1753" y="904"/>
                  </a:lnTo>
                  <a:close/>
                  <a:moveTo>
                    <a:pt x="3688" y="2180"/>
                  </a:moveTo>
                  <a:lnTo>
                    <a:pt x="4216" y="2180"/>
                  </a:lnTo>
                  <a:lnTo>
                    <a:pt x="4040" y="1803"/>
                  </a:lnTo>
                  <a:lnTo>
                    <a:pt x="3512" y="1803"/>
                  </a:lnTo>
                  <a:lnTo>
                    <a:pt x="3688" y="2180"/>
                  </a:lnTo>
                  <a:close/>
                  <a:moveTo>
                    <a:pt x="3336" y="1727"/>
                  </a:moveTo>
                  <a:lnTo>
                    <a:pt x="3161" y="1350"/>
                  </a:lnTo>
                  <a:lnTo>
                    <a:pt x="2633" y="1350"/>
                  </a:lnTo>
                  <a:lnTo>
                    <a:pt x="2809" y="1727"/>
                  </a:lnTo>
                  <a:lnTo>
                    <a:pt x="3336" y="1727"/>
                  </a:lnTo>
                  <a:close/>
                  <a:moveTo>
                    <a:pt x="3261" y="1275"/>
                  </a:moveTo>
                  <a:lnTo>
                    <a:pt x="3789" y="1275"/>
                  </a:lnTo>
                  <a:lnTo>
                    <a:pt x="3613" y="904"/>
                  </a:lnTo>
                  <a:lnTo>
                    <a:pt x="3085" y="904"/>
                  </a:lnTo>
                  <a:lnTo>
                    <a:pt x="3261" y="1275"/>
                  </a:lnTo>
                  <a:close/>
                  <a:moveTo>
                    <a:pt x="2212" y="452"/>
                  </a:moveTo>
                  <a:lnTo>
                    <a:pt x="2388" y="823"/>
                  </a:lnTo>
                  <a:lnTo>
                    <a:pt x="2915" y="823"/>
                  </a:lnTo>
                  <a:lnTo>
                    <a:pt x="2740" y="452"/>
                  </a:lnTo>
                  <a:lnTo>
                    <a:pt x="2212" y="452"/>
                  </a:lnTo>
                  <a:close/>
                  <a:moveTo>
                    <a:pt x="2419" y="904"/>
                  </a:moveTo>
                  <a:lnTo>
                    <a:pt x="2595" y="1275"/>
                  </a:lnTo>
                  <a:lnTo>
                    <a:pt x="3123" y="1275"/>
                  </a:lnTo>
                  <a:lnTo>
                    <a:pt x="2947" y="904"/>
                  </a:lnTo>
                  <a:lnTo>
                    <a:pt x="2419" y="904"/>
                  </a:lnTo>
                  <a:close/>
                  <a:moveTo>
                    <a:pt x="1370" y="1803"/>
                  </a:moveTo>
                  <a:lnTo>
                    <a:pt x="842" y="1803"/>
                  </a:lnTo>
                  <a:lnTo>
                    <a:pt x="1018" y="2180"/>
                  </a:lnTo>
                  <a:lnTo>
                    <a:pt x="1546" y="2180"/>
                  </a:lnTo>
                  <a:lnTo>
                    <a:pt x="1370" y="1803"/>
                  </a:lnTo>
                  <a:close/>
                  <a:moveTo>
                    <a:pt x="1056" y="2255"/>
                  </a:moveTo>
                  <a:lnTo>
                    <a:pt x="1232" y="2626"/>
                  </a:lnTo>
                  <a:lnTo>
                    <a:pt x="1759" y="2626"/>
                  </a:lnTo>
                  <a:lnTo>
                    <a:pt x="1584" y="2255"/>
                  </a:lnTo>
                  <a:lnTo>
                    <a:pt x="1056" y="2255"/>
                  </a:lnTo>
                  <a:close/>
                  <a:moveTo>
                    <a:pt x="949" y="904"/>
                  </a:moveTo>
                  <a:lnTo>
                    <a:pt x="421" y="904"/>
                  </a:lnTo>
                  <a:lnTo>
                    <a:pt x="597" y="1275"/>
                  </a:lnTo>
                  <a:lnTo>
                    <a:pt x="1125" y="1275"/>
                  </a:lnTo>
                  <a:lnTo>
                    <a:pt x="949" y="904"/>
                  </a:lnTo>
                  <a:close/>
                  <a:moveTo>
                    <a:pt x="1163" y="1350"/>
                  </a:moveTo>
                  <a:lnTo>
                    <a:pt x="635" y="1350"/>
                  </a:lnTo>
                  <a:lnTo>
                    <a:pt x="811" y="1727"/>
                  </a:lnTo>
                  <a:lnTo>
                    <a:pt x="1338" y="1727"/>
                  </a:lnTo>
                  <a:lnTo>
                    <a:pt x="1163" y="1350"/>
                  </a:lnTo>
                  <a:close/>
                  <a:moveTo>
                    <a:pt x="3054" y="823"/>
                  </a:moveTo>
                  <a:lnTo>
                    <a:pt x="3581" y="823"/>
                  </a:lnTo>
                  <a:lnTo>
                    <a:pt x="3405" y="452"/>
                  </a:lnTo>
                  <a:lnTo>
                    <a:pt x="2878" y="452"/>
                  </a:lnTo>
                  <a:lnTo>
                    <a:pt x="3054" y="823"/>
                  </a:lnTo>
                  <a:close/>
                  <a:moveTo>
                    <a:pt x="4247" y="2255"/>
                  </a:moveTo>
                  <a:lnTo>
                    <a:pt x="3726" y="2255"/>
                  </a:lnTo>
                  <a:lnTo>
                    <a:pt x="3896" y="2626"/>
                  </a:lnTo>
                  <a:lnTo>
                    <a:pt x="4423" y="2626"/>
                  </a:lnTo>
                  <a:lnTo>
                    <a:pt x="4247" y="2255"/>
                  </a:lnTo>
                  <a:close/>
                  <a:moveTo>
                    <a:pt x="3054" y="2255"/>
                  </a:moveTo>
                  <a:lnTo>
                    <a:pt x="3230" y="2626"/>
                  </a:lnTo>
                  <a:lnTo>
                    <a:pt x="3757" y="2626"/>
                  </a:lnTo>
                  <a:lnTo>
                    <a:pt x="3581" y="2255"/>
                  </a:lnTo>
                  <a:lnTo>
                    <a:pt x="3054" y="2255"/>
                  </a:lnTo>
                  <a:close/>
                  <a:moveTo>
                    <a:pt x="2388" y="2255"/>
                  </a:moveTo>
                  <a:lnTo>
                    <a:pt x="2564" y="2626"/>
                  </a:lnTo>
                  <a:lnTo>
                    <a:pt x="3091" y="2626"/>
                  </a:lnTo>
                  <a:lnTo>
                    <a:pt x="2915" y="2255"/>
                  </a:lnTo>
                  <a:lnTo>
                    <a:pt x="2388" y="2255"/>
                  </a:lnTo>
                  <a:close/>
                  <a:moveTo>
                    <a:pt x="1722" y="2255"/>
                  </a:moveTo>
                  <a:lnTo>
                    <a:pt x="1898" y="2626"/>
                  </a:lnTo>
                  <a:lnTo>
                    <a:pt x="2425" y="2626"/>
                  </a:lnTo>
                  <a:lnTo>
                    <a:pt x="2249" y="2255"/>
                  </a:lnTo>
                  <a:lnTo>
                    <a:pt x="1722" y="2255"/>
                  </a:lnTo>
                  <a:close/>
                  <a:moveTo>
                    <a:pt x="2036" y="370"/>
                  </a:moveTo>
                  <a:lnTo>
                    <a:pt x="1860" y="0"/>
                  </a:lnTo>
                  <a:lnTo>
                    <a:pt x="1332" y="0"/>
                  </a:lnTo>
                  <a:lnTo>
                    <a:pt x="1508" y="370"/>
                  </a:lnTo>
                  <a:lnTo>
                    <a:pt x="2036" y="370"/>
                  </a:lnTo>
                  <a:close/>
                  <a:moveTo>
                    <a:pt x="2702" y="370"/>
                  </a:moveTo>
                  <a:lnTo>
                    <a:pt x="2526" y="0"/>
                  </a:lnTo>
                  <a:lnTo>
                    <a:pt x="1998" y="0"/>
                  </a:lnTo>
                  <a:lnTo>
                    <a:pt x="2174" y="370"/>
                  </a:lnTo>
                  <a:lnTo>
                    <a:pt x="2702" y="370"/>
                  </a:lnTo>
                  <a:close/>
                  <a:moveTo>
                    <a:pt x="3368" y="370"/>
                  </a:moveTo>
                  <a:lnTo>
                    <a:pt x="3192" y="0"/>
                  </a:lnTo>
                  <a:lnTo>
                    <a:pt x="2664" y="0"/>
                  </a:lnTo>
                  <a:lnTo>
                    <a:pt x="2840" y="370"/>
                  </a:lnTo>
                  <a:lnTo>
                    <a:pt x="3368" y="370"/>
                  </a:lnTo>
                  <a:close/>
                  <a:moveTo>
                    <a:pt x="528" y="0"/>
                  </a:moveTo>
                  <a:lnTo>
                    <a:pt x="0" y="0"/>
                  </a:lnTo>
                  <a:lnTo>
                    <a:pt x="176" y="370"/>
                  </a:lnTo>
                  <a:lnTo>
                    <a:pt x="698" y="370"/>
                  </a:lnTo>
                  <a:lnTo>
                    <a:pt x="528" y="0"/>
                  </a:lnTo>
                  <a:close/>
                  <a:moveTo>
                    <a:pt x="735" y="452"/>
                  </a:moveTo>
                  <a:lnTo>
                    <a:pt x="208" y="452"/>
                  </a:lnTo>
                  <a:lnTo>
                    <a:pt x="383" y="823"/>
                  </a:lnTo>
                  <a:lnTo>
                    <a:pt x="911" y="823"/>
                  </a:lnTo>
                  <a:lnTo>
                    <a:pt x="735" y="452"/>
                  </a:lnTo>
                  <a:close/>
                  <a:moveTo>
                    <a:pt x="1370" y="370"/>
                  </a:moveTo>
                  <a:lnTo>
                    <a:pt x="1194" y="0"/>
                  </a:lnTo>
                  <a:lnTo>
                    <a:pt x="666" y="0"/>
                  </a:lnTo>
                  <a:lnTo>
                    <a:pt x="842" y="370"/>
                  </a:lnTo>
                  <a:lnTo>
                    <a:pt x="1370" y="370"/>
                  </a:lnTo>
                  <a:close/>
                </a:path>
              </a:pathLst>
            </a:custGeom>
            <a:solidFill>
              <a:schemeClr val="accent3">
                <a:lumMod val="75000"/>
              </a:schemeClr>
            </a:solidFill>
            <a:ln>
              <a:noFill/>
            </a:ln>
            <a:effectLst/>
          </p:spPr>
          <p:txBody>
            <a:bodyPr wrap="none" lIns="121853" tIns="60926" rIns="121853" bIns="60926" anchor="ctr"/>
            <a:lstStyle/>
            <a:p>
              <a:endParaRPr lang="en-US"/>
            </a:p>
          </p:txBody>
        </p:sp>
        <p:sp>
          <p:nvSpPr>
            <p:cNvPr id="327" name="Freeform 4">
              <a:extLst>
                <a:ext uri="{FF2B5EF4-FFF2-40B4-BE49-F238E27FC236}">
                  <a16:creationId xmlns:a16="http://schemas.microsoft.com/office/drawing/2014/main" id="{D4B972AB-CFE7-8D45-8028-DD32871CD732}"/>
                </a:ext>
              </a:extLst>
            </p:cNvPr>
            <p:cNvSpPr>
              <a:spLocks noChangeArrowheads="1"/>
            </p:cNvSpPr>
            <p:nvPr/>
          </p:nvSpPr>
          <p:spPr bwMode="auto">
            <a:xfrm>
              <a:off x="6241007" y="7052180"/>
              <a:ext cx="694250" cy="1545810"/>
            </a:xfrm>
            <a:custGeom>
              <a:avLst/>
              <a:gdLst>
                <a:gd name="T0" fmla="*/ 1432 w 1509"/>
                <a:gd name="T1" fmla="*/ 3361 h 3362"/>
                <a:gd name="T2" fmla="*/ 0 w 1509"/>
                <a:gd name="T3" fmla="*/ 308 h 3362"/>
                <a:gd name="T4" fmla="*/ 75 w 1509"/>
                <a:gd name="T5" fmla="*/ 0 h 3362"/>
                <a:gd name="T6" fmla="*/ 1508 w 1509"/>
                <a:gd name="T7" fmla="*/ 3053 h 3362"/>
                <a:gd name="T8" fmla="*/ 1432 w 1509"/>
                <a:gd name="T9" fmla="*/ 3361 h 3362"/>
              </a:gdLst>
              <a:ahLst/>
              <a:cxnLst>
                <a:cxn ang="0">
                  <a:pos x="T0" y="T1"/>
                </a:cxn>
                <a:cxn ang="0">
                  <a:pos x="T2" y="T3"/>
                </a:cxn>
                <a:cxn ang="0">
                  <a:pos x="T4" y="T5"/>
                </a:cxn>
                <a:cxn ang="0">
                  <a:pos x="T6" y="T7"/>
                </a:cxn>
                <a:cxn ang="0">
                  <a:pos x="T8" y="T9"/>
                </a:cxn>
              </a:cxnLst>
              <a:rect l="0" t="0" r="r" b="b"/>
              <a:pathLst>
                <a:path w="1509" h="3362">
                  <a:moveTo>
                    <a:pt x="1432" y="3361"/>
                  </a:moveTo>
                  <a:lnTo>
                    <a:pt x="0" y="308"/>
                  </a:lnTo>
                  <a:lnTo>
                    <a:pt x="75" y="0"/>
                  </a:lnTo>
                  <a:lnTo>
                    <a:pt x="1508" y="3053"/>
                  </a:lnTo>
                  <a:lnTo>
                    <a:pt x="1432" y="3361"/>
                  </a:lnTo>
                </a:path>
              </a:pathLst>
            </a:custGeom>
            <a:solidFill>
              <a:schemeClr val="accent3">
                <a:lumMod val="75000"/>
              </a:schemeClr>
            </a:solidFill>
            <a:ln>
              <a:noFill/>
            </a:ln>
            <a:effectLst/>
          </p:spPr>
          <p:txBody>
            <a:bodyPr wrap="none" lIns="121853" tIns="60926" rIns="121853" bIns="60926" anchor="ctr"/>
            <a:lstStyle/>
            <a:p>
              <a:endParaRPr lang="en-US"/>
            </a:p>
          </p:txBody>
        </p:sp>
        <p:sp>
          <p:nvSpPr>
            <p:cNvPr id="328" name="Freeform 5">
              <a:extLst>
                <a:ext uri="{FF2B5EF4-FFF2-40B4-BE49-F238E27FC236}">
                  <a16:creationId xmlns:a16="http://schemas.microsoft.com/office/drawing/2014/main" id="{B7402050-7D33-FA48-A142-FD75033CF409}"/>
                </a:ext>
              </a:extLst>
            </p:cNvPr>
            <p:cNvSpPr>
              <a:spLocks noChangeArrowheads="1"/>
            </p:cNvSpPr>
            <p:nvPr/>
          </p:nvSpPr>
          <p:spPr bwMode="auto">
            <a:xfrm>
              <a:off x="6900747" y="8458014"/>
              <a:ext cx="1776225" cy="142004"/>
            </a:xfrm>
            <a:custGeom>
              <a:avLst/>
              <a:gdLst>
                <a:gd name="T0" fmla="*/ 3858 w 3859"/>
                <a:gd name="T1" fmla="*/ 0 h 309"/>
                <a:gd name="T2" fmla="*/ 76 w 3859"/>
                <a:gd name="T3" fmla="*/ 0 h 309"/>
                <a:gd name="T4" fmla="*/ 0 w 3859"/>
                <a:gd name="T5" fmla="*/ 308 h 309"/>
                <a:gd name="T6" fmla="*/ 3776 w 3859"/>
                <a:gd name="T7" fmla="*/ 308 h 309"/>
                <a:gd name="T8" fmla="*/ 3858 w 3859"/>
                <a:gd name="T9" fmla="*/ 0 h 309"/>
              </a:gdLst>
              <a:ahLst/>
              <a:cxnLst>
                <a:cxn ang="0">
                  <a:pos x="T0" y="T1"/>
                </a:cxn>
                <a:cxn ang="0">
                  <a:pos x="T2" y="T3"/>
                </a:cxn>
                <a:cxn ang="0">
                  <a:pos x="T4" y="T5"/>
                </a:cxn>
                <a:cxn ang="0">
                  <a:pos x="T6" y="T7"/>
                </a:cxn>
                <a:cxn ang="0">
                  <a:pos x="T8" y="T9"/>
                </a:cxn>
              </a:cxnLst>
              <a:rect l="0" t="0" r="r" b="b"/>
              <a:pathLst>
                <a:path w="3859" h="309">
                  <a:moveTo>
                    <a:pt x="3858" y="0"/>
                  </a:moveTo>
                  <a:lnTo>
                    <a:pt x="76" y="0"/>
                  </a:lnTo>
                  <a:lnTo>
                    <a:pt x="0" y="308"/>
                  </a:lnTo>
                  <a:lnTo>
                    <a:pt x="3776" y="308"/>
                  </a:lnTo>
                  <a:lnTo>
                    <a:pt x="3858" y="0"/>
                  </a:lnTo>
                </a:path>
              </a:pathLst>
            </a:custGeom>
            <a:solidFill>
              <a:schemeClr val="accent3">
                <a:lumMod val="50000"/>
              </a:schemeClr>
            </a:solidFill>
            <a:ln>
              <a:noFill/>
            </a:ln>
            <a:effectLst/>
          </p:spPr>
          <p:txBody>
            <a:bodyPr wrap="none" lIns="121853" tIns="60926" rIns="121853" bIns="60926" anchor="ctr"/>
            <a:lstStyle/>
            <a:p>
              <a:endParaRPr lang="en-US"/>
            </a:p>
          </p:txBody>
        </p:sp>
        <p:sp>
          <p:nvSpPr>
            <p:cNvPr id="329" name="Freeform 10">
              <a:extLst>
                <a:ext uri="{FF2B5EF4-FFF2-40B4-BE49-F238E27FC236}">
                  <a16:creationId xmlns:a16="http://schemas.microsoft.com/office/drawing/2014/main" id="{B7D690B4-7009-D845-9334-6BD563DA4391}"/>
                </a:ext>
              </a:extLst>
            </p:cNvPr>
            <p:cNvSpPr>
              <a:spLocks noChangeArrowheads="1"/>
            </p:cNvSpPr>
            <p:nvPr/>
          </p:nvSpPr>
          <p:spPr bwMode="auto">
            <a:xfrm>
              <a:off x="7477260" y="7358500"/>
              <a:ext cx="24359" cy="18258"/>
            </a:xfrm>
            <a:custGeom>
              <a:avLst/>
              <a:gdLst>
                <a:gd name="T0" fmla="*/ 0 w 51"/>
                <a:gd name="T1" fmla="*/ 0 h 39"/>
                <a:gd name="T2" fmla="*/ 19 w 51"/>
                <a:gd name="T3" fmla="*/ 38 h 39"/>
                <a:gd name="T4" fmla="*/ 50 w 51"/>
                <a:gd name="T5" fmla="*/ 0 h 39"/>
                <a:gd name="T6" fmla="*/ 0 w 51"/>
                <a:gd name="T7" fmla="*/ 0 h 39"/>
              </a:gdLst>
              <a:ahLst/>
              <a:cxnLst>
                <a:cxn ang="0">
                  <a:pos x="T0" y="T1"/>
                </a:cxn>
                <a:cxn ang="0">
                  <a:pos x="T2" y="T3"/>
                </a:cxn>
                <a:cxn ang="0">
                  <a:pos x="T4" y="T5"/>
                </a:cxn>
                <a:cxn ang="0">
                  <a:pos x="T6" y="T7"/>
                </a:cxn>
              </a:cxnLst>
              <a:rect l="0" t="0" r="r" b="b"/>
              <a:pathLst>
                <a:path w="51" h="39">
                  <a:moveTo>
                    <a:pt x="0" y="0"/>
                  </a:moveTo>
                  <a:lnTo>
                    <a:pt x="19" y="38"/>
                  </a:lnTo>
                  <a:lnTo>
                    <a:pt x="50" y="0"/>
                  </a:lnTo>
                  <a:lnTo>
                    <a:pt x="0" y="0"/>
                  </a:lnTo>
                </a:path>
              </a:pathLst>
            </a:custGeom>
            <a:solidFill>
              <a:srgbClr val="57C1E8"/>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30" name="Freeform 17">
              <a:extLst>
                <a:ext uri="{FF2B5EF4-FFF2-40B4-BE49-F238E27FC236}">
                  <a16:creationId xmlns:a16="http://schemas.microsoft.com/office/drawing/2014/main" id="{9E8B252E-956D-0047-8828-38C3BE0F1E34}"/>
                </a:ext>
              </a:extLst>
            </p:cNvPr>
            <p:cNvSpPr>
              <a:spLocks noChangeArrowheads="1"/>
            </p:cNvSpPr>
            <p:nvPr/>
          </p:nvSpPr>
          <p:spPr bwMode="auto">
            <a:xfrm>
              <a:off x="6925107" y="7151583"/>
              <a:ext cx="1006866" cy="1115743"/>
            </a:xfrm>
            <a:custGeom>
              <a:avLst/>
              <a:gdLst>
                <a:gd name="T0" fmla="*/ 314 w 2187"/>
                <a:gd name="T1" fmla="*/ 1803 h 2426"/>
                <a:gd name="T2" fmla="*/ 0 w 2187"/>
                <a:gd name="T3" fmla="*/ 2167 h 2426"/>
                <a:gd name="T4" fmla="*/ 6 w 2187"/>
                <a:gd name="T5" fmla="*/ 2180 h 2426"/>
                <a:gd name="T6" fmla="*/ 333 w 2187"/>
                <a:gd name="T7" fmla="*/ 2180 h 2426"/>
                <a:gd name="T8" fmla="*/ 465 w 2187"/>
                <a:gd name="T9" fmla="*/ 2029 h 2426"/>
                <a:gd name="T10" fmla="*/ 358 w 2187"/>
                <a:gd name="T11" fmla="*/ 1803 h 2426"/>
                <a:gd name="T12" fmla="*/ 314 w 2187"/>
                <a:gd name="T13" fmla="*/ 1803 h 2426"/>
                <a:gd name="T14" fmla="*/ 125 w 2187"/>
                <a:gd name="T15" fmla="*/ 2425 h 2426"/>
                <a:gd name="T16" fmla="*/ 270 w 2187"/>
                <a:gd name="T17" fmla="*/ 2255 h 2426"/>
                <a:gd name="T18" fmla="*/ 44 w 2187"/>
                <a:gd name="T19" fmla="*/ 2255 h 2426"/>
                <a:gd name="T20" fmla="*/ 125 w 2187"/>
                <a:gd name="T21" fmla="*/ 2425 h 2426"/>
                <a:gd name="T22" fmla="*/ 1206 w 2187"/>
                <a:gd name="T23" fmla="*/ 766 h 2426"/>
                <a:gd name="T24" fmla="*/ 1156 w 2187"/>
                <a:gd name="T25" fmla="*/ 823 h 2426"/>
                <a:gd name="T26" fmla="*/ 1231 w 2187"/>
                <a:gd name="T27" fmla="*/ 823 h 2426"/>
                <a:gd name="T28" fmla="*/ 1206 w 2187"/>
                <a:gd name="T29" fmla="*/ 766 h 2426"/>
                <a:gd name="T30" fmla="*/ 773 w 2187"/>
                <a:gd name="T31" fmla="*/ 1269 h 2426"/>
                <a:gd name="T32" fmla="*/ 766 w 2187"/>
                <a:gd name="T33" fmla="*/ 1275 h 2426"/>
                <a:gd name="T34" fmla="*/ 779 w 2187"/>
                <a:gd name="T35" fmla="*/ 1275 h 2426"/>
                <a:gd name="T36" fmla="*/ 773 w 2187"/>
                <a:gd name="T37" fmla="*/ 1269 h 2426"/>
                <a:gd name="T38" fmla="*/ 1633 w 2187"/>
                <a:gd name="T39" fmla="*/ 263 h 2426"/>
                <a:gd name="T40" fmla="*/ 1539 w 2187"/>
                <a:gd name="T41" fmla="*/ 370 h 2426"/>
                <a:gd name="T42" fmla="*/ 1690 w 2187"/>
                <a:gd name="T43" fmla="*/ 370 h 2426"/>
                <a:gd name="T44" fmla="*/ 1633 w 2187"/>
                <a:gd name="T45" fmla="*/ 263 h 2426"/>
                <a:gd name="T46" fmla="*/ 553 w 2187"/>
                <a:gd name="T47" fmla="*/ 1922 h 2426"/>
                <a:gd name="T48" fmla="*/ 653 w 2187"/>
                <a:gd name="T49" fmla="*/ 1803 h 2426"/>
                <a:gd name="T50" fmla="*/ 502 w 2187"/>
                <a:gd name="T51" fmla="*/ 1803 h 2426"/>
                <a:gd name="T52" fmla="*/ 553 w 2187"/>
                <a:gd name="T53" fmla="*/ 1922 h 2426"/>
                <a:gd name="T54" fmla="*/ 986 w 2187"/>
                <a:gd name="T55" fmla="*/ 1419 h 2426"/>
                <a:gd name="T56" fmla="*/ 1043 w 2187"/>
                <a:gd name="T57" fmla="*/ 1350 h 2426"/>
                <a:gd name="T58" fmla="*/ 955 w 2187"/>
                <a:gd name="T59" fmla="*/ 1350 h 2426"/>
                <a:gd name="T60" fmla="*/ 986 w 2187"/>
                <a:gd name="T61" fmla="*/ 1419 h 2426"/>
                <a:gd name="T62" fmla="*/ 2180 w 2187"/>
                <a:gd name="T63" fmla="*/ 0 h 2426"/>
                <a:gd name="T64" fmla="*/ 1859 w 2187"/>
                <a:gd name="T65" fmla="*/ 0 h 2426"/>
                <a:gd name="T66" fmla="*/ 1728 w 2187"/>
                <a:gd name="T67" fmla="*/ 157 h 2426"/>
                <a:gd name="T68" fmla="*/ 1828 w 2187"/>
                <a:gd name="T69" fmla="*/ 370 h 2426"/>
                <a:gd name="T70" fmla="*/ 1885 w 2187"/>
                <a:gd name="T71" fmla="*/ 370 h 2426"/>
                <a:gd name="T72" fmla="*/ 2186 w 2187"/>
                <a:gd name="T73" fmla="*/ 18 h 2426"/>
                <a:gd name="T74" fmla="*/ 2180 w 2187"/>
                <a:gd name="T75" fmla="*/ 0 h 2426"/>
                <a:gd name="T76" fmla="*/ 703 w 2187"/>
                <a:gd name="T77" fmla="*/ 1350 h 2426"/>
                <a:gd name="T78" fmla="*/ 433 w 2187"/>
                <a:gd name="T79" fmla="*/ 1665 h 2426"/>
                <a:gd name="T80" fmla="*/ 465 w 2187"/>
                <a:gd name="T81" fmla="*/ 1727 h 2426"/>
                <a:gd name="T82" fmla="*/ 722 w 2187"/>
                <a:gd name="T83" fmla="*/ 1727 h 2426"/>
                <a:gd name="T84" fmla="*/ 898 w 2187"/>
                <a:gd name="T85" fmla="*/ 1526 h 2426"/>
                <a:gd name="T86" fmla="*/ 817 w 2187"/>
                <a:gd name="T87" fmla="*/ 1350 h 2426"/>
                <a:gd name="T88" fmla="*/ 703 w 2187"/>
                <a:gd name="T89" fmla="*/ 1350 h 2426"/>
                <a:gd name="T90" fmla="*/ 1476 w 2187"/>
                <a:gd name="T91" fmla="*/ 452 h 2426"/>
                <a:gd name="T92" fmla="*/ 1294 w 2187"/>
                <a:gd name="T93" fmla="*/ 659 h 2426"/>
                <a:gd name="T94" fmla="*/ 1376 w 2187"/>
                <a:gd name="T95" fmla="*/ 823 h 2426"/>
                <a:gd name="T96" fmla="*/ 1495 w 2187"/>
                <a:gd name="T97" fmla="*/ 823 h 2426"/>
                <a:gd name="T98" fmla="*/ 1759 w 2187"/>
                <a:gd name="T99" fmla="*/ 521 h 2426"/>
                <a:gd name="T100" fmla="*/ 1728 w 2187"/>
                <a:gd name="T101" fmla="*/ 452 h 2426"/>
                <a:gd name="T102" fmla="*/ 1476 w 2187"/>
                <a:gd name="T103" fmla="*/ 452 h 2426"/>
                <a:gd name="T104" fmla="*/ 1087 w 2187"/>
                <a:gd name="T105" fmla="*/ 904 h 2426"/>
                <a:gd name="T106" fmla="*/ 867 w 2187"/>
                <a:gd name="T107" fmla="*/ 1162 h 2426"/>
                <a:gd name="T108" fmla="*/ 917 w 2187"/>
                <a:gd name="T109" fmla="*/ 1275 h 2426"/>
                <a:gd name="T110" fmla="*/ 1112 w 2187"/>
                <a:gd name="T111" fmla="*/ 1275 h 2426"/>
                <a:gd name="T112" fmla="*/ 1325 w 2187"/>
                <a:gd name="T113" fmla="*/ 1024 h 2426"/>
                <a:gd name="T114" fmla="*/ 1269 w 2187"/>
                <a:gd name="T115" fmla="*/ 904 h 2426"/>
                <a:gd name="T116" fmla="*/ 1087 w 2187"/>
                <a:gd name="T117" fmla="*/ 904 h 2426"/>
                <a:gd name="T118" fmla="*/ 1413 w 2187"/>
                <a:gd name="T119" fmla="*/ 917 h 2426"/>
                <a:gd name="T120" fmla="*/ 1432 w 2187"/>
                <a:gd name="T121" fmla="*/ 904 h 2426"/>
                <a:gd name="T122" fmla="*/ 1407 w 2187"/>
                <a:gd name="T123" fmla="*/ 904 h 2426"/>
                <a:gd name="T124" fmla="*/ 1413 w 2187"/>
                <a:gd name="T125" fmla="*/ 917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87" h="2426">
                  <a:moveTo>
                    <a:pt x="314" y="1803"/>
                  </a:moveTo>
                  <a:lnTo>
                    <a:pt x="0" y="2167"/>
                  </a:lnTo>
                  <a:lnTo>
                    <a:pt x="6" y="2180"/>
                  </a:lnTo>
                  <a:lnTo>
                    <a:pt x="333" y="2180"/>
                  </a:lnTo>
                  <a:lnTo>
                    <a:pt x="465" y="2029"/>
                  </a:lnTo>
                  <a:lnTo>
                    <a:pt x="358" y="1803"/>
                  </a:lnTo>
                  <a:lnTo>
                    <a:pt x="314" y="1803"/>
                  </a:lnTo>
                  <a:close/>
                  <a:moveTo>
                    <a:pt x="125" y="2425"/>
                  </a:moveTo>
                  <a:lnTo>
                    <a:pt x="270" y="2255"/>
                  </a:lnTo>
                  <a:lnTo>
                    <a:pt x="44" y="2255"/>
                  </a:lnTo>
                  <a:lnTo>
                    <a:pt x="125" y="2425"/>
                  </a:lnTo>
                  <a:close/>
                  <a:moveTo>
                    <a:pt x="1206" y="766"/>
                  </a:moveTo>
                  <a:lnTo>
                    <a:pt x="1156" y="823"/>
                  </a:lnTo>
                  <a:lnTo>
                    <a:pt x="1231" y="823"/>
                  </a:lnTo>
                  <a:lnTo>
                    <a:pt x="1206" y="766"/>
                  </a:lnTo>
                  <a:close/>
                  <a:moveTo>
                    <a:pt x="773" y="1269"/>
                  </a:moveTo>
                  <a:lnTo>
                    <a:pt x="766" y="1275"/>
                  </a:lnTo>
                  <a:lnTo>
                    <a:pt x="779" y="1275"/>
                  </a:lnTo>
                  <a:lnTo>
                    <a:pt x="773" y="1269"/>
                  </a:lnTo>
                  <a:close/>
                  <a:moveTo>
                    <a:pt x="1633" y="263"/>
                  </a:moveTo>
                  <a:lnTo>
                    <a:pt x="1539" y="370"/>
                  </a:lnTo>
                  <a:lnTo>
                    <a:pt x="1690" y="370"/>
                  </a:lnTo>
                  <a:lnTo>
                    <a:pt x="1633" y="263"/>
                  </a:lnTo>
                  <a:close/>
                  <a:moveTo>
                    <a:pt x="553" y="1922"/>
                  </a:moveTo>
                  <a:lnTo>
                    <a:pt x="653" y="1803"/>
                  </a:lnTo>
                  <a:lnTo>
                    <a:pt x="502" y="1803"/>
                  </a:lnTo>
                  <a:lnTo>
                    <a:pt x="553" y="1922"/>
                  </a:lnTo>
                  <a:close/>
                  <a:moveTo>
                    <a:pt x="986" y="1419"/>
                  </a:moveTo>
                  <a:lnTo>
                    <a:pt x="1043" y="1350"/>
                  </a:lnTo>
                  <a:lnTo>
                    <a:pt x="955" y="1350"/>
                  </a:lnTo>
                  <a:lnTo>
                    <a:pt x="986" y="1419"/>
                  </a:lnTo>
                  <a:close/>
                  <a:moveTo>
                    <a:pt x="2180" y="0"/>
                  </a:moveTo>
                  <a:lnTo>
                    <a:pt x="1859" y="0"/>
                  </a:lnTo>
                  <a:lnTo>
                    <a:pt x="1728" y="157"/>
                  </a:lnTo>
                  <a:lnTo>
                    <a:pt x="1828" y="370"/>
                  </a:lnTo>
                  <a:lnTo>
                    <a:pt x="1885" y="370"/>
                  </a:lnTo>
                  <a:lnTo>
                    <a:pt x="2186" y="18"/>
                  </a:lnTo>
                  <a:lnTo>
                    <a:pt x="2180" y="0"/>
                  </a:lnTo>
                  <a:close/>
                  <a:moveTo>
                    <a:pt x="703" y="1350"/>
                  </a:moveTo>
                  <a:lnTo>
                    <a:pt x="433" y="1665"/>
                  </a:lnTo>
                  <a:lnTo>
                    <a:pt x="465" y="1727"/>
                  </a:lnTo>
                  <a:lnTo>
                    <a:pt x="722" y="1727"/>
                  </a:lnTo>
                  <a:lnTo>
                    <a:pt x="898" y="1526"/>
                  </a:lnTo>
                  <a:lnTo>
                    <a:pt x="817" y="1350"/>
                  </a:lnTo>
                  <a:lnTo>
                    <a:pt x="703" y="1350"/>
                  </a:lnTo>
                  <a:close/>
                  <a:moveTo>
                    <a:pt x="1476" y="452"/>
                  </a:moveTo>
                  <a:lnTo>
                    <a:pt x="1294" y="659"/>
                  </a:lnTo>
                  <a:lnTo>
                    <a:pt x="1376" y="823"/>
                  </a:lnTo>
                  <a:lnTo>
                    <a:pt x="1495" y="823"/>
                  </a:lnTo>
                  <a:lnTo>
                    <a:pt x="1759" y="521"/>
                  </a:lnTo>
                  <a:lnTo>
                    <a:pt x="1728" y="452"/>
                  </a:lnTo>
                  <a:lnTo>
                    <a:pt x="1476" y="452"/>
                  </a:lnTo>
                  <a:close/>
                  <a:moveTo>
                    <a:pt x="1087" y="904"/>
                  </a:moveTo>
                  <a:lnTo>
                    <a:pt x="867" y="1162"/>
                  </a:lnTo>
                  <a:lnTo>
                    <a:pt x="917" y="1275"/>
                  </a:lnTo>
                  <a:lnTo>
                    <a:pt x="1112" y="1275"/>
                  </a:lnTo>
                  <a:lnTo>
                    <a:pt x="1325" y="1024"/>
                  </a:lnTo>
                  <a:lnTo>
                    <a:pt x="1269" y="904"/>
                  </a:lnTo>
                  <a:lnTo>
                    <a:pt x="1087" y="904"/>
                  </a:lnTo>
                  <a:close/>
                  <a:moveTo>
                    <a:pt x="1413" y="917"/>
                  </a:moveTo>
                  <a:lnTo>
                    <a:pt x="1432" y="904"/>
                  </a:lnTo>
                  <a:lnTo>
                    <a:pt x="1407" y="904"/>
                  </a:lnTo>
                  <a:lnTo>
                    <a:pt x="1413" y="917"/>
                  </a:lnTo>
                  <a:close/>
                </a:path>
              </a:pathLst>
            </a:custGeom>
            <a:solidFill>
              <a:schemeClr val="accent3"/>
            </a:solidFill>
            <a:ln>
              <a:noFill/>
            </a:ln>
            <a:effectLst/>
          </p:spPr>
          <p:txBody>
            <a:bodyPr wrap="none" lIns="121853" tIns="60926" rIns="121853" bIns="60926" anchor="ctr"/>
            <a:lstStyle/>
            <a:p>
              <a:endParaRPr lang="en-US"/>
            </a:p>
          </p:txBody>
        </p:sp>
        <p:sp>
          <p:nvSpPr>
            <p:cNvPr id="331" name="Freeform 18">
              <a:extLst>
                <a:ext uri="{FF2B5EF4-FFF2-40B4-BE49-F238E27FC236}">
                  <a16:creationId xmlns:a16="http://schemas.microsoft.com/office/drawing/2014/main" id="{85F3C073-E757-E045-A4AF-B05BBCB7C51F}"/>
                </a:ext>
              </a:extLst>
            </p:cNvPr>
            <p:cNvSpPr>
              <a:spLocks noChangeArrowheads="1"/>
            </p:cNvSpPr>
            <p:nvPr/>
          </p:nvSpPr>
          <p:spPr bwMode="auto">
            <a:xfrm>
              <a:off x="7773636" y="7816969"/>
              <a:ext cx="521702" cy="543671"/>
            </a:xfrm>
            <a:custGeom>
              <a:avLst/>
              <a:gdLst>
                <a:gd name="T0" fmla="*/ 239 w 1132"/>
                <a:gd name="T1" fmla="*/ 904 h 1182"/>
                <a:gd name="T2" fmla="*/ 364 w 1132"/>
                <a:gd name="T3" fmla="*/ 1162 h 1182"/>
                <a:gd name="T4" fmla="*/ 660 w 1132"/>
                <a:gd name="T5" fmla="*/ 810 h 1182"/>
                <a:gd name="T6" fmla="*/ 320 w 1132"/>
                <a:gd name="T7" fmla="*/ 810 h 1182"/>
                <a:gd name="T8" fmla="*/ 239 w 1132"/>
                <a:gd name="T9" fmla="*/ 904 h 1182"/>
                <a:gd name="T10" fmla="*/ 383 w 1132"/>
                <a:gd name="T11" fmla="*/ 735 h 1182"/>
                <a:gd name="T12" fmla="*/ 691 w 1132"/>
                <a:gd name="T13" fmla="*/ 735 h 1182"/>
                <a:gd name="T14" fmla="*/ 584 w 1132"/>
                <a:gd name="T15" fmla="*/ 502 h 1182"/>
                <a:gd name="T16" fmla="*/ 383 w 1132"/>
                <a:gd name="T17" fmla="*/ 735 h 1182"/>
                <a:gd name="T18" fmla="*/ 0 w 1132"/>
                <a:gd name="T19" fmla="*/ 1181 h 1182"/>
                <a:gd name="T20" fmla="*/ 232 w 1132"/>
                <a:gd name="T21" fmla="*/ 1181 h 1182"/>
                <a:gd name="T22" fmla="*/ 151 w 1132"/>
                <a:gd name="T23" fmla="*/ 1005 h 1182"/>
                <a:gd name="T24" fmla="*/ 0 w 1132"/>
                <a:gd name="T25" fmla="*/ 1181 h 1182"/>
                <a:gd name="T26" fmla="*/ 1011 w 1132"/>
                <a:gd name="T27" fmla="*/ 0 h 1182"/>
                <a:gd name="T28" fmla="*/ 773 w 1132"/>
                <a:gd name="T29" fmla="*/ 282 h 1182"/>
                <a:gd name="T30" fmla="*/ 1112 w 1132"/>
                <a:gd name="T31" fmla="*/ 282 h 1182"/>
                <a:gd name="T32" fmla="*/ 1131 w 1132"/>
                <a:gd name="T33" fmla="*/ 257 h 1182"/>
                <a:gd name="T34" fmla="*/ 1011 w 1132"/>
                <a:gd name="T35" fmla="*/ 0 h 1182"/>
                <a:gd name="T36" fmla="*/ 672 w 1132"/>
                <a:gd name="T37" fmla="*/ 402 h 1182"/>
                <a:gd name="T38" fmla="*/ 792 w 1132"/>
                <a:gd name="T39" fmla="*/ 659 h 1182"/>
                <a:gd name="T40" fmla="*/ 1049 w 1132"/>
                <a:gd name="T41" fmla="*/ 358 h 1182"/>
                <a:gd name="T42" fmla="*/ 704 w 1132"/>
                <a:gd name="T43" fmla="*/ 358 h 1182"/>
                <a:gd name="T44" fmla="*/ 672 w 1132"/>
                <a:gd name="T45" fmla="*/ 402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32" h="1182">
                  <a:moveTo>
                    <a:pt x="239" y="904"/>
                  </a:moveTo>
                  <a:lnTo>
                    <a:pt x="364" y="1162"/>
                  </a:lnTo>
                  <a:lnTo>
                    <a:pt x="660" y="810"/>
                  </a:lnTo>
                  <a:lnTo>
                    <a:pt x="320" y="810"/>
                  </a:lnTo>
                  <a:lnTo>
                    <a:pt x="239" y="904"/>
                  </a:lnTo>
                  <a:close/>
                  <a:moveTo>
                    <a:pt x="383" y="735"/>
                  </a:moveTo>
                  <a:lnTo>
                    <a:pt x="691" y="735"/>
                  </a:lnTo>
                  <a:lnTo>
                    <a:pt x="584" y="502"/>
                  </a:lnTo>
                  <a:lnTo>
                    <a:pt x="383" y="735"/>
                  </a:lnTo>
                  <a:close/>
                  <a:moveTo>
                    <a:pt x="0" y="1181"/>
                  </a:moveTo>
                  <a:lnTo>
                    <a:pt x="232" y="1181"/>
                  </a:lnTo>
                  <a:lnTo>
                    <a:pt x="151" y="1005"/>
                  </a:lnTo>
                  <a:lnTo>
                    <a:pt x="0" y="1181"/>
                  </a:lnTo>
                  <a:close/>
                  <a:moveTo>
                    <a:pt x="1011" y="0"/>
                  </a:moveTo>
                  <a:lnTo>
                    <a:pt x="773" y="282"/>
                  </a:lnTo>
                  <a:lnTo>
                    <a:pt x="1112" y="282"/>
                  </a:lnTo>
                  <a:lnTo>
                    <a:pt x="1131" y="257"/>
                  </a:lnTo>
                  <a:lnTo>
                    <a:pt x="1011" y="0"/>
                  </a:lnTo>
                  <a:close/>
                  <a:moveTo>
                    <a:pt x="672" y="402"/>
                  </a:moveTo>
                  <a:lnTo>
                    <a:pt x="792" y="659"/>
                  </a:lnTo>
                  <a:lnTo>
                    <a:pt x="1049" y="358"/>
                  </a:lnTo>
                  <a:lnTo>
                    <a:pt x="704" y="358"/>
                  </a:lnTo>
                  <a:lnTo>
                    <a:pt x="672" y="402"/>
                  </a:lnTo>
                  <a:close/>
                </a:path>
              </a:pathLst>
            </a:custGeom>
            <a:solidFill>
              <a:schemeClr val="accent3"/>
            </a:solidFill>
            <a:ln>
              <a:noFill/>
            </a:ln>
            <a:effectLst/>
          </p:spPr>
          <p:txBody>
            <a:bodyPr wrap="none" lIns="121853" tIns="60926" rIns="121853" bIns="60926" anchor="ctr"/>
            <a:lstStyle/>
            <a:p>
              <a:endParaRPr lang="en-US"/>
            </a:p>
          </p:txBody>
        </p:sp>
        <p:grpSp>
          <p:nvGrpSpPr>
            <p:cNvPr id="332" name="Group 331">
              <a:extLst>
                <a:ext uri="{FF2B5EF4-FFF2-40B4-BE49-F238E27FC236}">
                  <a16:creationId xmlns:a16="http://schemas.microsoft.com/office/drawing/2014/main" id="{D041DA52-5F3A-624A-9B3D-F80D5FD1E07F}"/>
                </a:ext>
              </a:extLst>
            </p:cNvPr>
            <p:cNvGrpSpPr/>
            <p:nvPr/>
          </p:nvGrpSpPr>
          <p:grpSpPr>
            <a:xfrm>
              <a:off x="6805339" y="7151581"/>
              <a:ext cx="836347" cy="918967"/>
              <a:chOff x="6624875" y="6831220"/>
              <a:chExt cx="871838" cy="957964"/>
            </a:xfrm>
            <a:solidFill>
              <a:schemeClr val="accent3"/>
            </a:solidFill>
          </p:grpSpPr>
          <p:sp>
            <p:nvSpPr>
              <p:cNvPr id="333" name="Freeform 6">
                <a:extLst>
                  <a:ext uri="{FF2B5EF4-FFF2-40B4-BE49-F238E27FC236}">
                    <a16:creationId xmlns:a16="http://schemas.microsoft.com/office/drawing/2014/main" id="{39E65A72-CAD6-F343-B1BB-873CD52FA44D}"/>
                  </a:ext>
                </a:extLst>
              </p:cNvPr>
              <p:cNvSpPr>
                <a:spLocks noChangeArrowheads="1"/>
              </p:cNvSpPr>
              <p:nvPr/>
            </p:nvSpPr>
            <p:spPr bwMode="auto">
              <a:xfrm>
                <a:off x="7105233" y="7264736"/>
                <a:ext cx="61367" cy="42294"/>
              </a:xfrm>
              <a:custGeom>
                <a:avLst/>
                <a:gdLst>
                  <a:gd name="T0" fmla="*/ 44 w 127"/>
                  <a:gd name="T1" fmla="*/ 88 h 89"/>
                  <a:gd name="T2" fmla="*/ 126 w 127"/>
                  <a:gd name="T3" fmla="*/ 0 h 89"/>
                  <a:gd name="T4" fmla="*/ 0 w 127"/>
                  <a:gd name="T5" fmla="*/ 0 h 89"/>
                  <a:gd name="T6" fmla="*/ 44 w 127"/>
                  <a:gd name="T7" fmla="*/ 88 h 89"/>
                </a:gdLst>
                <a:ahLst/>
                <a:cxnLst>
                  <a:cxn ang="0">
                    <a:pos x="T0" y="T1"/>
                  </a:cxn>
                  <a:cxn ang="0">
                    <a:pos x="T2" y="T3"/>
                  </a:cxn>
                  <a:cxn ang="0">
                    <a:pos x="T4" y="T5"/>
                  </a:cxn>
                  <a:cxn ang="0">
                    <a:pos x="T6" y="T7"/>
                  </a:cxn>
                </a:cxnLst>
                <a:rect l="0" t="0" r="r" b="b"/>
                <a:pathLst>
                  <a:path w="127" h="89">
                    <a:moveTo>
                      <a:pt x="44" y="88"/>
                    </a:moveTo>
                    <a:lnTo>
                      <a:pt x="126" y="0"/>
                    </a:lnTo>
                    <a:lnTo>
                      <a:pt x="0" y="0"/>
                    </a:lnTo>
                    <a:lnTo>
                      <a:pt x="44" y="88"/>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34" name="Freeform 9">
                <a:extLst>
                  <a:ext uri="{FF2B5EF4-FFF2-40B4-BE49-F238E27FC236}">
                    <a16:creationId xmlns:a16="http://schemas.microsoft.com/office/drawing/2014/main" id="{77F4A982-B276-8F42-8BF9-1C6B29C505F8}"/>
                  </a:ext>
                </a:extLst>
              </p:cNvPr>
              <p:cNvSpPr>
                <a:spLocks noChangeArrowheads="1"/>
              </p:cNvSpPr>
              <p:nvPr/>
            </p:nvSpPr>
            <p:spPr bwMode="auto">
              <a:xfrm>
                <a:off x="6764538" y="7412766"/>
                <a:ext cx="40207" cy="31720"/>
              </a:xfrm>
              <a:custGeom>
                <a:avLst/>
                <a:gdLst>
                  <a:gd name="T0" fmla="*/ 82 w 83"/>
                  <a:gd name="T1" fmla="*/ 63 h 64"/>
                  <a:gd name="T2" fmla="*/ 50 w 83"/>
                  <a:gd name="T3" fmla="*/ 0 h 64"/>
                  <a:gd name="T4" fmla="*/ 0 w 83"/>
                  <a:gd name="T5" fmla="*/ 63 h 64"/>
                  <a:gd name="T6" fmla="*/ 82 w 83"/>
                  <a:gd name="T7" fmla="*/ 63 h 64"/>
                </a:gdLst>
                <a:ahLst/>
                <a:cxnLst>
                  <a:cxn ang="0">
                    <a:pos x="T0" y="T1"/>
                  </a:cxn>
                  <a:cxn ang="0">
                    <a:pos x="T2" y="T3"/>
                  </a:cxn>
                  <a:cxn ang="0">
                    <a:pos x="T4" y="T5"/>
                  </a:cxn>
                  <a:cxn ang="0">
                    <a:pos x="T6" y="T7"/>
                  </a:cxn>
                </a:cxnLst>
                <a:rect l="0" t="0" r="r" b="b"/>
                <a:pathLst>
                  <a:path w="83" h="64">
                    <a:moveTo>
                      <a:pt x="82" y="63"/>
                    </a:moveTo>
                    <a:lnTo>
                      <a:pt x="50" y="0"/>
                    </a:lnTo>
                    <a:lnTo>
                      <a:pt x="0" y="63"/>
                    </a:lnTo>
                    <a:lnTo>
                      <a:pt x="82" y="6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35" name="Freeform 11">
                <a:extLst>
                  <a:ext uri="{FF2B5EF4-FFF2-40B4-BE49-F238E27FC236}">
                    <a16:creationId xmlns:a16="http://schemas.microsoft.com/office/drawing/2014/main" id="{B1DADE8B-F45C-DA44-9A05-A81DA26C32BD}"/>
                  </a:ext>
                </a:extLst>
              </p:cNvPr>
              <p:cNvSpPr>
                <a:spLocks noChangeArrowheads="1"/>
              </p:cNvSpPr>
              <p:nvPr/>
            </p:nvSpPr>
            <p:spPr bwMode="auto">
              <a:xfrm>
                <a:off x="6950756" y="7171690"/>
                <a:ext cx="69832" cy="54982"/>
              </a:xfrm>
              <a:custGeom>
                <a:avLst/>
                <a:gdLst>
                  <a:gd name="T0" fmla="*/ 144 w 145"/>
                  <a:gd name="T1" fmla="*/ 113 h 114"/>
                  <a:gd name="T2" fmla="*/ 94 w 145"/>
                  <a:gd name="T3" fmla="*/ 0 h 114"/>
                  <a:gd name="T4" fmla="*/ 0 w 145"/>
                  <a:gd name="T5" fmla="*/ 113 h 114"/>
                  <a:gd name="T6" fmla="*/ 144 w 145"/>
                  <a:gd name="T7" fmla="*/ 113 h 114"/>
                </a:gdLst>
                <a:ahLst/>
                <a:cxnLst>
                  <a:cxn ang="0">
                    <a:pos x="T0" y="T1"/>
                  </a:cxn>
                  <a:cxn ang="0">
                    <a:pos x="T2" y="T3"/>
                  </a:cxn>
                  <a:cxn ang="0">
                    <a:pos x="T4" y="T5"/>
                  </a:cxn>
                  <a:cxn ang="0">
                    <a:pos x="T6" y="T7"/>
                  </a:cxn>
                </a:cxnLst>
                <a:rect l="0" t="0" r="r" b="b"/>
                <a:pathLst>
                  <a:path w="145" h="114">
                    <a:moveTo>
                      <a:pt x="144" y="113"/>
                    </a:moveTo>
                    <a:lnTo>
                      <a:pt x="94" y="0"/>
                    </a:lnTo>
                    <a:lnTo>
                      <a:pt x="0" y="113"/>
                    </a:lnTo>
                    <a:lnTo>
                      <a:pt x="144" y="11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36" name="Freeform 15">
                <a:extLst>
                  <a:ext uri="{FF2B5EF4-FFF2-40B4-BE49-F238E27FC236}">
                    <a16:creationId xmlns:a16="http://schemas.microsoft.com/office/drawing/2014/main" id="{66766EE3-C162-654E-A6A5-B86252C423D7}"/>
                  </a:ext>
                </a:extLst>
              </p:cNvPr>
              <p:cNvSpPr>
                <a:spLocks noChangeArrowheads="1"/>
              </p:cNvSpPr>
              <p:nvPr/>
            </p:nvSpPr>
            <p:spPr bwMode="auto">
              <a:xfrm>
                <a:off x="6887273" y="7478321"/>
                <a:ext cx="90994" cy="69786"/>
              </a:xfrm>
              <a:custGeom>
                <a:avLst/>
                <a:gdLst>
                  <a:gd name="T0" fmla="*/ 188 w 189"/>
                  <a:gd name="T1" fmla="*/ 0 h 146"/>
                  <a:gd name="T2" fmla="*/ 0 w 189"/>
                  <a:gd name="T3" fmla="*/ 0 h 146"/>
                  <a:gd name="T4" fmla="*/ 69 w 189"/>
                  <a:gd name="T5" fmla="*/ 145 h 146"/>
                  <a:gd name="T6" fmla="*/ 188 w 189"/>
                  <a:gd name="T7" fmla="*/ 0 h 146"/>
                </a:gdLst>
                <a:ahLst/>
                <a:cxnLst>
                  <a:cxn ang="0">
                    <a:pos x="T0" y="T1"/>
                  </a:cxn>
                  <a:cxn ang="0">
                    <a:pos x="T2" y="T3"/>
                  </a:cxn>
                  <a:cxn ang="0">
                    <a:pos x="T4" y="T5"/>
                  </a:cxn>
                  <a:cxn ang="0">
                    <a:pos x="T6" y="T7"/>
                  </a:cxn>
                </a:cxnLst>
                <a:rect l="0" t="0" r="r" b="b"/>
                <a:pathLst>
                  <a:path w="189" h="146">
                    <a:moveTo>
                      <a:pt x="188" y="0"/>
                    </a:moveTo>
                    <a:lnTo>
                      <a:pt x="0" y="0"/>
                    </a:lnTo>
                    <a:lnTo>
                      <a:pt x="69" y="145"/>
                    </a:lnTo>
                    <a:lnTo>
                      <a:pt x="18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37" name="Freeform 16">
                <a:extLst>
                  <a:ext uri="{FF2B5EF4-FFF2-40B4-BE49-F238E27FC236}">
                    <a16:creationId xmlns:a16="http://schemas.microsoft.com/office/drawing/2014/main" id="{846F7409-D8F3-D149-83ED-1BBD3D3A7B14}"/>
                  </a:ext>
                </a:extLst>
              </p:cNvPr>
              <p:cNvSpPr>
                <a:spLocks noChangeArrowheads="1"/>
              </p:cNvSpPr>
              <p:nvPr/>
            </p:nvSpPr>
            <p:spPr bwMode="auto">
              <a:xfrm>
                <a:off x="7134859" y="6932726"/>
                <a:ext cx="105806" cy="76130"/>
              </a:xfrm>
              <a:custGeom>
                <a:avLst/>
                <a:gdLst>
                  <a:gd name="T0" fmla="*/ 220 w 221"/>
                  <a:gd name="T1" fmla="*/ 157 h 158"/>
                  <a:gd name="T2" fmla="*/ 144 w 221"/>
                  <a:gd name="T3" fmla="*/ 0 h 158"/>
                  <a:gd name="T4" fmla="*/ 0 w 221"/>
                  <a:gd name="T5" fmla="*/ 157 h 158"/>
                  <a:gd name="T6" fmla="*/ 220 w 221"/>
                  <a:gd name="T7" fmla="*/ 157 h 158"/>
                </a:gdLst>
                <a:ahLst/>
                <a:cxnLst>
                  <a:cxn ang="0">
                    <a:pos x="T0" y="T1"/>
                  </a:cxn>
                  <a:cxn ang="0">
                    <a:pos x="T2" y="T3"/>
                  </a:cxn>
                  <a:cxn ang="0">
                    <a:pos x="T4" y="T5"/>
                  </a:cxn>
                  <a:cxn ang="0">
                    <a:pos x="T6" y="T7"/>
                  </a:cxn>
                </a:cxnLst>
                <a:rect l="0" t="0" r="r" b="b"/>
                <a:pathLst>
                  <a:path w="221" h="158">
                    <a:moveTo>
                      <a:pt x="220" y="157"/>
                    </a:moveTo>
                    <a:lnTo>
                      <a:pt x="144" y="0"/>
                    </a:lnTo>
                    <a:lnTo>
                      <a:pt x="0" y="157"/>
                    </a:lnTo>
                    <a:lnTo>
                      <a:pt x="220" y="15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38" name="Freeform 7">
                <a:extLst>
                  <a:ext uri="{FF2B5EF4-FFF2-40B4-BE49-F238E27FC236}">
                    <a16:creationId xmlns:a16="http://schemas.microsoft.com/office/drawing/2014/main" id="{86BF5892-6B3E-3245-99EE-39121A7CED9A}"/>
                  </a:ext>
                </a:extLst>
              </p:cNvPr>
              <p:cNvSpPr>
                <a:spLocks noChangeArrowheads="1"/>
              </p:cNvSpPr>
              <p:nvPr/>
            </p:nvSpPr>
            <p:spPr bwMode="auto">
              <a:xfrm>
                <a:off x="7244896" y="6831220"/>
                <a:ext cx="251817" cy="177636"/>
              </a:xfrm>
              <a:custGeom>
                <a:avLst/>
                <a:gdLst>
                  <a:gd name="T0" fmla="*/ 126 w 523"/>
                  <a:gd name="T1" fmla="*/ 370 h 371"/>
                  <a:gd name="T2" fmla="*/ 283 w 523"/>
                  <a:gd name="T3" fmla="*/ 370 h 371"/>
                  <a:gd name="T4" fmla="*/ 522 w 523"/>
                  <a:gd name="T5" fmla="*/ 94 h 371"/>
                  <a:gd name="T6" fmla="*/ 478 w 523"/>
                  <a:gd name="T7" fmla="*/ 0 h 371"/>
                  <a:gd name="T8" fmla="*/ 88 w 523"/>
                  <a:gd name="T9" fmla="*/ 0 h 371"/>
                  <a:gd name="T10" fmla="*/ 0 w 523"/>
                  <a:gd name="T11" fmla="*/ 106 h 371"/>
                  <a:gd name="T12" fmla="*/ 126 w 523"/>
                  <a:gd name="T13" fmla="*/ 370 h 371"/>
                </a:gdLst>
                <a:ahLst/>
                <a:cxnLst>
                  <a:cxn ang="0">
                    <a:pos x="T0" y="T1"/>
                  </a:cxn>
                  <a:cxn ang="0">
                    <a:pos x="T2" y="T3"/>
                  </a:cxn>
                  <a:cxn ang="0">
                    <a:pos x="T4" y="T5"/>
                  </a:cxn>
                  <a:cxn ang="0">
                    <a:pos x="T6" y="T7"/>
                  </a:cxn>
                  <a:cxn ang="0">
                    <a:pos x="T8" y="T9"/>
                  </a:cxn>
                  <a:cxn ang="0">
                    <a:pos x="T10" y="T11"/>
                  </a:cxn>
                  <a:cxn ang="0">
                    <a:pos x="T12" y="T13"/>
                  </a:cxn>
                </a:cxnLst>
                <a:rect l="0" t="0" r="r" b="b"/>
                <a:pathLst>
                  <a:path w="523" h="371">
                    <a:moveTo>
                      <a:pt x="126" y="370"/>
                    </a:moveTo>
                    <a:lnTo>
                      <a:pt x="283" y="370"/>
                    </a:lnTo>
                    <a:lnTo>
                      <a:pt x="522" y="94"/>
                    </a:lnTo>
                    <a:lnTo>
                      <a:pt x="478" y="0"/>
                    </a:lnTo>
                    <a:lnTo>
                      <a:pt x="88" y="0"/>
                    </a:lnTo>
                    <a:lnTo>
                      <a:pt x="0" y="106"/>
                    </a:lnTo>
                    <a:lnTo>
                      <a:pt x="126" y="37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39" name="Freeform 8">
                <a:extLst>
                  <a:ext uri="{FF2B5EF4-FFF2-40B4-BE49-F238E27FC236}">
                    <a16:creationId xmlns:a16="http://schemas.microsoft.com/office/drawing/2014/main" id="{E3778404-4A67-7B40-AAAE-86BCDCFAAB29}"/>
                  </a:ext>
                </a:extLst>
              </p:cNvPr>
              <p:cNvSpPr>
                <a:spLocks noChangeArrowheads="1"/>
              </p:cNvSpPr>
              <p:nvPr/>
            </p:nvSpPr>
            <p:spPr bwMode="auto">
              <a:xfrm>
                <a:off x="7037517" y="7046920"/>
                <a:ext cx="249702" cy="177636"/>
              </a:xfrm>
              <a:custGeom>
                <a:avLst/>
                <a:gdLst>
                  <a:gd name="T0" fmla="*/ 138 w 522"/>
                  <a:gd name="T1" fmla="*/ 0 h 372"/>
                  <a:gd name="T2" fmla="*/ 0 w 522"/>
                  <a:gd name="T3" fmla="*/ 157 h 372"/>
                  <a:gd name="T4" fmla="*/ 100 w 522"/>
                  <a:gd name="T5" fmla="*/ 371 h 372"/>
                  <a:gd name="T6" fmla="*/ 327 w 522"/>
                  <a:gd name="T7" fmla="*/ 371 h 372"/>
                  <a:gd name="T8" fmla="*/ 521 w 522"/>
                  <a:gd name="T9" fmla="*/ 144 h 372"/>
                  <a:gd name="T10" fmla="*/ 458 w 522"/>
                  <a:gd name="T11" fmla="*/ 0 h 372"/>
                  <a:gd name="T12" fmla="*/ 138 w 522"/>
                  <a:gd name="T13" fmla="*/ 0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138" y="0"/>
                    </a:moveTo>
                    <a:lnTo>
                      <a:pt x="0" y="157"/>
                    </a:lnTo>
                    <a:lnTo>
                      <a:pt x="100" y="371"/>
                    </a:lnTo>
                    <a:lnTo>
                      <a:pt x="327" y="371"/>
                    </a:lnTo>
                    <a:lnTo>
                      <a:pt x="521" y="144"/>
                    </a:lnTo>
                    <a:lnTo>
                      <a:pt x="458" y="0"/>
                    </a:lnTo>
                    <a:lnTo>
                      <a:pt x="13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40" name="Freeform 12">
                <a:extLst>
                  <a:ext uri="{FF2B5EF4-FFF2-40B4-BE49-F238E27FC236}">
                    <a16:creationId xmlns:a16="http://schemas.microsoft.com/office/drawing/2014/main" id="{9B69DBA2-713E-1445-9AEC-3362F0485454}"/>
                  </a:ext>
                </a:extLst>
              </p:cNvPr>
              <p:cNvSpPr>
                <a:spLocks noChangeArrowheads="1"/>
              </p:cNvSpPr>
              <p:nvPr/>
            </p:nvSpPr>
            <p:spPr bwMode="auto">
              <a:xfrm>
                <a:off x="6624875" y="7478322"/>
                <a:ext cx="251818" cy="181865"/>
              </a:xfrm>
              <a:custGeom>
                <a:avLst/>
                <a:gdLst>
                  <a:gd name="T0" fmla="*/ 415 w 523"/>
                  <a:gd name="T1" fmla="*/ 377 h 378"/>
                  <a:gd name="T2" fmla="*/ 522 w 523"/>
                  <a:gd name="T3" fmla="*/ 252 h 378"/>
                  <a:gd name="T4" fmla="*/ 409 w 523"/>
                  <a:gd name="T5" fmla="*/ 0 h 378"/>
                  <a:gd name="T6" fmla="*/ 226 w 523"/>
                  <a:gd name="T7" fmla="*/ 0 h 378"/>
                  <a:gd name="T8" fmla="*/ 0 w 523"/>
                  <a:gd name="T9" fmla="*/ 264 h 378"/>
                  <a:gd name="T10" fmla="*/ 57 w 523"/>
                  <a:gd name="T11" fmla="*/ 377 h 378"/>
                  <a:gd name="T12" fmla="*/ 415 w 523"/>
                  <a:gd name="T13" fmla="*/ 377 h 378"/>
                </a:gdLst>
                <a:ahLst/>
                <a:cxnLst>
                  <a:cxn ang="0">
                    <a:pos x="T0" y="T1"/>
                  </a:cxn>
                  <a:cxn ang="0">
                    <a:pos x="T2" y="T3"/>
                  </a:cxn>
                  <a:cxn ang="0">
                    <a:pos x="T4" y="T5"/>
                  </a:cxn>
                  <a:cxn ang="0">
                    <a:pos x="T6" y="T7"/>
                  </a:cxn>
                  <a:cxn ang="0">
                    <a:pos x="T8" y="T9"/>
                  </a:cxn>
                  <a:cxn ang="0">
                    <a:pos x="T10" y="T11"/>
                  </a:cxn>
                  <a:cxn ang="0">
                    <a:pos x="T12" y="T13"/>
                  </a:cxn>
                </a:cxnLst>
                <a:rect l="0" t="0" r="r" b="b"/>
                <a:pathLst>
                  <a:path w="523" h="378">
                    <a:moveTo>
                      <a:pt x="415" y="377"/>
                    </a:moveTo>
                    <a:lnTo>
                      <a:pt x="522" y="252"/>
                    </a:lnTo>
                    <a:lnTo>
                      <a:pt x="409" y="0"/>
                    </a:lnTo>
                    <a:lnTo>
                      <a:pt x="226" y="0"/>
                    </a:lnTo>
                    <a:lnTo>
                      <a:pt x="0" y="264"/>
                    </a:lnTo>
                    <a:lnTo>
                      <a:pt x="57" y="377"/>
                    </a:lnTo>
                    <a:lnTo>
                      <a:pt x="415" y="37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41" name="Freeform 13">
                <a:extLst>
                  <a:ext uri="{FF2B5EF4-FFF2-40B4-BE49-F238E27FC236}">
                    <a16:creationId xmlns:a16="http://schemas.microsoft.com/office/drawing/2014/main" id="{6A0BA0D2-2286-7046-9356-1956179BF9E0}"/>
                  </a:ext>
                </a:extLst>
              </p:cNvPr>
              <p:cNvSpPr>
                <a:spLocks noChangeArrowheads="1"/>
              </p:cNvSpPr>
              <p:nvPr/>
            </p:nvSpPr>
            <p:spPr bwMode="auto">
              <a:xfrm>
                <a:off x="6832254" y="7264736"/>
                <a:ext cx="249702" cy="177636"/>
              </a:xfrm>
              <a:custGeom>
                <a:avLst/>
                <a:gdLst>
                  <a:gd name="T0" fmla="*/ 370 w 522"/>
                  <a:gd name="T1" fmla="*/ 371 h 372"/>
                  <a:gd name="T2" fmla="*/ 521 w 522"/>
                  <a:gd name="T3" fmla="*/ 195 h 372"/>
                  <a:gd name="T4" fmla="*/ 427 w 522"/>
                  <a:gd name="T5" fmla="*/ 0 h 372"/>
                  <a:gd name="T6" fmla="*/ 176 w 522"/>
                  <a:gd name="T7" fmla="*/ 0 h 372"/>
                  <a:gd name="T8" fmla="*/ 0 w 522"/>
                  <a:gd name="T9" fmla="*/ 208 h 372"/>
                  <a:gd name="T10" fmla="*/ 75 w 522"/>
                  <a:gd name="T11" fmla="*/ 371 h 372"/>
                  <a:gd name="T12" fmla="*/ 370 w 522"/>
                  <a:gd name="T13" fmla="*/ 371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370" y="371"/>
                    </a:moveTo>
                    <a:lnTo>
                      <a:pt x="521" y="195"/>
                    </a:lnTo>
                    <a:lnTo>
                      <a:pt x="427" y="0"/>
                    </a:lnTo>
                    <a:lnTo>
                      <a:pt x="176" y="0"/>
                    </a:lnTo>
                    <a:lnTo>
                      <a:pt x="0" y="208"/>
                    </a:lnTo>
                    <a:lnTo>
                      <a:pt x="75" y="371"/>
                    </a:lnTo>
                    <a:lnTo>
                      <a:pt x="370" y="371"/>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42" name="Freeform 14">
                <a:extLst>
                  <a:ext uri="{FF2B5EF4-FFF2-40B4-BE49-F238E27FC236}">
                    <a16:creationId xmlns:a16="http://schemas.microsoft.com/office/drawing/2014/main" id="{BCE73B67-219B-394F-A3D3-B921999C5A4D}"/>
                  </a:ext>
                </a:extLst>
              </p:cNvPr>
              <p:cNvSpPr>
                <a:spLocks noChangeArrowheads="1"/>
              </p:cNvSpPr>
              <p:nvPr/>
            </p:nvSpPr>
            <p:spPr bwMode="auto">
              <a:xfrm>
                <a:off x="6667196" y="7696137"/>
                <a:ext cx="126967" cy="93047"/>
              </a:xfrm>
              <a:custGeom>
                <a:avLst/>
                <a:gdLst>
                  <a:gd name="T0" fmla="*/ 0 w 265"/>
                  <a:gd name="T1" fmla="*/ 0 h 195"/>
                  <a:gd name="T2" fmla="*/ 94 w 265"/>
                  <a:gd name="T3" fmla="*/ 194 h 195"/>
                  <a:gd name="T4" fmla="*/ 264 w 265"/>
                  <a:gd name="T5" fmla="*/ 0 h 195"/>
                  <a:gd name="T6" fmla="*/ 0 w 265"/>
                  <a:gd name="T7" fmla="*/ 0 h 195"/>
                </a:gdLst>
                <a:ahLst/>
                <a:cxnLst>
                  <a:cxn ang="0">
                    <a:pos x="T0" y="T1"/>
                  </a:cxn>
                  <a:cxn ang="0">
                    <a:pos x="T2" y="T3"/>
                  </a:cxn>
                  <a:cxn ang="0">
                    <a:pos x="T4" y="T5"/>
                  </a:cxn>
                  <a:cxn ang="0">
                    <a:pos x="T6" y="T7"/>
                  </a:cxn>
                </a:cxnLst>
                <a:rect l="0" t="0" r="r" b="b"/>
                <a:pathLst>
                  <a:path w="265" h="195">
                    <a:moveTo>
                      <a:pt x="0" y="0"/>
                    </a:moveTo>
                    <a:lnTo>
                      <a:pt x="94" y="194"/>
                    </a:lnTo>
                    <a:lnTo>
                      <a:pt x="264" y="0"/>
                    </a:lnTo>
                    <a:lnTo>
                      <a:pt x="0"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grpSp>
      </p:grpSp>
      <p:sp>
        <p:nvSpPr>
          <p:cNvPr id="300" name="Freeform 20">
            <a:extLst>
              <a:ext uri="{FF2B5EF4-FFF2-40B4-BE49-F238E27FC236}">
                <a16:creationId xmlns:a16="http://schemas.microsoft.com/office/drawing/2014/main" id="{37732C74-9C9D-3B46-A56C-7A2CC515B1E5}"/>
              </a:ext>
            </a:extLst>
          </p:cNvPr>
          <p:cNvSpPr>
            <a:spLocks noEditPoints="1"/>
          </p:cNvSpPr>
          <p:nvPr/>
        </p:nvSpPr>
        <p:spPr bwMode="auto">
          <a:xfrm>
            <a:off x="130745" y="3749015"/>
            <a:ext cx="491441" cy="675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301" name="Freeform 20">
            <a:extLst>
              <a:ext uri="{FF2B5EF4-FFF2-40B4-BE49-F238E27FC236}">
                <a16:creationId xmlns:a16="http://schemas.microsoft.com/office/drawing/2014/main" id="{E10D68DC-E9A0-5645-BC33-37B8D4641989}"/>
              </a:ext>
            </a:extLst>
          </p:cNvPr>
          <p:cNvSpPr>
            <a:spLocks noEditPoints="1"/>
          </p:cNvSpPr>
          <p:nvPr/>
        </p:nvSpPr>
        <p:spPr bwMode="auto">
          <a:xfrm>
            <a:off x="1373567" y="3771871"/>
            <a:ext cx="491441" cy="675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302" name="Freeform 20">
            <a:extLst>
              <a:ext uri="{FF2B5EF4-FFF2-40B4-BE49-F238E27FC236}">
                <a16:creationId xmlns:a16="http://schemas.microsoft.com/office/drawing/2014/main" id="{27D2B109-2469-8543-899C-D25F10F7AE31}"/>
              </a:ext>
            </a:extLst>
          </p:cNvPr>
          <p:cNvSpPr>
            <a:spLocks noEditPoints="1"/>
          </p:cNvSpPr>
          <p:nvPr/>
        </p:nvSpPr>
        <p:spPr bwMode="auto">
          <a:xfrm>
            <a:off x="3111272" y="3907015"/>
            <a:ext cx="376568" cy="517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303" name="Freeform 20">
            <a:extLst>
              <a:ext uri="{FF2B5EF4-FFF2-40B4-BE49-F238E27FC236}">
                <a16:creationId xmlns:a16="http://schemas.microsoft.com/office/drawing/2014/main" id="{18DD350F-E193-1F4E-8655-C81D95632A9F}"/>
              </a:ext>
            </a:extLst>
          </p:cNvPr>
          <p:cNvSpPr>
            <a:spLocks noEditPoints="1"/>
          </p:cNvSpPr>
          <p:nvPr/>
        </p:nvSpPr>
        <p:spPr bwMode="auto">
          <a:xfrm>
            <a:off x="3734636" y="3771119"/>
            <a:ext cx="491441" cy="675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grpSp>
        <p:nvGrpSpPr>
          <p:cNvPr id="304" name="Group 303">
            <a:extLst>
              <a:ext uri="{FF2B5EF4-FFF2-40B4-BE49-F238E27FC236}">
                <a16:creationId xmlns:a16="http://schemas.microsoft.com/office/drawing/2014/main" id="{AD7BCD3C-FE52-B94A-9666-D8298DC5474A}"/>
              </a:ext>
            </a:extLst>
          </p:cNvPr>
          <p:cNvGrpSpPr/>
          <p:nvPr/>
        </p:nvGrpSpPr>
        <p:grpSpPr>
          <a:xfrm>
            <a:off x="2540365" y="2863279"/>
            <a:ext cx="588484" cy="1546624"/>
            <a:chOff x="6241007" y="7052180"/>
            <a:chExt cx="2435965" cy="4590536"/>
          </a:xfrm>
        </p:grpSpPr>
        <p:sp>
          <p:nvSpPr>
            <p:cNvPr id="305" name="Freeform 1">
              <a:extLst>
                <a:ext uri="{FF2B5EF4-FFF2-40B4-BE49-F238E27FC236}">
                  <a16:creationId xmlns:a16="http://schemas.microsoft.com/office/drawing/2014/main" id="{068EAAD0-8BE8-2848-BC0C-7B9FE1A51E3C}"/>
                </a:ext>
              </a:extLst>
            </p:cNvPr>
            <p:cNvSpPr>
              <a:spLocks noChangeArrowheads="1"/>
            </p:cNvSpPr>
            <p:nvPr/>
          </p:nvSpPr>
          <p:spPr bwMode="auto">
            <a:xfrm>
              <a:off x="7517859" y="8200380"/>
              <a:ext cx="249686" cy="3442336"/>
            </a:xfrm>
            <a:custGeom>
              <a:avLst/>
              <a:gdLst>
                <a:gd name="T0" fmla="*/ 540 w 541"/>
                <a:gd name="T1" fmla="*/ 2934 h 3023"/>
                <a:gd name="T2" fmla="*/ 540 w 541"/>
                <a:gd name="T3" fmla="*/ 2934 h 3023"/>
                <a:gd name="T4" fmla="*/ 270 w 541"/>
                <a:gd name="T5" fmla="*/ 3016 h 3023"/>
                <a:gd name="T6" fmla="*/ 0 w 541"/>
                <a:gd name="T7" fmla="*/ 2934 h 3023"/>
                <a:gd name="T8" fmla="*/ 0 w 541"/>
                <a:gd name="T9" fmla="*/ 0 h 3023"/>
                <a:gd name="T10" fmla="*/ 540 w 541"/>
                <a:gd name="T11" fmla="*/ 0 h 3023"/>
                <a:gd name="T12" fmla="*/ 540 w 541"/>
                <a:gd name="T13" fmla="*/ 2934 h 3023"/>
              </a:gdLst>
              <a:ahLst/>
              <a:cxnLst>
                <a:cxn ang="0">
                  <a:pos x="T0" y="T1"/>
                </a:cxn>
                <a:cxn ang="0">
                  <a:pos x="T2" y="T3"/>
                </a:cxn>
                <a:cxn ang="0">
                  <a:pos x="T4" y="T5"/>
                </a:cxn>
                <a:cxn ang="0">
                  <a:pos x="T6" y="T7"/>
                </a:cxn>
                <a:cxn ang="0">
                  <a:pos x="T8" y="T9"/>
                </a:cxn>
                <a:cxn ang="0">
                  <a:pos x="T10" y="T11"/>
                </a:cxn>
                <a:cxn ang="0">
                  <a:pos x="T12" y="T13"/>
                </a:cxn>
              </a:cxnLst>
              <a:rect l="0" t="0" r="r" b="b"/>
              <a:pathLst>
                <a:path w="541" h="3023">
                  <a:moveTo>
                    <a:pt x="540" y="2934"/>
                  </a:moveTo>
                  <a:lnTo>
                    <a:pt x="540" y="2934"/>
                  </a:lnTo>
                  <a:cubicBezTo>
                    <a:pt x="540" y="2934"/>
                    <a:pt x="440" y="3022"/>
                    <a:pt x="270" y="3016"/>
                  </a:cubicBezTo>
                  <a:cubicBezTo>
                    <a:pt x="100" y="3016"/>
                    <a:pt x="0" y="2934"/>
                    <a:pt x="0" y="2934"/>
                  </a:cubicBezTo>
                  <a:cubicBezTo>
                    <a:pt x="0" y="0"/>
                    <a:pt x="0" y="0"/>
                    <a:pt x="0" y="0"/>
                  </a:cubicBezTo>
                  <a:cubicBezTo>
                    <a:pt x="540" y="0"/>
                    <a:pt x="540" y="0"/>
                    <a:pt x="540" y="0"/>
                  </a:cubicBezTo>
                  <a:lnTo>
                    <a:pt x="540" y="2934"/>
                  </a:lnTo>
                </a:path>
              </a:pathLst>
            </a:custGeom>
            <a:solidFill>
              <a:schemeClr val="bg1">
                <a:lumMod val="65000"/>
              </a:schemeClr>
            </a:solidFill>
            <a:ln>
              <a:noFill/>
            </a:ln>
            <a:effectLst/>
          </p:spPr>
          <p:txBody>
            <a:bodyPr wrap="none" lIns="121853" tIns="60926" rIns="121853" bIns="60926" anchor="ctr"/>
            <a:lstStyle/>
            <a:p>
              <a:endParaRPr lang="en-US"/>
            </a:p>
          </p:txBody>
        </p:sp>
        <p:sp>
          <p:nvSpPr>
            <p:cNvPr id="306" name="Freeform 2">
              <a:extLst>
                <a:ext uri="{FF2B5EF4-FFF2-40B4-BE49-F238E27FC236}">
                  <a16:creationId xmlns:a16="http://schemas.microsoft.com/office/drawing/2014/main" id="{55A473C4-9BE5-B941-803E-0A1E840C75A4}"/>
                </a:ext>
              </a:extLst>
            </p:cNvPr>
            <p:cNvSpPr>
              <a:spLocks noChangeArrowheads="1"/>
            </p:cNvSpPr>
            <p:nvPr/>
          </p:nvSpPr>
          <p:spPr bwMode="auto">
            <a:xfrm>
              <a:off x="6275516" y="7052180"/>
              <a:ext cx="2401456" cy="1405834"/>
            </a:xfrm>
            <a:custGeom>
              <a:avLst/>
              <a:gdLst>
                <a:gd name="T0" fmla="*/ 5215 w 5216"/>
                <a:gd name="T1" fmla="*/ 3053 h 3054"/>
                <a:gd name="T2" fmla="*/ 1433 w 5216"/>
                <a:gd name="T3" fmla="*/ 3053 h 3054"/>
                <a:gd name="T4" fmla="*/ 0 w 5216"/>
                <a:gd name="T5" fmla="*/ 0 h 3054"/>
                <a:gd name="T6" fmla="*/ 3783 w 5216"/>
                <a:gd name="T7" fmla="*/ 0 h 3054"/>
                <a:gd name="T8" fmla="*/ 5215 w 5216"/>
                <a:gd name="T9" fmla="*/ 3053 h 3054"/>
              </a:gdLst>
              <a:ahLst/>
              <a:cxnLst>
                <a:cxn ang="0">
                  <a:pos x="T0" y="T1"/>
                </a:cxn>
                <a:cxn ang="0">
                  <a:pos x="T2" y="T3"/>
                </a:cxn>
                <a:cxn ang="0">
                  <a:pos x="T4" y="T5"/>
                </a:cxn>
                <a:cxn ang="0">
                  <a:pos x="T6" y="T7"/>
                </a:cxn>
                <a:cxn ang="0">
                  <a:pos x="T8" y="T9"/>
                </a:cxn>
              </a:cxnLst>
              <a:rect l="0" t="0" r="r" b="b"/>
              <a:pathLst>
                <a:path w="5216" h="3054">
                  <a:moveTo>
                    <a:pt x="5215" y="3053"/>
                  </a:moveTo>
                  <a:lnTo>
                    <a:pt x="1433" y="3053"/>
                  </a:lnTo>
                  <a:lnTo>
                    <a:pt x="0" y="0"/>
                  </a:lnTo>
                  <a:lnTo>
                    <a:pt x="3783" y="0"/>
                  </a:lnTo>
                  <a:lnTo>
                    <a:pt x="5215" y="3053"/>
                  </a:lnTo>
                </a:path>
              </a:pathLst>
            </a:custGeom>
            <a:solidFill>
              <a:schemeClr val="bg1"/>
            </a:solidFill>
            <a:ln>
              <a:noFill/>
            </a:ln>
            <a:effectLst/>
          </p:spPr>
          <p:txBody>
            <a:bodyPr wrap="none" lIns="121853" tIns="60926" rIns="121853" bIns="60926" anchor="ctr"/>
            <a:lstStyle/>
            <a:p>
              <a:endParaRPr lang="en-US"/>
            </a:p>
          </p:txBody>
        </p:sp>
        <p:sp>
          <p:nvSpPr>
            <p:cNvPr id="307" name="Freeform 3">
              <a:extLst>
                <a:ext uri="{FF2B5EF4-FFF2-40B4-BE49-F238E27FC236}">
                  <a16:creationId xmlns:a16="http://schemas.microsoft.com/office/drawing/2014/main" id="{F8B98302-1361-E847-9167-36728CAFBC60}"/>
                </a:ext>
              </a:extLst>
            </p:cNvPr>
            <p:cNvSpPr>
              <a:spLocks noChangeArrowheads="1"/>
            </p:cNvSpPr>
            <p:nvPr/>
          </p:nvSpPr>
          <p:spPr bwMode="auto">
            <a:xfrm>
              <a:off x="6458214" y="7151581"/>
              <a:ext cx="2036061" cy="1209059"/>
            </a:xfrm>
            <a:custGeom>
              <a:avLst/>
              <a:gdLst>
                <a:gd name="T0" fmla="*/ 1301 w 4424"/>
                <a:gd name="T1" fmla="*/ 1350 h 2627"/>
                <a:gd name="T2" fmla="*/ 874 w 4424"/>
                <a:gd name="T3" fmla="*/ 452 h 2627"/>
                <a:gd name="T4" fmla="*/ 1401 w 4424"/>
                <a:gd name="T5" fmla="*/ 452 h 2627"/>
                <a:gd name="T6" fmla="*/ 1615 w 4424"/>
                <a:gd name="T7" fmla="*/ 904 h 2627"/>
                <a:gd name="T8" fmla="*/ 1791 w 4424"/>
                <a:gd name="T9" fmla="*/ 1275 h 2627"/>
                <a:gd name="T10" fmla="*/ 2243 w 4424"/>
                <a:gd name="T11" fmla="*/ 823 h 2627"/>
                <a:gd name="T12" fmla="*/ 2878 w 4424"/>
                <a:gd name="T13" fmla="*/ 2180 h 2627"/>
                <a:gd name="T14" fmla="*/ 2356 w 4424"/>
                <a:gd name="T15" fmla="*/ 2180 h 2627"/>
                <a:gd name="T16" fmla="*/ 4002 w 4424"/>
                <a:gd name="T17" fmla="*/ 1727 h 2627"/>
                <a:gd name="T18" fmla="*/ 3475 w 4424"/>
                <a:gd name="T19" fmla="*/ 1727 h 2627"/>
                <a:gd name="T20" fmla="*/ 2846 w 4424"/>
                <a:gd name="T21" fmla="*/ 1803 h 2627"/>
                <a:gd name="T22" fmla="*/ 2212 w 4424"/>
                <a:gd name="T23" fmla="*/ 2180 h 2627"/>
                <a:gd name="T24" fmla="*/ 1684 w 4424"/>
                <a:gd name="T25" fmla="*/ 2180 h 2627"/>
                <a:gd name="T26" fmla="*/ 2494 w 4424"/>
                <a:gd name="T27" fmla="*/ 1350 h 2627"/>
                <a:gd name="T28" fmla="*/ 2670 w 4424"/>
                <a:gd name="T29" fmla="*/ 1727 h 2627"/>
                <a:gd name="T30" fmla="*/ 2457 w 4424"/>
                <a:gd name="T31" fmla="*/ 1275 h 2627"/>
                <a:gd name="T32" fmla="*/ 3688 w 4424"/>
                <a:gd name="T33" fmla="*/ 2180 h 2627"/>
                <a:gd name="T34" fmla="*/ 3512 w 4424"/>
                <a:gd name="T35" fmla="*/ 1803 h 2627"/>
                <a:gd name="T36" fmla="*/ 3161 w 4424"/>
                <a:gd name="T37" fmla="*/ 1350 h 2627"/>
                <a:gd name="T38" fmla="*/ 3336 w 4424"/>
                <a:gd name="T39" fmla="*/ 1727 h 2627"/>
                <a:gd name="T40" fmla="*/ 3613 w 4424"/>
                <a:gd name="T41" fmla="*/ 904 h 2627"/>
                <a:gd name="T42" fmla="*/ 2212 w 4424"/>
                <a:gd name="T43" fmla="*/ 452 h 2627"/>
                <a:gd name="T44" fmla="*/ 2740 w 4424"/>
                <a:gd name="T45" fmla="*/ 452 h 2627"/>
                <a:gd name="T46" fmla="*/ 2595 w 4424"/>
                <a:gd name="T47" fmla="*/ 1275 h 2627"/>
                <a:gd name="T48" fmla="*/ 2419 w 4424"/>
                <a:gd name="T49" fmla="*/ 904 h 2627"/>
                <a:gd name="T50" fmla="*/ 1018 w 4424"/>
                <a:gd name="T51" fmla="*/ 2180 h 2627"/>
                <a:gd name="T52" fmla="*/ 1056 w 4424"/>
                <a:gd name="T53" fmla="*/ 2255 h 2627"/>
                <a:gd name="T54" fmla="*/ 1584 w 4424"/>
                <a:gd name="T55" fmla="*/ 2255 h 2627"/>
                <a:gd name="T56" fmla="*/ 421 w 4424"/>
                <a:gd name="T57" fmla="*/ 904 h 2627"/>
                <a:gd name="T58" fmla="*/ 949 w 4424"/>
                <a:gd name="T59" fmla="*/ 904 h 2627"/>
                <a:gd name="T60" fmla="*/ 811 w 4424"/>
                <a:gd name="T61" fmla="*/ 1727 h 2627"/>
                <a:gd name="T62" fmla="*/ 3054 w 4424"/>
                <a:gd name="T63" fmla="*/ 823 h 2627"/>
                <a:gd name="T64" fmla="*/ 2878 w 4424"/>
                <a:gd name="T65" fmla="*/ 452 h 2627"/>
                <a:gd name="T66" fmla="*/ 3726 w 4424"/>
                <a:gd name="T67" fmla="*/ 2255 h 2627"/>
                <a:gd name="T68" fmla="*/ 4247 w 4424"/>
                <a:gd name="T69" fmla="*/ 2255 h 2627"/>
                <a:gd name="T70" fmla="*/ 3757 w 4424"/>
                <a:gd name="T71" fmla="*/ 2626 h 2627"/>
                <a:gd name="T72" fmla="*/ 2388 w 4424"/>
                <a:gd name="T73" fmla="*/ 2255 h 2627"/>
                <a:gd name="T74" fmla="*/ 2915 w 4424"/>
                <a:gd name="T75" fmla="*/ 2255 h 2627"/>
                <a:gd name="T76" fmla="*/ 1898 w 4424"/>
                <a:gd name="T77" fmla="*/ 2626 h 2627"/>
                <a:gd name="T78" fmla="*/ 1722 w 4424"/>
                <a:gd name="T79" fmla="*/ 2255 h 2627"/>
                <a:gd name="T80" fmla="*/ 1332 w 4424"/>
                <a:gd name="T81" fmla="*/ 0 h 2627"/>
                <a:gd name="T82" fmla="*/ 2702 w 4424"/>
                <a:gd name="T83" fmla="*/ 370 h 2627"/>
                <a:gd name="T84" fmla="*/ 2174 w 4424"/>
                <a:gd name="T85" fmla="*/ 370 h 2627"/>
                <a:gd name="T86" fmla="*/ 3192 w 4424"/>
                <a:gd name="T87" fmla="*/ 0 h 2627"/>
                <a:gd name="T88" fmla="*/ 3368 w 4424"/>
                <a:gd name="T89" fmla="*/ 370 h 2627"/>
                <a:gd name="T90" fmla="*/ 176 w 4424"/>
                <a:gd name="T91" fmla="*/ 370 h 2627"/>
                <a:gd name="T92" fmla="*/ 735 w 4424"/>
                <a:gd name="T93" fmla="*/ 452 h 2627"/>
                <a:gd name="T94" fmla="*/ 911 w 4424"/>
                <a:gd name="T95" fmla="*/ 823 h 2627"/>
                <a:gd name="T96" fmla="*/ 1194 w 4424"/>
                <a:gd name="T97" fmla="*/ 0 h 2627"/>
                <a:gd name="T98" fmla="*/ 1370 w 4424"/>
                <a:gd name="T99" fmla="*/ 370 h 2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24" h="2627">
                  <a:moveTo>
                    <a:pt x="2005" y="1727"/>
                  </a:moveTo>
                  <a:lnTo>
                    <a:pt x="1829" y="1350"/>
                  </a:lnTo>
                  <a:lnTo>
                    <a:pt x="1301" y="1350"/>
                  </a:lnTo>
                  <a:lnTo>
                    <a:pt x="1477" y="1727"/>
                  </a:lnTo>
                  <a:lnTo>
                    <a:pt x="2005" y="1727"/>
                  </a:lnTo>
                  <a:close/>
                  <a:moveTo>
                    <a:pt x="874" y="452"/>
                  </a:moveTo>
                  <a:lnTo>
                    <a:pt x="1050" y="823"/>
                  </a:lnTo>
                  <a:lnTo>
                    <a:pt x="1577" y="823"/>
                  </a:lnTo>
                  <a:lnTo>
                    <a:pt x="1401" y="452"/>
                  </a:lnTo>
                  <a:lnTo>
                    <a:pt x="874" y="452"/>
                  </a:lnTo>
                  <a:close/>
                  <a:moveTo>
                    <a:pt x="1791" y="1275"/>
                  </a:moveTo>
                  <a:lnTo>
                    <a:pt x="1615" y="904"/>
                  </a:lnTo>
                  <a:lnTo>
                    <a:pt x="1087" y="904"/>
                  </a:lnTo>
                  <a:lnTo>
                    <a:pt x="1263" y="1275"/>
                  </a:lnTo>
                  <a:lnTo>
                    <a:pt x="1791" y="1275"/>
                  </a:lnTo>
                  <a:close/>
                  <a:moveTo>
                    <a:pt x="1546" y="452"/>
                  </a:moveTo>
                  <a:lnTo>
                    <a:pt x="1715" y="823"/>
                  </a:lnTo>
                  <a:lnTo>
                    <a:pt x="2243" y="823"/>
                  </a:lnTo>
                  <a:lnTo>
                    <a:pt x="2073" y="452"/>
                  </a:lnTo>
                  <a:lnTo>
                    <a:pt x="1546" y="452"/>
                  </a:lnTo>
                  <a:close/>
                  <a:moveTo>
                    <a:pt x="2878" y="2180"/>
                  </a:moveTo>
                  <a:lnTo>
                    <a:pt x="2708" y="1803"/>
                  </a:lnTo>
                  <a:lnTo>
                    <a:pt x="2180" y="1803"/>
                  </a:lnTo>
                  <a:lnTo>
                    <a:pt x="2356" y="2180"/>
                  </a:lnTo>
                  <a:lnTo>
                    <a:pt x="2878" y="2180"/>
                  </a:lnTo>
                  <a:close/>
                  <a:moveTo>
                    <a:pt x="3475" y="1727"/>
                  </a:moveTo>
                  <a:lnTo>
                    <a:pt x="4002" y="1727"/>
                  </a:lnTo>
                  <a:lnTo>
                    <a:pt x="3826" y="1350"/>
                  </a:lnTo>
                  <a:lnTo>
                    <a:pt x="3299" y="1350"/>
                  </a:lnTo>
                  <a:lnTo>
                    <a:pt x="3475" y="1727"/>
                  </a:lnTo>
                  <a:close/>
                  <a:moveTo>
                    <a:pt x="3550" y="2180"/>
                  </a:moveTo>
                  <a:lnTo>
                    <a:pt x="3374" y="1803"/>
                  </a:lnTo>
                  <a:lnTo>
                    <a:pt x="2846" y="1803"/>
                  </a:lnTo>
                  <a:lnTo>
                    <a:pt x="3022" y="2180"/>
                  </a:lnTo>
                  <a:lnTo>
                    <a:pt x="3550" y="2180"/>
                  </a:lnTo>
                  <a:close/>
                  <a:moveTo>
                    <a:pt x="2212" y="2180"/>
                  </a:moveTo>
                  <a:lnTo>
                    <a:pt x="2036" y="1803"/>
                  </a:lnTo>
                  <a:lnTo>
                    <a:pt x="1514" y="1803"/>
                  </a:lnTo>
                  <a:lnTo>
                    <a:pt x="1684" y="2180"/>
                  </a:lnTo>
                  <a:lnTo>
                    <a:pt x="2212" y="2180"/>
                  </a:lnTo>
                  <a:close/>
                  <a:moveTo>
                    <a:pt x="2670" y="1727"/>
                  </a:moveTo>
                  <a:lnTo>
                    <a:pt x="2494" y="1350"/>
                  </a:lnTo>
                  <a:lnTo>
                    <a:pt x="1967" y="1350"/>
                  </a:lnTo>
                  <a:lnTo>
                    <a:pt x="2143" y="1727"/>
                  </a:lnTo>
                  <a:lnTo>
                    <a:pt x="2670" y="1727"/>
                  </a:lnTo>
                  <a:close/>
                  <a:moveTo>
                    <a:pt x="1753" y="904"/>
                  </a:moveTo>
                  <a:lnTo>
                    <a:pt x="1929" y="1275"/>
                  </a:lnTo>
                  <a:lnTo>
                    <a:pt x="2457" y="1275"/>
                  </a:lnTo>
                  <a:lnTo>
                    <a:pt x="2281" y="904"/>
                  </a:lnTo>
                  <a:lnTo>
                    <a:pt x="1753" y="904"/>
                  </a:lnTo>
                  <a:close/>
                  <a:moveTo>
                    <a:pt x="3688" y="2180"/>
                  </a:moveTo>
                  <a:lnTo>
                    <a:pt x="4216" y="2180"/>
                  </a:lnTo>
                  <a:lnTo>
                    <a:pt x="4040" y="1803"/>
                  </a:lnTo>
                  <a:lnTo>
                    <a:pt x="3512" y="1803"/>
                  </a:lnTo>
                  <a:lnTo>
                    <a:pt x="3688" y="2180"/>
                  </a:lnTo>
                  <a:close/>
                  <a:moveTo>
                    <a:pt x="3336" y="1727"/>
                  </a:moveTo>
                  <a:lnTo>
                    <a:pt x="3161" y="1350"/>
                  </a:lnTo>
                  <a:lnTo>
                    <a:pt x="2633" y="1350"/>
                  </a:lnTo>
                  <a:lnTo>
                    <a:pt x="2809" y="1727"/>
                  </a:lnTo>
                  <a:lnTo>
                    <a:pt x="3336" y="1727"/>
                  </a:lnTo>
                  <a:close/>
                  <a:moveTo>
                    <a:pt x="3261" y="1275"/>
                  </a:moveTo>
                  <a:lnTo>
                    <a:pt x="3789" y="1275"/>
                  </a:lnTo>
                  <a:lnTo>
                    <a:pt x="3613" y="904"/>
                  </a:lnTo>
                  <a:lnTo>
                    <a:pt x="3085" y="904"/>
                  </a:lnTo>
                  <a:lnTo>
                    <a:pt x="3261" y="1275"/>
                  </a:lnTo>
                  <a:close/>
                  <a:moveTo>
                    <a:pt x="2212" y="452"/>
                  </a:moveTo>
                  <a:lnTo>
                    <a:pt x="2388" y="823"/>
                  </a:lnTo>
                  <a:lnTo>
                    <a:pt x="2915" y="823"/>
                  </a:lnTo>
                  <a:lnTo>
                    <a:pt x="2740" y="452"/>
                  </a:lnTo>
                  <a:lnTo>
                    <a:pt x="2212" y="452"/>
                  </a:lnTo>
                  <a:close/>
                  <a:moveTo>
                    <a:pt x="2419" y="904"/>
                  </a:moveTo>
                  <a:lnTo>
                    <a:pt x="2595" y="1275"/>
                  </a:lnTo>
                  <a:lnTo>
                    <a:pt x="3123" y="1275"/>
                  </a:lnTo>
                  <a:lnTo>
                    <a:pt x="2947" y="904"/>
                  </a:lnTo>
                  <a:lnTo>
                    <a:pt x="2419" y="904"/>
                  </a:lnTo>
                  <a:close/>
                  <a:moveTo>
                    <a:pt x="1370" y="1803"/>
                  </a:moveTo>
                  <a:lnTo>
                    <a:pt x="842" y="1803"/>
                  </a:lnTo>
                  <a:lnTo>
                    <a:pt x="1018" y="2180"/>
                  </a:lnTo>
                  <a:lnTo>
                    <a:pt x="1546" y="2180"/>
                  </a:lnTo>
                  <a:lnTo>
                    <a:pt x="1370" y="1803"/>
                  </a:lnTo>
                  <a:close/>
                  <a:moveTo>
                    <a:pt x="1056" y="2255"/>
                  </a:moveTo>
                  <a:lnTo>
                    <a:pt x="1232" y="2626"/>
                  </a:lnTo>
                  <a:lnTo>
                    <a:pt x="1759" y="2626"/>
                  </a:lnTo>
                  <a:lnTo>
                    <a:pt x="1584" y="2255"/>
                  </a:lnTo>
                  <a:lnTo>
                    <a:pt x="1056" y="2255"/>
                  </a:lnTo>
                  <a:close/>
                  <a:moveTo>
                    <a:pt x="949" y="904"/>
                  </a:moveTo>
                  <a:lnTo>
                    <a:pt x="421" y="904"/>
                  </a:lnTo>
                  <a:lnTo>
                    <a:pt x="597" y="1275"/>
                  </a:lnTo>
                  <a:lnTo>
                    <a:pt x="1125" y="1275"/>
                  </a:lnTo>
                  <a:lnTo>
                    <a:pt x="949" y="904"/>
                  </a:lnTo>
                  <a:close/>
                  <a:moveTo>
                    <a:pt x="1163" y="1350"/>
                  </a:moveTo>
                  <a:lnTo>
                    <a:pt x="635" y="1350"/>
                  </a:lnTo>
                  <a:lnTo>
                    <a:pt x="811" y="1727"/>
                  </a:lnTo>
                  <a:lnTo>
                    <a:pt x="1338" y="1727"/>
                  </a:lnTo>
                  <a:lnTo>
                    <a:pt x="1163" y="1350"/>
                  </a:lnTo>
                  <a:close/>
                  <a:moveTo>
                    <a:pt x="3054" y="823"/>
                  </a:moveTo>
                  <a:lnTo>
                    <a:pt x="3581" y="823"/>
                  </a:lnTo>
                  <a:lnTo>
                    <a:pt x="3405" y="452"/>
                  </a:lnTo>
                  <a:lnTo>
                    <a:pt x="2878" y="452"/>
                  </a:lnTo>
                  <a:lnTo>
                    <a:pt x="3054" y="823"/>
                  </a:lnTo>
                  <a:close/>
                  <a:moveTo>
                    <a:pt x="4247" y="2255"/>
                  </a:moveTo>
                  <a:lnTo>
                    <a:pt x="3726" y="2255"/>
                  </a:lnTo>
                  <a:lnTo>
                    <a:pt x="3896" y="2626"/>
                  </a:lnTo>
                  <a:lnTo>
                    <a:pt x="4423" y="2626"/>
                  </a:lnTo>
                  <a:lnTo>
                    <a:pt x="4247" y="2255"/>
                  </a:lnTo>
                  <a:close/>
                  <a:moveTo>
                    <a:pt x="3054" y="2255"/>
                  </a:moveTo>
                  <a:lnTo>
                    <a:pt x="3230" y="2626"/>
                  </a:lnTo>
                  <a:lnTo>
                    <a:pt x="3757" y="2626"/>
                  </a:lnTo>
                  <a:lnTo>
                    <a:pt x="3581" y="2255"/>
                  </a:lnTo>
                  <a:lnTo>
                    <a:pt x="3054" y="2255"/>
                  </a:lnTo>
                  <a:close/>
                  <a:moveTo>
                    <a:pt x="2388" y="2255"/>
                  </a:moveTo>
                  <a:lnTo>
                    <a:pt x="2564" y="2626"/>
                  </a:lnTo>
                  <a:lnTo>
                    <a:pt x="3091" y="2626"/>
                  </a:lnTo>
                  <a:lnTo>
                    <a:pt x="2915" y="2255"/>
                  </a:lnTo>
                  <a:lnTo>
                    <a:pt x="2388" y="2255"/>
                  </a:lnTo>
                  <a:close/>
                  <a:moveTo>
                    <a:pt x="1722" y="2255"/>
                  </a:moveTo>
                  <a:lnTo>
                    <a:pt x="1898" y="2626"/>
                  </a:lnTo>
                  <a:lnTo>
                    <a:pt x="2425" y="2626"/>
                  </a:lnTo>
                  <a:lnTo>
                    <a:pt x="2249" y="2255"/>
                  </a:lnTo>
                  <a:lnTo>
                    <a:pt x="1722" y="2255"/>
                  </a:lnTo>
                  <a:close/>
                  <a:moveTo>
                    <a:pt x="2036" y="370"/>
                  </a:moveTo>
                  <a:lnTo>
                    <a:pt x="1860" y="0"/>
                  </a:lnTo>
                  <a:lnTo>
                    <a:pt x="1332" y="0"/>
                  </a:lnTo>
                  <a:lnTo>
                    <a:pt x="1508" y="370"/>
                  </a:lnTo>
                  <a:lnTo>
                    <a:pt x="2036" y="370"/>
                  </a:lnTo>
                  <a:close/>
                  <a:moveTo>
                    <a:pt x="2702" y="370"/>
                  </a:moveTo>
                  <a:lnTo>
                    <a:pt x="2526" y="0"/>
                  </a:lnTo>
                  <a:lnTo>
                    <a:pt x="1998" y="0"/>
                  </a:lnTo>
                  <a:lnTo>
                    <a:pt x="2174" y="370"/>
                  </a:lnTo>
                  <a:lnTo>
                    <a:pt x="2702" y="370"/>
                  </a:lnTo>
                  <a:close/>
                  <a:moveTo>
                    <a:pt x="3368" y="370"/>
                  </a:moveTo>
                  <a:lnTo>
                    <a:pt x="3192" y="0"/>
                  </a:lnTo>
                  <a:lnTo>
                    <a:pt x="2664" y="0"/>
                  </a:lnTo>
                  <a:lnTo>
                    <a:pt x="2840" y="370"/>
                  </a:lnTo>
                  <a:lnTo>
                    <a:pt x="3368" y="370"/>
                  </a:lnTo>
                  <a:close/>
                  <a:moveTo>
                    <a:pt x="528" y="0"/>
                  </a:moveTo>
                  <a:lnTo>
                    <a:pt x="0" y="0"/>
                  </a:lnTo>
                  <a:lnTo>
                    <a:pt x="176" y="370"/>
                  </a:lnTo>
                  <a:lnTo>
                    <a:pt x="698" y="370"/>
                  </a:lnTo>
                  <a:lnTo>
                    <a:pt x="528" y="0"/>
                  </a:lnTo>
                  <a:close/>
                  <a:moveTo>
                    <a:pt x="735" y="452"/>
                  </a:moveTo>
                  <a:lnTo>
                    <a:pt x="208" y="452"/>
                  </a:lnTo>
                  <a:lnTo>
                    <a:pt x="383" y="823"/>
                  </a:lnTo>
                  <a:lnTo>
                    <a:pt x="911" y="823"/>
                  </a:lnTo>
                  <a:lnTo>
                    <a:pt x="735" y="452"/>
                  </a:lnTo>
                  <a:close/>
                  <a:moveTo>
                    <a:pt x="1370" y="370"/>
                  </a:moveTo>
                  <a:lnTo>
                    <a:pt x="1194" y="0"/>
                  </a:lnTo>
                  <a:lnTo>
                    <a:pt x="666" y="0"/>
                  </a:lnTo>
                  <a:lnTo>
                    <a:pt x="842" y="370"/>
                  </a:lnTo>
                  <a:lnTo>
                    <a:pt x="1370" y="370"/>
                  </a:lnTo>
                  <a:close/>
                </a:path>
              </a:pathLst>
            </a:custGeom>
            <a:solidFill>
              <a:schemeClr val="accent3">
                <a:lumMod val="75000"/>
              </a:schemeClr>
            </a:solidFill>
            <a:ln>
              <a:noFill/>
            </a:ln>
            <a:effectLst/>
          </p:spPr>
          <p:txBody>
            <a:bodyPr wrap="none" lIns="121853" tIns="60926" rIns="121853" bIns="60926" anchor="ctr"/>
            <a:lstStyle/>
            <a:p>
              <a:endParaRPr lang="en-US"/>
            </a:p>
          </p:txBody>
        </p:sp>
        <p:sp>
          <p:nvSpPr>
            <p:cNvPr id="308" name="Freeform 4">
              <a:extLst>
                <a:ext uri="{FF2B5EF4-FFF2-40B4-BE49-F238E27FC236}">
                  <a16:creationId xmlns:a16="http://schemas.microsoft.com/office/drawing/2014/main" id="{6C579D0C-6C10-8C4C-B2B0-DEA17A87212E}"/>
                </a:ext>
              </a:extLst>
            </p:cNvPr>
            <p:cNvSpPr>
              <a:spLocks noChangeArrowheads="1"/>
            </p:cNvSpPr>
            <p:nvPr/>
          </p:nvSpPr>
          <p:spPr bwMode="auto">
            <a:xfrm>
              <a:off x="6241007" y="7052180"/>
              <a:ext cx="694250" cy="1545810"/>
            </a:xfrm>
            <a:custGeom>
              <a:avLst/>
              <a:gdLst>
                <a:gd name="T0" fmla="*/ 1432 w 1509"/>
                <a:gd name="T1" fmla="*/ 3361 h 3362"/>
                <a:gd name="T2" fmla="*/ 0 w 1509"/>
                <a:gd name="T3" fmla="*/ 308 h 3362"/>
                <a:gd name="T4" fmla="*/ 75 w 1509"/>
                <a:gd name="T5" fmla="*/ 0 h 3362"/>
                <a:gd name="T6" fmla="*/ 1508 w 1509"/>
                <a:gd name="T7" fmla="*/ 3053 h 3362"/>
                <a:gd name="T8" fmla="*/ 1432 w 1509"/>
                <a:gd name="T9" fmla="*/ 3361 h 3362"/>
              </a:gdLst>
              <a:ahLst/>
              <a:cxnLst>
                <a:cxn ang="0">
                  <a:pos x="T0" y="T1"/>
                </a:cxn>
                <a:cxn ang="0">
                  <a:pos x="T2" y="T3"/>
                </a:cxn>
                <a:cxn ang="0">
                  <a:pos x="T4" y="T5"/>
                </a:cxn>
                <a:cxn ang="0">
                  <a:pos x="T6" y="T7"/>
                </a:cxn>
                <a:cxn ang="0">
                  <a:pos x="T8" y="T9"/>
                </a:cxn>
              </a:cxnLst>
              <a:rect l="0" t="0" r="r" b="b"/>
              <a:pathLst>
                <a:path w="1509" h="3362">
                  <a:moveTo>
                    <a:pt x="1432" y="3361"/>
                  </a:moveTo>
                  <a:lnTo>
                    <a:pt x="0" y="308"/>
                  </a:lnTo>
                  <a:lnTo>
                    <a:pt x="75" y="0"/>
                  </a:lnTo>
                  <a:lnTo>
                    <a:pt x="1508" y="3053"/>
                  </a:lnTo>
                  <a:lnTo>
                    <a:pt x="1432" y="3361"/>
                  </a:lnTo>
                </a:path>
              </a:pathLst>
            </a:custGeom>
            <a:solidFill>
              <a:schemeClr val="accent3">
                <a:lumMod val="75000"/>
              </a:schemeClr>
            </a:solidFill>
            <a:ln>
              <a:noFill/>
            </a:ln>
            <a:effectLst/>
          </p:spPr>
          <p:txBody>
            <a:bodyPr wrap="none" lIns="121853" tIns="60926" rIns="121853" bIns="60926" anchor="ctr"/>
            <a:lstStyle/>
            <a:p>
              <a:endParaRPr lang="en-US"/>
            </a:p>
          </p:txBody>
        </p:sp>
        <p:sp>
          <p:nvSpPr>
            <p:cNvPr id="309" name="Freeform 5">
              <a:extLst>
                <a:ext uri="{FF2B5EF4-FFF2-40B4-BE49-F238E27FC236}">
                  <a16:creationId xmlns:a16="http://schemas.microsoft.com/office/drawing/2014/main" id="{3B905D32-B3A7-B145-8A62-07A81C1FE549}"/>
                </a:ext>
              </a:extLst>
            </p:cNvPr>
            <p:cNvSpPr>
              <a:spLocks noChangeArrowheads="1"/>
            </p:cNvSpPr>
            <p:nvPr/>
          </p:nvSpPr>
          <p:spPr bwMode="auto">
            <a:xfrm>
              <a:off x="6900747" y="8458014"/>
              <a:ext cx="1776225" cy="142004"/>
            </a:xfrm>
            <a:custGeom>
              <a:avLst/>
              <a:gdLst>
                <a:gd name="T0" fmla="*/ 3858 w 3859"/>
                <a:gd name="T1" fmla="*/ 0 h 309"/>
                <a:gd name="T2" fmla="*/ 76 w 3859"/>
                <a:gd name="T3" fmla="*/ 0 h 309"/>
                <a:gd name="T4" fmla="*/ 0 w 3859"/>
                <a:gd name="T5" fmla="*/ 308 h 309"/>
                <a:gd name="T6" fmla="*/ 3776 w 3859"/>
                <a:gd name="T7" fmla="*/ 308 h 309"/>
                <a:gd name="T8" fmla="*/ 3858 w 3859"/>
                <a:gd name="T9" fmla="*/ 0 h 309"/>
              </a:gdLst>
              <a:ahLst/>
              <a:cxnLst>
                <a:cxn ang="0">
                  <a:pos x="T0" y="T1"/>
                </a:cxn>
                <a:cxn ang="0">
                  <a:pos x="T2" y="T3"/>
                </a:cxn>
                <a:cxn ang="0">
                  <a:pos x="T4" y="T5"/>
                </a:cxn>
                <a:cxn ang="0">
                  <a:pos x="T6" y="T7"/>
                </a:cxn>
                <a:cxn ang="0">
                  <a:pos x="T8" y="T9"/>
                </a:cxn>
              </a:cxnLst>
              <a:rect l="0" t="0" r="r" b="b"/>
              <a:pathLst>
                <a:path w="3859" h="309">
                  <a:moveTo>
                    <a:pt x="3858" y="0"/>
                  </a:moveTo>
                  <a:lnTo>
                    <a:pt x="76" y="0"/>
                  </a:lnTo>
                  <a:lnTo>
                    <a:pt x="0" y="308"/>
                  </a:lnTo>
                  <a:lnTo>
                    <a:pt x="3776" y="308"/>
                  </a:lnTo>
                  <a:lnTo>
                    <a:pt x="3858" y="0"/>
                  </a:lnTo>
                </a:path>
              </a:pathLst>
            </a:custGeom>
            <a:solidFill>
              <a:schemeClr val="accent3">
                <a:lumMod val="50000"/>
              </a:schemeClr>
            </a:solidFill>
            <a:ln>
              <a:noFill/>
            </a:ln>
            <a:effectLst/>
          </p:spPr>
          <p:txBody>
            <a:bodyPr wrap="none" lIns="121853" tIns="60926" rIns="121853" bIns="60926" anchor="ctr"/>
            <a:lstStyle/>
            <a:p>
              <a:endParaRPr lang="en-US"/>
            </a:p>
          </p:txBody>
        </p:sp>
        <p:sp>
          <p:nvSpPr>
            <p:cNvPr id="310" name="Freeform 10">
              <a:extLst>
                <a:ext uri="{FF2B5EF4-FFF2-40B4-BE49-F238E27FC236}">
                  <a16:creationId xmlns:a16="http://schemas.microsoft.com/office/drawing/2014/main" id="{275D1D81-6EB8-DF47-AF71-6D672089A69B}"/>
                </a:ext>
              </a:extLst>
            </p:cNvPr>
            <p:cNvSpPr>
              <a:spLocks noChangeArrowheads="1"/>
            </p:cNvSpPr>
            <p:nvPr/>
          </p:nvSpPr>
          <p:spPr bwMode="auto">
            <a:xfrm>
              <a:off x="7477260" y="7358500"/>
              <a:ext cx="24359" cy="18258"/>
            </a:xfrm>
            <a:custGeom>
              <a:avLst/>
              <a:gdLst>
                <a:gd name="T0" fmla="*/ 0 w 51"/>
                <a:gd name="T1" fmla="*/ 0 h 39"/>
                <a:gd name="T2" fmla="*/ 19 w 51"/>
                <a:gd name="T3" fmla="*/ 38 h 39"/>
                <a:gd name="T4" fmla="*/ 50 w 51"/>
                <a:gd name="T5" fmla="*/ 0 h 39"/>
                <a:gd name="T6" fmla="*/ 0 w 51"/>
                <a:gd name="T7" fmla="*/ 0 h 39"/>
              </a:gdLst>
              <a:ahLst/>
              <a:cxnLst>
                <a:cxn ang="0">
                  <a:pos x="T0" y="T1"/>
                </a:cxn>
                <a:cxn ang="0">
                  <a:pos x="T2" y="T3"/>
                </a:cxn>
                <a:cxn ang="0">
                  <a:pos x="T4" y="T5"/>
                </a:cxn>
                <a:cxn ang="0">
                  <a:pos x="T6" y="T7"/>
                </a:cxn>
              </a:cxnLst>
              <a:rect l="0" t="0" r="r" b="b"/>
              <a:pathLst>
                <a:path w="51" h="39">
                  <a:moveTo>
                    <a:pt x="0" y="0"/>
                  </a:moveTo>
                  <a:lnTo>
                    <a:pt x="19" y="38"/>
                  </a:lnTo>
                  <a:lnTo>
                    <a:pt x="50" y="0"/>
                  </a:lnTo>
                  <a:lnTo>
                    <a:pt x="0" y="0"/>
                  </a:lnTo>
                </a:path>
              </a:pathLst>
            </a:custGeom>
            <a:solidFill>
              <a:srgbClr val="57C1E8"/>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11" name="Freeform 17">
              <a:extLst>
                <a:ext uri="{FF2B5EF4-FFF2-40B4-BE49-F238E27FC236}">
                  <a16:creationId xmlns:a16="http://schemas.microsoft.com/office/drawing/2014/main" id="{E9465E5B-85D6-0546-8273-FD8E7BF30C4E}"/>
                </a:ext>
              </a:extLst>
            </p:cNvPr>
            <p:cNvSpPr>
              <a:spLocks noChangeArrowheads="1"/>
            </p:cNvSpPr>
            <p:nvPr/>
          </p:nvSpPr>
          <p:spPr bwMode="auto">
            <a:xfrm>
              <a:off x="6925107" y="7151583"/>
              <a:ext cx="1006866" cy="1115743"/>
            </a:xfrm>
            <a:custGeom>
              <a:avLst/>
              <a:gdLst>
                <a:gd name="T0" fmla="*/ 314 w 2187"/>
                <a:gd name="T1" fmla="*/ 1803 h 2426"/>
                <a:gd name="T2" fmla="*/ 0 w 2187"/>
                <a:gd name="T3" fmla="*/ 2167 h 2426"/>
                <a:gd name="T4" fmla="*/ 6 w 2187"/>
                <a:gd name="T5" fmla="*/ 2180 h 2426"/>
                <a:gd name="T6" fmla="*/ 333 w 2187"/>
                <a:gd name="T7" fmla="*/ 2180 h 2426"/>
                <a:gd name="T8" fmla="*/ 465 w 2187"/>
                <a:gd name="T9" fmla="*/ 2029 h 2426"/>
                <a:gd name="T10" fmla="*/ 358 w 2187"/>
                <a:gd name="T11" fmla="*/ 1803 h 2426"/>
                <a:gd name="T12" fmla="*/ 314 w 2187"/>
                <a:gd name="T13" fmla="*/ 1803 h 2426"/>
                <a:gd name="T14" fmla="*/ 125 w 2187"/>
                <a:gd name="T15" fmla="*/ 2425 h 2426"/>
                <a:gd name="T16" fmla="*/ 270 w 2187"/>
                <a:gd name="T17" fmla="*/ 2255 h 2426"/>
                <a:gd name="T18" fmla="*/ 44 w 2187"/>
                <a:gd name="T19" fmla="*/ 2255 h 2426"/>
                <a:gd name="T20" fmla="*/ 125 w 2187"/>
                <a:gd name="T21" fmla="*/ 2425 h 2426"/>
                <a:gd name="T22" fmla="*/ 1206 w 2187"/>
                <a:gd name="T23" fmla="*/ 766 h 2426"/>
                <a:gd name="T24" fmla="*/ 1156 w 2187"/>
                <a:gd name="T25" fmla="*/ 823 h 2426"/>
                <a:gd name="T26" fmla="*/ 1231 w 2187"/>
                <a:gd name="T27" fmla="*/ 823 h 2426"/>
                <a:gd name="T28" fmla="*/ 1206 w 2187"/>
                <a:gd name="T29" fmla="*/ 766 h 2426"/>
                <a:gd name="T30" fmla="*/ 773 w 2187"/>
                <a:gd name="T31" fmla="*/ 1269 h 2426"/>
                <a:gd name="T32" fmla="*/ 766 w 2187"/>
                <a:gd name="T33" fmla="*/ 1275 h 2426"/>
                <a:gd name="T34" fmla="*/ 779 w 2187"/>
                <a:gd name="T35" fmla="*/ 1275 h 2426"/>
                <a:gd name="T36" fmla="*/ 773 w 2187"/>
                <a:gd name="T37" fmla="*/ 1269 h 2426"/>
                <a:gd name="T38" fmla="*/ 1633 w 2187"/>
                <a:gd name="T39" fmla="*/ 263 h 2426"/>
                <a:gd name="T40" fmla="*/ 1539 w 2187"/>
                <a:gd name="T41" fmla="*/ 370 h 2426"/>
                <a:gd name="T42" fmla="*/ 1690 w 2187"/>
                <a:gd name="T43" fmla="*/ 370 h 2426"/>
                <a:gd name="T44" fmla="*/ 1633 w 2187"/>
                <a:gd name="T45" fmla="*/ 263 h 2426"/>
                <a:gd name="T46" fmla="*/ 553 w 2187"/>
                <a:gd name="T47" fmla="*/ 1922 h 2426"/>
                <a:gd name="T48" fmla="*/ 653 w 2187"/>
                <a:gd name="T49" fmla="*/ 1803 h 2426"/>
                <a:gd name="T50" fmla="*/ 502 w 2187"/>
                <a:gd name="T51" fmla="*/ 1803 h 2426"/>
                <a:gd name="T52" fmla="*/ 553 w 2187"/>
                <a:gd name="T53" fmla="*/ 1922 h 2426"/>
                <a:gd name="T54" fmla="*/ 986 w 2187"/>
                <a:gd name="T55" fmla="*/ 1419 h 2426"/>
                <a:gd name="T56" fmla="*/ 1043 w 2187"/>
                <a:gd name="T57" fmla="*/ 1350 h 2426"/>
                <a:gd name="T58" fmla="*/ 955 w 2187"/>
                <a:gd name="T59" fmla="*/ 1350 h 2426"/>
                <a:gd name="T60" fmla="*/ 986 w 2187"/>
                <a:gd name="T61" fmla="*/ 1419 h 2426"/>
                <a:gd name="T62" fmla="*/ 2180 w 2187"/>
                <a:gd name="T63" fmla="*/ 0 h 2426"/>
                <a:gd name="T64" fmla="*/ 1859 w 2187"/>
                <a:gd name="T65" fmla="*/ 0 h 2426"/>
                <a:gd name="T66" fmla="*/ 1728 w 2187"/>
                <a:gd name="T67" fmla="*/ 157 h 2426"/>
                <a:gd name="T68" fmla="*/ 1828 w 2187"/>
                <a:gd name="T69" fmla="*/ 370 h 2426"/>
                <a:gd name="T70" fmla="*/ 1885 w 2187"/>
                <a:gd name="T71" fmla="*/ 370 h 2426"/>
                <a:gd name="T72" fmla="*/ 2186 w 2187"/>
                <a:gd name="T73" fmla="*/ 18 h 2426"/>
                <a:gd name="T74" fmla="*/ 2180 w 2187"/>
                <a:gd name="T75" fmla="*/ 0 h 2426"/>
                <a:gd name="T76" fmla="*/ 703 w 2187"/>
                <a:gd name="T77" fmla="*/ 1350 h 2426"/>
                <a:gd name="T78" fmla="*/ 433 w 2187"/>
                <a:gd name="T79" fmla="*/ 1665 h 2426"/>
                <a:gd name="T80" fmla="*/ 465 w 2187"/>
                <a:gd name="T81" fmla="*/ 1727 h 2426"/>
                <a:gd name="T82" fmla="*/ 722 w 2187"/>
                <a:gd name="T83" fmla="*/ 1727 h 2426"/>
                <a:gd name="T84" fmla="*/ 898 w 2187"/>
                <a:gd name="T85" fmla="*/ 1526 h 2426"/>
                <a:gd name="T86" fmla="*/ 817 w 2187"/>
                <a:gd name="T87" fmla="*/ 1350 h 2426"/>
                <a:gd name="T88" fmla="*/ 703 w 2187"/>
                <a:gd name="T89" fmla="*/ 1350 h 2426"/>
                <a:gd name="T90" fmla="*/ 1476 w 2187"/>
                <a:gd name="T91" fmla="*/ 452 h 2426"/>
                <a:gd name="T92" fmla="*/ 1294 w 2187"/>
                <a:gd name="T93" fmla="*/ 659 h 2426"/>
                <a:gd name="T94" fmla="*/ 1376 w 2187"/>
                <a:gd name="T95" fmla="*/ 823 h 2426"/>
                <a:gd name="T96" fmla="*/ 1495 w 2187"/>
                <a:gd name="T97" fmla="*/ 823 h 2426"/>
                <a:gd name="T98" fmla="*/ 1759 w 2187"/>
                <a:gd name="T99" fmla="*/ 521 h 2426"/>
                <a:gd name="T100" fmla="*/ 1728 w 2187"/>
                <a:gd name="T101" fmla="*/ 452 h 2426"/>
                <a:gd name="T102" fmla="*/ 1476 w 2187"/>
                <a:gd name="T103" fmla="*/ 452 h 2426"/>
                <a:gd name="T104" fmla="*/ 1087 w 2187"/>
                <a:gd name="T105" fmla="*/ 904 h 2426"/>
                <a:gd name="T106" fmla="*/ 867 w 2187"/>
                <a:gd name="T107" fmla="*/ 1162 h 2426"/>
                <a:gd name="T108" fmla="*/ 917 w 2187"/>
                <a:gd name="T109" fmla="*/ 1275 h 2426"/>
                <a:gd name="T110" fmla="*/ 1112 w 2187"/>
                <a:gd name="T111" fmla="*/ 1275 h 2426"/>
                <a:gd name="T112" fmla="*/ 1325 w 2187"/>
                <a:gd name="T113" fmla="*/ 1024 h 2426"/>
                <a:gd name="T114" fmla="*/ 1269 w 2187"/>
                <a:gd name="T115" fmla="*/ 904 h 2426"/>
                <a:gd name="T116" fmla="*/ 1087 w 2187"/>
                <a:gd name="T117" fmla="*/ 904 h 2426"/>
                <a:gd name="T118" fmla="*/ 1413 w 2187"/>
                <a:gd name="T119" fmla="*/ 917 h 2426"/>
                <a:gd name="T120" fmla="*/ 1432 w 2187"/>
                <a:gd name="T121" fmla="*/ 904 h 2426"/>
                <a:gd name="T122" fmla="*/ 1407 w 2187"/>
                <a:gd name="T123" fmla="*/ 904 h 2426"/>
                <a:gd name="T124" fmla="*/ 1413 w 2187"/>
                <a:gd name="T125" fmla="*/ 917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87" h="2426">
                  <a:moveTo>
                    <a:pt x="314" y="1803"/>
                  </a:moveTo>
                  <a:lnTo>
                    <a:pt x="0" y="2167"/>
                  </a:lnTo>
                  <a:lnTo>
                    <a:pt x="6" y="2180"/>
                  </a:lnTo>
                  <a:lnTo>
                    <a:pt x="333" y="2180"/>
                  </a:lnTo>
                  <a:lnTo>
                    <a:pt x="465" y="2029"/>
                  </a:lnTo>
                  <a:lnTo>
                    <a:pt x="358" y="1803"/>
                  </a:lnTo>
                  <a:lnTo>
                    <a:pt x="314" y="1803"/>
                  </a:lnTo>
                  <a:close/>
                  <a:moveTo>
                    <a:pt x="125" y="2425"/>
                  </a:moveTo>
                  <a:lnTo>
                    <a:pt x="270" y="2255"/>
                  </a:lnTo>
                  <a:lnTo>
                    <a:pt x="44" y="2255"/>
                  </a:lnTo>
                  <a:lnTo>
                    <a:pt x="125" y="2425"/>
                  </a:lnTo>
                  <a:close/>
                  <a:moveTo>
                    <a:pt x="1206" y="766"/>
                  </a:moveTo>
                  <a:lnTo>
                    <a:pt x="1156" y="823"/>
                  </a:lnTo>
                  <a:lnTo>
                    <a:pt x="1231" y="823"/>
                  </a:lnTo>
                  <a:lnTo>
                    <a:pt x="1206" y="766"/>
                  </a:lnTo>
                  <a:close/>
                  <a:moveTo>
                    <a:pt x="773" y="1269"/>
                  </a:moveTo>
                  <a:lnTo>
                    <a:pt x="766" y="1275"/>
                  </a:lnTo>
                  <a:lnTo>
                    <a:pt x="779" y="1275"/>
                  </a:lnTo>
                  <a:lnTo>
                    <a:pt x="773" y="1269"/>
                  </a:lnTo>
                  <a:close/>
                  <a:moveTo>
                    <a:pt x="1633" y="263"/>
                  </a:moveTo>
                  <a:lnTo>
                    <a:pt x="1539" y="370"/>
                  </a:lnTo>
                  <a:lnTo>
                    <a:pt x="1690" y="370"/>
                  </a:lnTo>
                  <a:lnTo>
                    <a:pt x="1633" y="263"/>
                  </a:lnTo>
                  <a:close/>
                  <a:moveTo>
                    <a:pt x="553" y="1922"/>
                  </a:moveTo>
                  <a:lnTo>
                    <a:pt x="653" y="1803"/>
                  </a:lnTo>
                  <a:lnTo>
                    <a:pt x="502" y="1803"/>
                  </a:lnTo>
                  <a:lnTo>
                    <a:pt x="553" y="1922"/>
                  </a:lnTo>
                  <a:close/>
                  <a:moveTo>
                    <a:pt x="986" y="1419"/>
                  </a:moveTo>
                  <a:lnTo>
                    <a:pt x="1043" y="1350"/>
                  </a:lnTo>
                  <a:lnTo>
                    <a:pt x="955" y="1350"/>
                  </a:lnTo>
                  <a:lnTo>
                    <a:pt x="986" y="1419"/>
                  </a:lnTo>
                  <a:close/>
                  <a:moveTo>
                    <a:pt x="2180" y="0"/>
                  </a:moveTo>
                  <a:lnTo>
                    <a:pt x="1859" y="0"/>
                  </a:lnTo>
                  <a:lnTo>
                    <a:pt x="1728" y="157"/>
                  </a:lnTo>
                  <a:lnTo>
                    <a:pt x="1828" y="370"/>
                  </a:lnTo>
                  <a:lnTo>
                    <a:pt x="1885" y="370"/>
                  </a:lnTo>
                  <a:lnTo>
                    <a:pt x="2186" y="18"/>
                  </a:lnTo>
                  <a:lnTo>
                    <a:pt x="2180" y="0"/>
                  </a:lnTo>
                  <a:close/>
                  <a:moveTo>
                    <a:pt x="703" y="1350"/>
                  </a:moveTo>
                  <a:lnTo>
                    <a:pt x="433" y="1665"/>
                  </a:lnTo>
                  <a:lnTo>
                    <a:pt x="465" y="1727"/>
                  </a:lnTo>
                  <a:lnTo>
                    <a:pt x="722" y="1727"/>
                  </a:lnTo>
                  <a:lnTo>
                    <a:pt x="898" y="1526"/>
                  </a:lnTo>
                  <a:lnTo>
                    <a:pt x="817" y="1350"/>
                  </a:lnTo>
                  <a:lnTo>
                    <a:pt x="703" y="1350"/>
                  </a:lnTo>
                  <a:close/>
                  <a:moveTo>
                    <a:pt x="1476" y="452"/>
                  </a:moveTo>
                  <a:lnTo>
                    <a:pt x="1294" y="659"/>
                  </a:lnTo>
                  <a:lnTo>
                    <a:pt x="1376" y="823"/>
                  </a:lnTo>
                  <a:lnTo>
                    <a:pt x="1495" y="823"/>
                  </a:lnTo>
                  <a:lnTo>
                    <a:pt x="1759" y="521"/>
                  </a:lnTo>
                  <a:lnTo>
                    <a:pt x="1728" y="452"/>
                  </a:lnTo>
                  <a:lnTo>
                    <a:pt x="1476" y="452"/>
                  </a:lnTo>
                  <a:close/>
                  <a:moveTo>
                    <a:pt x="1087" y="904"/>
                  </a:moveTo>
                  <a:lnTo>
                    <a:pt x="867" y="1162"/>
                  </a:lnTo>
                  <a:lnTo>
                    <a:pt x="917" y="1275"/>
                  </a:lnTo>
                  <a:lnTo>
                    <a:pt x="1112" y="1275"/>
                  </a:lnTo>
                  <a:lnTo>
                    <a:pt x="1325" y="1024"/>
                  </a:lnTo>
                  <a:lnTo>
                    <a:pt x="1269" y="904"/>
                  </a:lnTo>
                  <a:lnTo>
                    <a:pt x="1087" y="904"/>
                  </a:lnTo>
                  <a:close/>
                  <a:moveTo>
                    <a:pt x="1413" y="917"/>
                  </a:moveTo>
                  <a:lnTo>
                    <a:pt x="1432" y="904"/>
                  </a:lnTo>
                  <a:lnTo>
                    <a:pt x="1407" y="904"/>
                  </a:lnTo>
                  <a:lnTo>
                    <a:pt x="1413" y="917"/>
                  </a:lnTo>
                  <a:close/>
                </a:path>
              </a:pathLst>
            </a:custGeom>
            <a:solidFill>
              <a:schemeClr val="accent3"/>
            </a:solidFill>
            <a:ln>
              <a:noFill/>
            </a:ln>
            <a:effectLst/>
          </p:spPr>
          <p:txBody>
            <a:bodyPr wrap="none" lIns="121853" tIns="60926" rIns="121853" bIns="60926" anchor="ctr"/>
            <a:lstStyle/>
            <a:p>
              <a:endParaRPr lang="en-US"/>
            </a:p>
          </p:txBody>
        </p:sp>
        <p:sp>
          <p:nvSpPr>
            <p:cNvPr id="312" name="Freeform 18">
              <a:extLst>
                <a:ext uri="{FF2B5EF4-FFF2-40B4-BE49-F238E27FC236}">
                  <a16:creationId xmlns:a16="http://schemas.microsoft.com/office/drawing/2014/main" id="{E30032C5-C437-204F-9CB5-828ADEFB056C}"/>
                </a:ext>
              </a:extLst>
            </p:cNvPr>
            <p:cNvSpPr>
              <a:spLocks noChangeArrowheads="1"/>
            </p:cNvSpPr>
            <p:nvPr/>
          </p:nvSpPr>
          <p:spPr bwMode="auto">
            <a:xfrm>
              <a:off x="7773636" y="7816969"/>
              <a:ext cx="521702" cy="543671"/>
            </a:xfrm>
            <a:custGeom>
              <a:avLst/>
              <a:gdLst>
                <a:gd name="T0" fmla="*/ 239 w 1132"/>
                <a:gd name="T1" fmla="*/ 904 h 1182"/>
                <a:gd name="T2" fmla="*/ 364 w 1132"/>
                <a:gd name="T3" fmla="*/ 1162 h 1182"/>
                <a:gd name="T4" fmla="*/ 660 w 1132"/>
                <a:gd name="T5" fmla="*/ 810 h 1182"/>
                <a:gd name="T6" fmla="*/ 320 w 1132"/>
                <a:gd name="T7" fmla="*/ 810 h 1182"/>
                <a:gd name="T8" fmla="*/ 239 w 1132"/>
                <a:gd name="T9" fmla="*/ 904 h 1182"/>
                <a:gd name="T10" fmla="*/ 383 w 1132"/>
                <a:gd name="T11" fmla="*/ 735 h 1182"/>
                <a:gd name="T12" fmla="*/ 691 w 1132"/>
                <a:gd name="T13" fmla="*/ 735 h 1182"/>
                <a:gd name="T14" fmla="*/ 584 w 1132"/>
                <a:gd name="T15" fmla="*/ 502 h 1182"/>
                <a:gd name="T16" fmla="*/ 383 w 1132"/>
                <a:gd name="T17" fmla="*/ 735 h 1182"/>
                <a:gd name="T18" fmla="*/ 0 w 1132"/>
                <a:gd name="T19" fmla="*/ 1181 h 1182"/>
                <a:gd name="T20" fmla="*/ 232 w 1132"/>
                <a:gd name="T21" fmla="*/ 1181 h 1182"/>
                <a:gd name="T22" fmla="*/ 151 w 1132"/>
                <a:gd name="T23" fmla="*/ 1005 h 1182"/>
                <a:gd name="T24" fmla="*/ 0 w 1132"/>
                <a:gd name="T25" fmla="*/ 1181 h 1182"/>
                <a:gd name="T26" fmla="*/ 1011 w 1132"/>
                <a:gd name="T27" fmla="*/ 0 h 1182"/>
                <a:gd name="T28" fmla="*/ 773 w 1132"/>
                <a:gd name="T29" fmla="*/ 282 h 1182"/>
                <a:gd name="T30" fmla="*/ 1112 w 1132"/>
                <a:gd name="T31" fmla="*/ 282 h 1182"/>
                <a:gd name="T32" fmla="*/ 1131 w 1132"/>
                <a:gd name="T33" fmla="*/ 257 h 1182"/>
                <a:gd name="T34" fmla="*/ 1011 w 1132"/>
                <a:gd name="T35" fmla="*/ 0 h 1182"/>
                <a:gd name="T36" fmla="*/ 672 w 1132"/>
                <a:gd name="T37" fmla="*/ 402 h 1182"/>
                <a:gd name="T38" fmla="*/ 792 w 1132"/>
                <a:gd name="T39" fmla="*/ 659 h 1182"/>
                <a:gd name="T40" fmla="*/ 1049 w 1132"/>
                <a:gd name="T41" fmla="*/ 358 h 1182"/>
                <a:gd name="T42" fmla="*/ 704 w 1132"/>
                <a:gd name="T43" fmla="*/ 358 h 1182"/>
                <a:gd name="T44" fmla="*/ 672 w 1132"/>
                <a:gd name="T45" fmla="*/ 402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32" h="1182">
                  <a:moveTo>
                    <a:pt x="239" y="904"/>
                  </a:moveTo>
                  <a:lnTo>
                    <a:pt x="364" y="1162"/>
                  </a:lnTo>
                  <a:lnTo>
                    <a:pt x="660" y="810"/>
                  </a:lnTo>
                  <a:lnTo>
                    <a:pt x="320" y="810"/>
                  </a:lnTo>
                  <a:lnTo>
                    <a:pt x="239" y="904"/>
                  </a:lnTo>
                  <a:close/>
                  <a:moveTo>
                    <a:pt x="383" y="735"/>
                  </a:moveTo>
                  <a:lnTo>
                    <a:pt x="691" y="735"/>
                  </a:lnTo>
                  <a:lnTo>
                    <a:pt x="584" y="502"/>
                  </a:lnTo>
                  <a:lnTo>
                    <a:pt x="383" y="735"/>
                  </a:lnTo>
                  <a:close/>
                  <a:moveTo>
                    <a:pt x="0" y="1181"/>
                  </a:moveTo>
                  <a:lnTo>
                    <a:pt x="232" y="1181"/>
                  </a:lnTo>
                  <a:lnTo>
                    <a:pt x="151" y="1005"/>
                  </a:lnTo>
                  <a:lnTo>
                    <a:pt x="0" y="1181"/>
                  </a:lnTo>
                  <a:close/>
                  <a:moveTo>
                    <a:pt x="1011" y="0"/>
                  </a:moveTo>
                  <a:lnTo>
                    <a:pt x="773" y="282"/>
                  </a:lnTo>
                  <a:lnTo>
                    <a:pt x="1112" y="282"/>
                  </a:lnTo>
                  <a:lnTo>
                    <a:pt x="1131" y="257"/>
                  </a:lnTo>
                  <a:lnTo>
                    <a:pt x="1011" y="0"/>
                  </a:lnTo>
                  <a:close/>
                  <a:moveTo>
                    <a:pt x="672" y="402"/>
                  </a:moveTo>
                  <a:lnTo>
                    <a:pt x="792" y="659"/>
                  </a:lnTo>
                  <a:lnTo>
                    <a:pt x="1049" y="358"/>
                  </a:lnTo>
                  <a:lnTo>
                    <a:pt x="704" y="358"/>
                  </a:lnTo>
                  <a:lnTo>
                    <a:pt x="672" y="402"/>
                  </a:lnTo>
                  <a:close/>
                </a:path>
              </a:pathLst>
            </a:custGeom>
            <a:solidFill>
              <a:schemeClr val="accent3"/>
            </a:solidFill>
            <a:ln>
              <a:noFill/>
            </a:ln>
            <a:effectLst/>
          </p:spPr>
          <p:txBody>
            <a:bodyPr wrap="none" lIns="121853" tIns="60926" rIns="121853" bIns="60926" anchor="ctr"/>
            <a:lstStyle/>
            <a:p>
              <a:endParaRPr lang="en-US"/>
            </a:p>
          </p:txBody>
        </p:sp>
        <p:grpSp>
          <p:nvGrpSpPr>
            <p:cNvPr id="313" name="Group 312">
              <a:extLst>
                <a:ext uri="{FF2B5EF4-FFF2-40B4-BE49-F238E27FC236}">
                  <a16:creationId xmlns:a16="http://schemas.microsoft.com/office/drawing/2014/main" id="{85B1FACC-8836-AC42-9895-150CEC7454C9}"/>
                </a:ext>
              </a:extLst>
            </p:cNvPr>
            <p:cNvGrpSpPr/>
            <p:nvPr/>
          </p:nvGrpSpPr>
          <p:grpSpPr>
            <a:xfrm>
              <a:off x="6805339" y="7151581"/>
              <a:ext cx="836347" cy="918967"/>
              <a:chOff x="6624875" y="6831220"/>
              <a:chExt cx="871838" cy="957964"/>
            </a:xfrm>
            <a:solidFill>
              <a:schemeClr val="accent3"/>
            </a:solidFill>
          </p:grpSpPr>
          <p:sp>
            <p:nvSpPr>
              <p:cNvPr id="314" name="Freeform 6">
                <a:extLst>
                  <a:ext uri="{FF2B5EF4-FFF2-40B4-BE49-F238E27FC236}">
                    <a16:creationId xmlns:a16="http://schemas.microsoft.com/office/drawing/2014/main" id="{EAEDE27F-2BC7-724E-8217-AE315B8CE9EC}"/>
                  </a:ext>
                </a:extLst>
              </p:cNvPr>
              <p:cNvSpPr>
                <a:spLocks noChangeArrowheads="1"/>
              </p:cNvSpPr>
              <p:nvPr/>
            </p:nvSpPr>
            <p:spPr bwMode="auto">
              <a:xfrm>
                <a:off x="7105233" y="7264736"/>
                <a:ext cx="61367" cy="42294"/>
              </a:xfrm>
              <a:custGeom>
                <a:avLst/>
                <a:gdLst>
                  <a:gd name="T0" fmla="*/ 44 w 127"/>
                  <a:gd name="T1" fmla="*/ 88 h 89"/>
                  <a:gd name="T2" fmla="*/ 126 w 127"/>
                  <a:gd name="T3" fmla="*/ 0 h 89"/>
                  <a:gd name="T4" fmla="*/ 0 w 127"/>
                  <a:gd name="T5" fmla="*/ 0 h 89"/>
                  <a:gd name="T6" fmla="*/ 44 w 127"/>
                  <a:gd name="T7" fmla="*/ 88 h 89"/>
                </a:gdLst>
                <a:ahLst/>
                <a:cxnLst>
                  <a:cxn ang="0">
                    <a:pos x="T0" y="T1"/>
                  </a:cxn>
                  <a:cxn ang="0">
                    <a:pos x="T2" y="T3"/>
                  </a:cxn>
                  <a:cxn ang="0">
                    <a:pos x="T4" y="T5"/>
                  </a:cxn>
                  <a:cxn ang="0">
                    <a:pos x="T6" y="T7"/>
                  </a:cxn>
                </a:cxnLst>
                <a:rect l="0" t="0" r="r" b="b"/>
                <a:pathLst>
                  <a:path w="127" h="89">
                    <a:moveTo>
                      <a:pt x="44" y="88"/>
                    </a:moveTo>
                    <a:lnTo>
                      <a:pt x="126" y="0"/>
                    </a:lnTo>
                    <a:lnTo>
                      <a:pt x="0" y="0"/>
                    </a:lnTo>
                    <a:lnTo>
                      <a:pt x="44" y="88"/>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15" name="Freeform 9">
                <a:extLst>
                  <a:ext uri="{FF2B5EF4-FFF2-40B4-BE49-F238E27FC236}">
                    <a16:creationId xmlns:a16="http://schemas.microsoft.com/office/drawing/2014/main" id="{DC6D094D-D1D7-B44A-834A-20D810687F06}"/>
                  </a:ext>
                </a:extLst>
              </p:cNvPr>
              <p:cNvSpPr>
                <a:spLocks noChangeArrowheads="1"/>
              </p:cNvSpPr>
              <p:nvPr/>
            </p:nvSpPr>
            <p:spPr bwMode="auto">
              <a:xfrm>
                <a:off x="6764538" y="7412766"/>
                <a:ext cx="40207" cy="31720"/>
              </a:xfrm>
              <a:custGeom>
                <a:avLst/>
                <a:gdLst>
                  <a:gd name="T0" fmla="*/ 82 w 83"/>
                  <a:gd name="T1" fmla="*/ 63 h 64"/>
                  <a:gd name="T2" fmla="*/ 50 w 83"/>
                  <a:gd name="T3" fmla="*/ 0 h 64"/>
                  <a:gd name="T4" fmla="*/ 0 w 83"/>
                  <a:gd name="T5" fmla="*/ 63 h 64"/>
                  <a:gd name="T6" fmla="*/ 82 w 83"/>
                  <a:gd name="T7" fmla="*/ 63 h 64"/>
                </a:gdLst>
                <a:ahLst/>
                <a:cxnLst>
                  <a:cxn ang="0">
                    <a:pos x="T0" y="T1"/>
                  </a:cxn>
                  <a:cxn ang="0">
                    <a:pos x="T2" y="T3"/>
                  </a:cxn>
                  <a:cxn ang="0">
                    <a:pos x="T4" y="T5"/>
                  </a:cxn>
                  <a:cxn ang="0">
                    <a:pos x="T6" y="T7"/>
                  </a:cxn>
                </a:cxnLst>
                <a:rect l="0" t="0" r="r" b="b"/>
                <a:pathLst>
                  <a:path w="83" h="64">
                    <a:moveTo>
                      <a:pt x="82" y="63"/>
                    </a:moveTo>
                    <a:lnTo>
                      <a:pt x="50" y="0"/>
                    </a:lnTo>
                    <a:lnTo>
                      <a:pt x="0" y="63"/>
                    </a:lnTo>
                    <a:lnTo>
                      <a:pt x="82" y="6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16" name="Freeform 11">
                <a:extLst>
                  <a:ext uri="{FF2B5EF4-FFF2-40B4-BE49-F238E27FC236}">
                    <a16:creationId xmlns:a16="http://schemas.microsoft.com/office/drawing/2014/main" id="{DE9356DB-4D02-8A43-978A-EA21B345718D}"/>
                  </a:ext>
                </a:extLst>
              </p:cNvPr>
              <p:cNvSpPr>
                <a:spLocks noChangeArrowheads="1"/>
              </p:cNvSpPr>
              <p:nvPr/>
            </p:nvSpPr>
            <p:spPr bwMode="auto">
              <a:xfrm>
                <a:off x="6950756" y="7171690"/>
                <a:ext cx="69832" cy="54982"/>
              </a:xfrm>
              <a:custGeom>
                <a:avLst/>
                <a:gdLst>
                  <a:gd name="T0" fmla="*/ 144 w 145"/>
                  <a:gd name="T1" fmla="*/ 113 h 114"/>
                  <a:gd name="T2" fmla="*/ 94 w 145"/>
                  <a:gd name="T3" fmla="*/ 0 h 114"/>
                  <a:gd name="T4" fmla="*/ 0 w 145"/>
                  <a:gd name="T5" fmla="*/ 113 h 114"/>
                  <a:gd name="T6" fmla="*/ 144 w 145"/>
                  <a:gd name="T7" fmla="*/ 113 h 114"/>
                </a:gdLst>
                <a:ahLst/>
                <a:cxnLst>
                  <a:cxn ang="0">
                    <a:pos x="T0" y="T1"/>
                  </a:cxn>
                  <a:cxn ang="0">
                    <a:pos x="T2" y="T3"/>
                  </a:cxn>
                  <a:cxn ang="0">
                    <a:pos x="T4" y="T5"/>
                  </a:cxn>
                  <a:cxn ang="0">
                    <a:pos x="T6" y="T7"/>
                  </a:cxn>
                </a:cxnLst>
                <a:rect l="0" t="0" r="r" b="b"/>
                <a:pathLst>
                  <a:path w="145" h="114">
                    <a:moveTo>
                      <a:pt x="144" y="113"/>
                    </a:moveTo>
                    <a:lnTo>
                      <a:pt x="94" y="0"/>
                    </a:lnTo>
                    <a:lnTo>
                      <a:pt x="0" y="113"/>
                    </a:lnTo>
                    <a:lnTo>
                      <a:pt x="144" y="11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17" name="Freeform 15">
                <a:extLst>
                  <a:ext uri="{FF2B5EF4-FFF2-40B4-BE49-F238E27FC236}">
                    <a16:creationId xmlns:a16="http://schemas.microsoft.com/office/drawing/2014/main" id="{7579BC30-742E-2B43-90EF-DA44F181983C}"/>
                  </a:ext>
                </a:extLst>
              </p:cNvPr>
              <p:cNvSpPr>
                <a:spLocks noChangeArrowheads="1"/>
              </p:cNvSpPr>
              <p:nvPr/>
            </p:nvSpPr>
            <p:spPr bwMode="auto">
              <a:xfrm>
                <a:off x="6887273" y="7478321"/>
                <a:ext cx="90994" cy="69786"/>
              </a:xfrm>
              <a:custGeom>
                <a:avLst/>
                <a:gdLst>
                  <a:gd name="T0" fmla="*/ 188 w 189"/>
                  <a:gd name="T1" fmla="*/ 0 h 146"/>
                  <a:gd name="T2" fmla="*/ 0 w 189"/>
                  <a:gd name="T3" fmla="*/ 0 h 146"/>
                  <a:gd name="T4" fmla="*/ 69 w 189"/>
                  <a:gd name="T5" fmla="*/ 145 h 146"/>
                  <a:gd name="T6" fmla="*/ 188 w 189"/>
                  <a:gd name="T7" fmla="*/ 0 h 146"/>
                </a:gdLst>
                <a:ahLst/>
                <a:cxnLst>
                  <a:cxn ang="0">
                    <a:pos x="T0" y="T1"/>
                  </a:cxn>
                  <a:cxn ang="0">
                    <a:pos x="T2" y="T3"/>
                  </a:cxn>
                  <a:cxn ang="0">
                    <a:pos x="T4" y="T5"/>
                  </a:cxn>
                  <a:cxn ang="0">
                    <a:pos x="T6" y="T7"/>
                  </a:cxn>
                </a:cxnLst>
                <a:rect l="0" t="0" r="r" b="b"/>
                <a:pathLst>
                  <a:path w="189" h="146">
                    <a:moveTo>
                      <a:pt x="188" y="0"/>
                    </a:moveTo>
                    <a:lnTo>
                      <a:pt x="0" y="0"/>
                    </a:lnTo>
                    <a:lnTo>
                      <a:pt x="69" y="145"/>
                    </a:lnTo>
                    <a:lnTo>
                      <a:pt x="18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18" name="Freeform 16">
                <a:extLst>
                  <a:ext uri="{FF2B5EF4-FFF2-40B4-BE49-F238E27FC236}">
                    <a16:creationId xmlns:a16="http://schemas.microsoft.com/office/drawing/2014/main" id="{FCF89391-D0D6-9B4D-8065-DDEB1B75F443}"/>
                  </a:ext>
                </a:extLst>
              </p:cNvPr>
              <p:cNvSpPr>
                <a:spLocks noChangeArrowheads="1"/>
              </p:cNvSpPr>
              <p:nvPr/>
            </p:nvSpPr>
            <p:spPr bwMode="auto">
              <a:xfrm>
                <a:off x="7134859" y="6932726"/>
                <a:ext cx="105806" cy="76130"/>
              </a:xfrm>
              <a:custGeom>
                <a:avLst/>
                <a:gdLst>
                  <a:gd name="T0" fmla="*/ 220 w 221"/>
                  <a:gd name="T1" fmla="*/ 157 h 158"/>
                  <a:gd name="T2" fmla="*/ 144 w 221"/>
                  <a:gd name="T3" fmla="*/ 0 h 158"/>
                  <a:gd name="T4" fmla="*/ 0 w 221"/>
                  <a:gd name="T5" fmla="*/ 157 h 158"/>
                  <a:gd name="T6" fmla="*/ 220 w 221"/>
                  <a:gd name="T7" fmla="*/ 157 h 158"/>
                </a:gdLst>
                <a:ahLst/>
                <a:cxnLst>
                  <a:cxn ang="0">
                    <a:pos x="T0" y="T1"/>
                  </a:cxn>
                  <a:cxn ang="0">
                    <a:pos x="T2" y="T3"/>
                  </a:cxn>
                  <a:cxn ang="0">
                    <a:pos x="T4" y="T5"/>
                  </a:cxn>
                  <a:cxn ang="0">
                    <a:pos x="T6" y="T7"/>
                  </a:cxn>
                </a:cxnLst>
                <a:rect l="0" t="0" r="r" b="b"/>
                <a:pathLst>
                  <a:path w="221" h="158">
                    <a:moveTo>
                      <a:pt x="220" y="157"/>
                    </a:moveTo>
                    <a:lnTo>
                      <a:pt x="144" y="0"/>
                    </a:lnTo>
                    <a:lnTo>
                      <a:pt x="0" y="157"/>
                    </a:lnTo>
                    <a:lnTo>
                      <a:pt x="220" y="15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19" name="Freeform 7">
                <a:extLst>
                  <a:ext uri="{FF2B5EF4-FFF2-40B4-BE49-F238E27FC236}">
                    <a16:creationId xmlns:a16="http://schemas.microsoft.com/office/drawing/2014/main" id="{C6698B76-BC11-0F49-AA9B-0CE2F016F2A2}"/>
                  </a:ext>
                </a:extLst>
              </p:cNvPr>
              <p:cNvSpPr>
                <a:spLocks noChangeArrowheads="1"/>
              </p:cNvSpPr>
              <p:nvPr/>
            </p:nvSpPr>
            <p:spPr bwMode="auto">
              <a:xfrm>
                <a:off x="7244896" y="6831220"/>
                <a:ext cx="251817" cy="177636"/>
              </a:xfrm>
              <a:custGeom>
                <a:avLst/>
                <a:gdLst>
                  <a:gd name="T0" fmla="*/ 126 w 523"/>
                  <a:gd name="T1" fmla="*/ 370 h 371"/>
                  <a:gd name="T2" fmla="*/ 283 w 523"/>
                  <a:gd name="T3" fmla="*/ 370 h 371"/>
                  <a:gd name="T4" fmla="*/ 522 w 523"/>
                  <a:gd name="T5" fmla="*/ 94 h 371"/>
                  <a:gd name="T6" fmla="*/ 478 w 523"/>
                  <a:gd name="T7" fmla="*/ 0 h 371"/>
                  <a:gd name="T8" fmla="*/ 88 w 523"/>
                  <a:gd name="T9" fmla="*/ 0 h 371"/>
                  <a:gd name="T10" fmla="*/ 0 w 523"/>
                  <a:gd name="T11" fmla="*/ 106 h 371"/>
                  <a:gd name="T12" fmla="*/ 126 w 523"/>
                  <a:gd name="T13" fmla="*/ 370 h 371"/>
                </a:gdLst>
                <a:ahLst/>
                <a:cxnLst>
                  <a:cxn ang="0">
                    <a:pos x="T0" y="T1"/>
                  </a:cxn>
                  <a:cxn ang="0">
                    <a:pos x="T2" y="T3"/>
                  </a:cxn>
                  <a:cxn ang="0">
                    <a:pos x="T4" y="T5"/>
                  </a:cxn>
                  <a:cxn ang="0">
                    <a:pos x="T6" y="T7"/>
                  </a:cxn>
                  <a:cxn ang="0">
                    <a:pos x="T8" y="T9"/>
                  </a:cxn>
                  <a:cxn ang="0">
                    <a:pos x="T10" y="T11"/>
                  </a:cxn>
                  <a:cxn ang="0">
                    <a:pos x="T12" y="T13"/>
                  </a:cxn>
                </a:cxnLst>
                <a:rect l="0" t="0" r="r" b="b"/>
                <a:pathLst>
                  <a:path w="523" h="371">
                    <a:moveTo>
                      <a:pt x="126" y="370"/>
                    </a:moveTo>
                    <a:lnTo>
                      <a:pt x="283" y="370"/>
                    </a:lnTo>
                    <a:lnTo>
                      <a:pt x="522" y="94"/>
                    </a:lnTo>
                    <a:lnTo>
                      <a:pt x="478" y="0"/>
                    </a:lnTo>
                    <a:lnTo>
                      <a:pt x="88" y="0"/>
                    </a:lnTo>
                    <a:lnTo>
                      <a:pt x="0" y="106"/>
                    </a:lnTo>
                    <a:lnTo>
                      <a:pt x="126" y="37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20" name="Freeform 8">
                <a:extLst>
                  <a:ext uri="{FF2B5EF4-FFF2-40B4-BE49-F238E27FC236}">
                    <a16:creationId xmlns:a16="http://schemas.microsoft.com/office/drawing/2014/main" id="{42AAF90F-76B7-044B-9A72-EB71F9090CC7}"/>
                  </a:ext>
                </a:extLst>
              </p:cNvPr>
              <p:cNvSpPr>
                <a:spLocks noChangeArrowheads="1"/>
              </p:cNvSpPr>
              <p:nvPr/>
            </p:nvSpPr>
            <p:spPr bwMode="auto">
              <a:xfrm>
                <a:off x="7037517" y="7046920"/>
                <a:ext cx="249702" cy="177636"/>
              </a:xfrm>
              <a:custGeom>
                <a:avLst/>
                <a:gdLst>
                  <a:gd name="T0" fmla="*/ 138 w 522"/>
                  <a:gd name="T1" fmla="*/ 0 h 372"/>
                  <a:gd name="T2" fmla="*/ 0 w 522"/>
                  <a:gd name="T3" fmla="*/ 157 h 372"/>
                  <a:gd name="T4" fmla="*/ 100 w 522"/>
                  <a:gd name="T5" fmla="*/ 371 h 372"/>
                  <a:gd name="T6" fmla="*/ 327 w 522"/>
                  <a:gd name="T7" fmla="*/ 371 h 372"/>
                  <a:gd name="T8" fmla="*/ 521 w 522"/>
                  <a:gd name="T9" fmla="*/ 144 h 372"/>
                  <a:gd name="T10" fmla="*/ 458 w 522"/>
                  <a:gd name="T11" fmla="*/ 0 h 372"/>
                  <a:gd name="T12" fmla="*/ 138 w 522"/>
                  <a:gd name="T13" fmla="*/ 0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138" y="0"/>
                    </a:moveTo>
                    <a:lnTo>
                      <a:pt x="0" y="157"/>
                    </a:lnTo>
                    <a:lnTo>
                      <a:pt x="100" y="371"/>
                    </a:lnTo>
                    <a:lnTo>
                      <a:pt x="327" y="371"/>
                    </a:lnTo>
                    <a:lnTo>
                      <a:pt x="521" y="144"/>
                    </a:lnTo>
                    <a:lnTo>
                      <a:pt x="458" y="0"/>
                    </a:lnTo>
                    <a:lnTo>
                      <a:pt x="13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21" name="Freeform 12">
                <a:extLst>
                  <a:ext uri="{FF2B5EF4-FFF2-40B4-BE49-F238E27FC236}">
                    <a16:creationId xmlns:a16="http://schemas.microsoft.com/office/drawing/2014/main" id="{274CA657-5A5D-3548-985B-0B98BDE0EDEE}"/>
                  </a:ext>
                </a:extLst>
              </p:cNvPr>
              <p:cNvSpPr>
                <a:spLocks noChangeArrowheads="1"/>
              </p:cNvSpPr>
              <p:nvPr/>
            </p:nvSpPr>
            <p:spPr bwMode="auto">
              <a:xfrm>
                <a:off x="6624875" y="7478322"/>
                <a:ext cx="251818" cy="181865"/>
              </a:xfrm>
              <a:custGeom>
                <a:avLst/>
                <a:gdLst>
                  <a:gd name="T0" fmla="*/ 415 w 523"/>
                  <a:gd name="T1" fmla="*/ 377 h 378"/>
                  <a:gd name="T2" fmla="*/ 522 w 523"/>
                  <a:gd name="T3" fmla="*/ 252 h 378"/>
                  <a:gd name="T4" fmla="*/ 409 w 523"/>
                  <a:gd name="T5" fmla="*/ 0 h 378"/>
                  <a:gd name="T6" fmla="*/ 226 w 523"/>
                  <a:gd name="T7" fmla="*/ 0 h 378"/>
                  <a:gd name="T8" fmla="*/ 0 w 523"/>
                  <a:gd name="T9" fmla="*/ 264 h 378"/>
                  <a:gd name="T10" fmla="*/ 57 w 523"/>
                  <a:gd name="T11" fmla="*/ 377 h 378"/>
                  <a:gd name="T12" fmla="*/ 415 w 523"/>
                  <a:gd name="T13" fmla="*/ 377 h 378"/>
                </a:gdLst>
                <a:ahLst/>
                <a:cxnLst>
                  <a:cxn ang="0">
                    <a:pos x="T0" y="T1"/>
                  </a:cxn>
                  <a:cxn ang="0">
                    <a:pos x="T2" y="T3"/>
                  </a:cxn>
                  <a:cxn ang="0">
                    <a:pos x="T4" y="T5"/>
                  </a:cxn>
                  <a:cxn ang="0">
                    <a:pos x="T6" y="T7"/>
                  </a:cxn>
                  <a:cxn ang="0">
                    <a:pos x="T8" y="T9"/>
                  </a:cxn>
                  <a:cxn ang="0">
                    <a:pos x="T10" y="T11"/>
                  </a:cxn>
                  <a:cxn ang="0">
                    <a:pos x="T12" y="T13"/>
                  </a:cxn>
                </a:cxnLst>
                <a:rect l="0" t="0" r="r" b="b"/>
                <a:pathLst>
                  <a:path w="523" h="378">
                    <a:moveTo>
                      <a:pt x="415" y="377"/>
                    </a:moveTo>
                    <a:lnTo>
                      <a:pt x="522" y="252"/>
                    </a:lnTo>
                    <a:lnTo>
                      <a:pt x="409" y="0"/>
                    </a:lnTo>
                    <a:lnTo>
                      <a:pt x="226" y="0"/>
                    </a:lnTo>
                    <a:lnTo>
                      <a:pt x="0" y="264"/>
                    </a:lnTo>
                    <a:lnTo>
                      <a:pt x="57" y="377"/>
                    </a:lnTo>
                    <a:lnTo>
                      <a:pt x="415" y="37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22" name="Freeform 13">
                <a:extLst>
                  <a:ext uri="{FF2B5EF4-FFF2-40B4-BE49-F238E27FC236}">
                    <a16:creationId xmlns:a16="http://schemas.microsoft.com/office/drawing/2014/main" id="{0C8E0A99-EBDD-B947-AA79-326D92601993}"/>
                  </a:ext>
                </a:extLst>
              </p:cNvPr>
              <p:cNvSpPr>
                <a:spLocks noChangeArrowheads="1"/>
              </p:cNvSpPr>
              <p:nvPr/>
            </p:nvSpPr>
            <p:spPr bwMode="auto">
              <a:xfrm>
                <a:off x="6832254" y="7264736"/>
                <a:ext cx="249702" cy="177636"/>
              </a:xfrm>
              <a:custGeom>
                <a:avLst/>
                <a:gdLst>
                  <a:gd name="T0" fmla="*/ 370 w 522"/>
                  <a:gd name="T1" fmla="*/ 371 h 372"/>
                  <a:gd name="T2" fmla="*/ 521 w 522"/>
                  <a:gd name="T3" fmla="*/ 195 h 372"/>
                  <a:gd name="T4" fmla="*/ 427 w 522"/>
                  <a:gd name="T5" fmla="*/ 0 h 372"/>
                  <a:gd name="T6" fmla="*/ 176 w 522"/>
                  <a:gd name="T7" fmla="*/ 0 h 372"/>
                  <a:gd name="T8" fmla="*/ 0 w 522"/>
                  <a:gd name="T9" fmla="*/ 208 h 372"/>
                  <a:gd name="T10" fmla="*/ 75 w 522"/>
                  <a:gd name="T11" fmla="*/ 371 h 372"/>
                  <a:gd name="T12" fmla="*/ 370 w 522"/>
                  <a:gd name="T13" fmla="*/ 371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370" y="371"/>
                    </a:moveTo>
                    <a:lnTo>
                      <a:pt x="521" y="195"/>
                    </a:lnTo>
                    <a:lnTo>
                      <a:pt x="427" y="0"/>
                    </a:lnTo>
                    <a:lnTo>
                      <a:pt x="176" y="0"/>
                    </a:lnTo>
                    <a:lnTo>
                      <a:pt x="0" y="208"/>
                    </a:lnTo>
                    <a:lnTo>
                      <a:pt x="75" y="371"/>
                    </a:lnTo>
                    <a:lnTo>
                      <a:pt x="370" y="371"/>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323" name="Freeform 14">
                <a:extLst>
                  <a:ext uri="{FF2B5EF4-FFF2-40B4-BE49-F238E27FC236}">
                    <a16:creationId xmlns:a16="http://schemas.microsoft.com/office/drawing/2014/main" id="{CAB56204-579F-D042-8C9D-8F179757B586}"/>
                  </a:ext>
                </a:extLst>
              </p:cNvPr>
              <p:cNvSpPr>
                <a:spLocks noChangeArrowheads="1"/>
              </p:cNvSpPr>
              <p:nvPr/>
            </p:nvSpPr>
            <p:spPr bwMode="auto">
              <a:xfrm>
                <a:off x="6667196" y="7696137"/>
                <a:ext cx="126967" cy="93047"/>
              </a:xfrm>
              <a:custGeom>
                <a:avLst/>
                <a:gdLst>
                  <a:gd name="T0" fmla="*/ 0 w 265"/>
                  <a:gd name="T1" fmla="*/ 0 h 195"/>
                  <a:gd name="T2" fmla="*/ 94 w 265"/>
                  <a:gd name="T3" fmla="*/ 194 h 195"/>
                  <a:gd name="T4" fmla="*/ 264 w 265"/>
                  <a:gd name="T5" fmla="*/ 0 h 195"/>
                  <a:gd name="T6" fmla="*/ 0 w 265"/>
                  <a:gd name="T7" fmla="*/ 0 h 195"/>
                </a:gdLst>
                <a:ahLst/>
                <a:cxnLst>
                  <a:cxn ang="0">
                    <a:pos x="T0" y="T1"/>
                  </a:cxn>
                  <a:cxn ang="0">
                    <a:pos x="T2" y="T3"/>
                  </a:cxn>
                  <a:cxn ang="0">
                    <a:pos x="T4" y="T5"/>
                  </a:cxn>
                  <a:cxn ang="0">
                    <a:pos x="T6" y="T7"/>
                  </a:cxn>
                </a:cxnLst>
                <a:rect l="0" t="0" r="r" b="b"/>
                <a:pathLst>
                  <a:path w="265" h="195">
                    <a:moveTo>
                      <a:pt x="0" y="0"/>
                    </a:moveTo>
                    <a:lnTo>
                      <a:pt x="94" y="194"/>
                    </a:lnTo>
                    <a:lnTo>
                      <a:pt x="264" y="0"/>
                    </a:lnTo>
                    <a:lnTo>
                      <a:pt x="0"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grpSp>
      </p:grpSp>
      <p:grpSp>
        <p:nvGrpSpPr>
          <p:cNvPr id="349" name="Group 348">
            <a:extLst>
              <a:ext uri="{FF2B5EF4-FFF2-40B4-BE49-F238E27FC236}">
                <a16:creationId xmlns:a16="http://schemas.microsoft.com/office/drawing/2014/main" id="{46244412-9AEA-CA49-AF4A-55B58793DDC7}"/>
              </a:ext>
            </a:extLst>
          </p:cNvPr>
          <p:cNvGrpSpPr/>
          <p:nvPr/>
        </p:nvGrpSpPr>
        <p:grpSpPr>
          <a:xfrm>
            <a:off x="4672970" y="1256244"/>
            <a:ext cx="1781562" cy="1210211"/>
            <a:chOff x="3881354" y="1174202"/>
            <a:chExt cx="2308864" cy="1537176"/>
          </a:xfrm>
        </p:grpSpPr>
        <p:sp>
          <p:nvSpPr>
            <p:cNvPr id="345" name="Oval 344">
              <a:extLst>
                <a:ext uri="{FF2B5EF4-FFF2-40B4-BE49-F238E27FC236}">
                  <a16:creationId xmlns:a16="http://schemas.microsoft.com/office/drawing/2014/main" id="{D529F42F-8EB0-474C-B9FF-00E0DA8EED4E}"/>
                </a:ext>
              </a:extLst>
            </p:cNvPr>
            <p:cNvSpPr>
              <a:spLocks noChangeAspect="1"/>
            </p:cNvSpPr>
            <p:nvPr/>
          </p:nvSpPr>
          <p:spPr>
            <a:xfrm>
              <a:off x="3881354" y="1174202"/>
              <a:ext cx="1537176" cy="1537176"/>
            </a:xfrm>
            <a:prstGeom prst="ellipse">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4359CCC7-07E8-1D44-A934-809F456C9BE6}"/>
                </a:ext>
              </a:extLst>
            </p:cNvPr>
            <p:cNvGrpSpPr/>
            <p:nvPr/>
          </p:nvGrpSpPr>
          <p:grpSpPr>
            <a:xfrm>
              <a:off x="3937295" y="1223593"/>
              <a:ext cx="2252923" cy="1421453"/>
              <a:chOff x="3937295" y="1223593"/>
              <a:chExt cx="2252923" cy="1421453"/>
            </a:xfrm>
          </p:grpSpPr>
          <p:sp>
            <p:nvSpPr>
              <p:cNvPr id="343" name="Freeform 121">
                <a:extLst>
                  <a:ext uri="{FF2B5EF4-FFF2-40B4-BE49-F238E27FC236}">
                    <a16:creationId xmlns:a16="http://schemas.microsoft.com/office/drawing/2014/main" id="{017F0167-05DF-6F4D-B251-648DF539758C}"/>
                  </a:ext>
                </a:extLst>
              </p:cNvPr>
              <p:cNvSpPr>
                <a:spLocks noChangeArrowheads="1"/>
              </p:cNvSpPr>
              <p:nvPr/>
            </p:nvSpPr>
            <p:spPr bwMode="auto">
              <a:xfrm rot="16200000">
                <a:off x="5448461" y="1624037"/>
                <a:ext cx="862952" cy="620563"/>
              </a:xfrm>
              <a:custGeom>
                <a:avLst/>
                <a:gdLst>
                  <a:gd name="T0" fmla="*/ 516 w 517"/>
                  <a:gd name="T1" fmla="*/ 119 h 245"/>
                  <a:gd name="T2" fmla="*/ 386 w 517"/>
                  <a:gd name="T3" fmla="*/ 0 h 245"/>
                  <a:gd name="T4" fmla="*/ 386 w 517"/>
                  <a:gd name="T5" fmla="*/ 76 h 245"/>
                  <a:gd name="T6" fmla="*/ 0 w 517"/>
                  <a:gd name="T7" fmla="*/ 76 h 245"/>
                  <a:gd name="T8" fmla="*/ 0 w 517"/>
                  <a:gd name="T9" fmla="*/ 168 h 245"/>
                  <a:gd name="T10" fmla="*/ 386 w 517"/>
                  <a:gd name="T11" fmla="*/ 168 h 245"/>
                  <a:gd name="T12" fmla="*/ 386 w 517"/>
                  <a:gd name="T13" fmla="*/ 244 h 245"/>
                  <a:gd name="T14" fmla="*/ 516 w 517"/>
                  <a:gd name="T15" fmla="*/ 119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7" h="245">
                    <a:moveTo>
                      <a:pt x="516" y="119"/>
                    </a:moveTo>
                    <a:lnTo>
                      <a:pt x="386" y="0"/>
                    </a:lnTo>
                    <a:lnTo>
                      <a:pt x="386" y="76"/>
                    </a:lnTo>
                    <a:lnTo>
                      <a:pt x="0" y="76"/>
                    </a:lnTo>
                    <a:lnTo>
                      <a:pt x="0" y="168"/>
                    </a:lnTo>
                    <a:lnTo>
                      <a:pt x="386" y="168"/>
                    </a:lnTo>
                    <a:lnTo>
                      <a:pt x="386" y="244"/>
                    </a:lnTo>
                    <a:lnTo>
                      <a:pt x="516" y="119"/>
                    </a:lnTo>
                  </a:path>
                </a:pathLst>
              </a:custGeom>
              <a:solidFill>
                <a:srgbClr val="E31F16"/>
              </a:solidFill>
              <a:ln>
                <a:noFill/>
              </a:ln>
              <a:effectLst/>
            </p:spPr>
            <p:txBody>
              <a:bodyPr wrap="none" lIns="121853" tIns="60926" rIns="121853" bIns="60926" anchor="ctr"/>
              <a:lstStyle/>
              <a:p>
                <a:endParaRPr lang="en-US" dirty="0">
                  <a:latin typeface="Lato Light"/>
                </a:endParaRPr>
              </a:p>
            </p:txBody>
          </p:sp>
          <p:sp>
            <p:nvSpPr>
              <p:cNvPr id="346" name="弧形 37">
                <a:extLst>
                  <a:ext uri="{FF2B5EF4-FFF2-40B4-BE49-F238E27FC236}">
                    <a16:creationId xmlns:a16="http://schemas.microsoft.com/office/drawing/2014/main" id="{6E60DAD3-9589-8449-9171-60EC4DC3B534}"/>
                  </a:ext>
                </a:extLst>
              </p:cNvPr>
              <p:cNvSpPr/>
              <p:nvPr/>
            </p:nvSpPr>
            <p:spPr>
              <a:xfrm>
                <a:off x="3937295" y="1223593"/>
                <a:ext cx="1421453" cy="1421453"/>
              </a:xfrm>
              <a:prstGeom prst="arc">
                <a:avLst>
                  <a:gd name="adj1" fmla="val 100036"/>
                  <a:gd name="adj2" fmla="val 18386096"/>
                </a:avLst>
              </a:prstGeom>
              <a:solidFill>
                <a:srgbClr val="9FB1C8"/>
              </a:solidFill>
              <a:ln w="76200">
                <a:solidFill>
                  <a:srgbClr val="45546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p>
            </p:txBody>
          </p:sp>
          <p:sp>
            <p:nvSpPr>
              <p:cNvPr id="347" name="TextBox 346">
                <a:extLst>
                  <a:ext uri="{FF2B5EF4-FFF2-40B4-BE49-F238E27FC236}">
                    <a16:creationId xmlns:a16="http://schemas.microsoft.com/office/drawing/2014/main" id="{EF35DD83-8E90-EE41-B8B0-4D50C5D28CC8}"/>
                  </a:ext>
                </a:extLst>
              </p:cNvPr>
              <p:cNvSpPr txBox="1"/>
              <p:nvPr/>
            </p:nvSpPr>
            <p:spPr>
              <a:xfrm>
                <a:off x="4148201" y="1564727"/>
                <a:ext cx="1001157" cy="462654"/>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15</a:t>
                </a:r>
                <a:endParaRPr lang="id-ID" sz="2400" b="1" dirty="0">
                  <a:latin typeface="Arial" panose="020B0604020202020204" pitchFamily="34" charset="0"/>
                  <a:cs typeface="Arial" panose="020B0604020202020204" pitchFamily="34" charset="0"/>
                </a:endParaRPr>
              </a:p>
            </p:txBody>
          </p:sp>
        </p:grpSp>
      </p:grpSp>
      <p:sp>
        <p:nvSpPr>
          <p:cNvPr id="348" name="Rectangle 347">
            <a:extLst>
              <a:ext uri="{FF2B5EF4-FFF2-40B4-BE49-F238E27FC236}">
                <a16:creationId xmlns:a16="http://schemas.microsoft.com/office/drawing/2014/main" id="{356DC13C-14FC-0348-BD35-43889033EEFE}"/>
              </a:ext>
            </a:extLst>
          </p:cNvPr>
          <p:cNvSpPr/>
          <p:nvPr/>
        </p:nvSpPr>
        <p:spPr>
          <a:xfrm>
            <a:off x="6534934" y="1384434"/>
            <a:ext cx="2415128" cy="1146468"/>
          </a:xfrm>
          <a:prstGeom prst="rect">
            <a:avLst/>
          </a:prstGeom>
        </p:spPr>
        <p:txBody>
          <a:bodyPr wrap="square" lIns="68580" tIns="34290" rIns="68580" bIns="34290">
            <a:spAutoFit/>
          </a:bodyPr>
          <a:lstStyle/>
          <a:p>
            <a:r>
              <a:rPr lang="en-GB" b="1" kern="0" dirty="0">
                <a:solidFill>
                  <a:schemeClr val="tx1">
                    <a:lumMod val="85000"/>
                    <a:lumOff val="15000"/>
                  </a:schemeClr>
                </a:solidFill>
                <a:latin typeface="Arial" charset="0"/>
                <a:ea typeface="Arial" charset="0"/>
                <a:cs typeface="Arial" charset="0"/>
              </a:rPr>
              <a:t>Solar Modules</a:t>
            </a:r>
          </a:p>
          <a:p>
            <a:r>
              <a:rPr lang="en-GB" dirty="0">
                <a:solidFill>
                  <a:schemeClr val="tx1">
                    <a:lumMod val="85000"/>
                    <a:lumOff val="15000"/>
                  </a:schemeClr>
                </a:solidFill>
              </a:rPr>
              <a:t>The projects will comprise </a:t>
            </a:r>
            <a:r>
              <a:rPr lang="en-GB" dirty="0" smtClean="0">
                <a:solidFill>
                  <a:schemeClr val="tx1">
                    <a:lumMod val="85000"/>
                    <a:lumOff val="15000"/>
                  </a:schemeClr>
                </a:solidFill>
              </a:rPr>
              <a:t>15 </a:t>
            </a:r>
            <a:r>
              <a:rPr lang="en-GB" dirty="0">
                <a:solidFill>
                  <a:schemeClr val="tx1">
                    <a:lumMod val="85000"/>
                    <a:lumOff val="15000"/>
                  </a:schemeClr>
                </a:solidFill>
              </a:rPr>
              <a:t>new solar power plants in 3</a:t>
            </a:r>
            <a:r>
              <a:rPr lang="en-GB" dirty="0" smtClean="0">
                <a:solidFill>
                  <a:schemeClr val="tx1">
                    <a:lumMod val="85000"/>
                    <a:lumOff val="15000"/>
                  </a:schemeClr>
                </a:solidFill>
              </a:rPr>
              <a:t> </a:t>
            </a:r>
            <a:r>
              <a:rPr lang="en-GB" dirty="0">
                <a:solidFill>
                  <a:schemeClr val="tx1">
                    <a:lumMod val="85000"/>
                    <a:lumOff val="15000"/>
                  </a:schemeClr>
                </a:solidFill>
              </a:rPr>
              <a:t>cities (connection zones)</a:t>
            </a:r>
          </a:p>
          <a:p>
            <a:endParaRPr lang="en-GB" dirty="0">
              <a:solidFill>
                <a:schemeClr val="tx1">
                  <a:lumMod val="85000"/>
                  <a:lumOff val="15000"/>
                </a:schemeClr>
              </a:solidFill>
            </a:endParaRPr>
          </a:p>
        </p:txBody>
      </p:sp>
      <p:grpSp>
        <p:nvGrpSpPr>
          <p:cNvPr id="357" name="Group 356">
            <a:extLst>
              <a:ext uri="{FF2B5EF4-FFF2-40B4-BE49-F238E27FC236}">
                <a16:creationId xmlns:a16="http://schemas.microsoft.com/office/drawing/2014/main" id="{C44BA605-D43B-8746-8BA6-EC883FA60F48}"/>
              </a:ext>
            </a:extLst>
          </p:cNvPr>
          <p:cNvGrpSpPr/>
          <p:nvPr/>
        </p:nvGrpSpPr>
        <p:grpSpPr>
          <a:xfrm>
            <a:off x="4649381" y="2978969"/>
            <a:ext cx="1805152" cy="1257893"/>
            <a:chOff x="3881354" y="1174202"/>
            <a:chExt cx="2198407" cy="1537176"/>
          </a:xfrm>
        </p:grpSpPr>
        <p:sp>
          <p:nvSpPr>
            <p:cNvPr id="358" name="Oval 357">
              <a:extLst>
                <a:ext uri="{FF2B5EF4-FFF2-40B4-BE49-F238E27FC236}">
                  <a16:creationId xmlns:a16="http://schemas.microsoft.com/office/drawing/2014/main" id="{64B52B8F-4F06-7C44-86B7-2DEC3B19A1C7}"/>
                </a:ext>
              </a:extLst>
            </p:cNvPr>
            <p:cNvSpPr>
              <a:spLocks noChangeAspect="1"/>
            </p:cNvSpPr>
            <p:nvPr/>
          </p:nvSpPr>
          <p:spPr>
            <a:xfrm>
              <a:off x="3881354" y="1174202"/>
              <a:ext cx="1537176" cy="1537176"/>
            </a:xfrm>
            <a:prstGeom prst="ellipse">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59" name="Group 358">
              <a:extLst>
                <a:ext uri="{FF2B5EF4-FFF2-40B4-BE49-F238E27FC236}">
                  <a16:creationId xmlns:a16="http://schemas.microsoft.com/office/drawing/2014/main" id="{3A971CF7-6E21-FE41-B2EF-D25DCBEDFEC9}"/>
                </a:ext>
              </a:extLst>
            </p:cNvPr>
            <p:cNvGrpSpPr/>
            <p:nvPr/>
          </p:nvGrpSpPr>
          <p:grpSpPr>
            <a:xfrm>
              <a:off x="3937295" y="1223593"/>
              <a:ext cx="2142466" cy="1421453"/>
              <a:chOff x="3937295" y="1223593"/>
              <a:chExt cx="2142466" cy="1421453"/>
            </a:xfrm>
          </p:grpSpPr>
          <p:sp>
            <p:nvSpPr>
              <p:cNvPr id="360" name="Freeform 121">
                <a:extLst>
                  <a:ext uri="{FF2B5EF4-FFF2-40B4-BE49-F238E27FC236}">
                    <a16:creationId xmlns:a16="http://schemas.microsoft.com/office/drawing/2014/main" id="{60795FD6-7657-6748-AF68-8FF2C6D3EF86}"/>
                  </a:ext>
                </a:extLst>
              </p:cNvPr>
              <p:cNvSpPr>
                <a:spLocks noChangeArrowheads="1"/>
              </p:cNvSpPr>
              <p:nvPr/>
            </p:nvSpPr>
            <p:spPr bwMode="auto">
              <a:xfrm rot="16200000">
                <a:off x="5338004" y="1584906"/>
                <a:ext cx="862952" cy="620563"/>
              </a:xfrm>
              <a:custGeom>
                <a:avLst/>
                <a:gdLst>
                  <a:gd name="T0" fmla="*/ 516 w 517"/>
                  <a:gd name="T1" fmla="*/ 119 h 245"/>
                  <a:gd name="T2" fmla="*/ 386 w 517"/>
                  <a:gd name="T3" fmla="*/ 0 h 245"/>
                  <a:gd name="T4" fmla="*/ 386 w 517"/>
                  <a:gd name="T5" fmla="*/ 76 h 245"/>
                  <a:gd name="T6" fmla="*/ 0 w 517"/>
                  <a:gd name="T7" fmla="*/ 76 h 245"/>
                  <a:gd name="T8" fmla="*/ 0 w 517"/>
                  <a:gd name="T9" fmla="*/ 168 h 245"/>
                  <a:gd name="T10" fmla="*/ 386 w 517"/>
                  <a:gd name="T11" fmla="*/ 168 h 245"/>
                  <a:gd name="T12" fmla="*/ 386 w 517"/>
                  <a:gd name="T13" fmla="*/ 244 h 245"/>
                  <a:gd name="T14" fmla="*/ 516 w 517"/>
                  <a:gd name="T15" fmla="*/ 119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7" h="245">
                    <a:moveTo>
                      <a:pt x="516" y="119"/>
                    </a:moveTo>
                    <a:lnTo>
                      <a:pt x="386" y="0"/>
                    </a:lnTo>
                    <a:lnTo>
                      <a:pt x="386" y="76"/>
                    </a:lnTo>
                    <a:lnTo>
                      <a:pt x="0" y="76"/>
                    </a:lnTo>
                    <a:lnTo>
                      <a:pt x="0" y="168"/>
                    </a:lnTo>
                    <a:lnTo>
                      <a:pt x="386" y="168"/>
                    </a:lnTo>
                    <a:lnTo>
                      <a:pt x="386" y="244"/>
                    </a:lnTo>
                    <a:lnTo>
                      <a:pt x="516" y="119"/>
                    </a:lnTo>
                  </a:path>
                </a:pathLst>
              </a:custGeom>
              <a:solidFill>
                <a:srgbClr val="E31F16"/>
              </a:solidFill>
              <a:ln>
                <a:noFill/>
              </a:ln>
              <a:effectLst/>
            </p:spPr>
            <p:txBody>
              <a:bodyPr wrap="none" lIns="121853" tIns="60926" rIns="121853" bIns="60926" anchor="ctr"/>
              <a:lstStyle/>
              <a:p>
                <a:endParaRPr lang="en-US" dirty="0">
                  <a:latin typeface="Lato Light"/>
                </a:endParaRPr>
              </a:p>
            </p:txBody>
          </p:sp>
          <p:sp>
            <p:nvSpPr>
              <p:cNvPr id="361" name="弧形 37">
                <a:extLst>
                  <a:ext uri="{FF2B5EF4-FFF2-40B4-BE49-F238E27FC236}">
                    <a16:creationId xmlns:a16="http://schemas.microsoft.com/office/drawing/2014/main" id="{61087E88-BF5D-0D4C-B67F-B58111DEF927}"/>
                  </a:ext>
                </a:extLst>
              </p:cNvPr>
              <p:cNvSpPr/>
              <p:nvPr/>
            </p:nvSpPr>
            <p:spPr>
              <a:xfrm>
                <a:off x="3937295" y="1223593"/>
                <a:ext cx="1421453" cy="1421453"/>
              </a:xfrm>
              <a:prstGeom prst="arc">
                <a:avLst>
                  <a:gd name="adj1" fmla="val 100036"/>
                  <a:gd name="adj2" fmla="val 13562171"/>
                </a:avLst>
              </a:prstGeom>
              <a:solidFill>
                <a:srgbClr val="9FB1C8"/>
              </a:solidFill>
              <a:ln w="76200">
                <a:solidFill>
                  <a:srgbClr val="45546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p>
            </p:txBody>
          </p:sp>
          <p:sp>
            <p:nvSpPr>
              <p:cNvPr id="362" name="TextBox 361">
                <a:extLst>
                  <a:ext uri="{FF2B5EF4-FFF2-40B4-BE49-F238E27FC236}">
                    <a16:creationId xmlns:a16="http://schemas.microsoft.com/office/drawing/2014/main" id="{FE011B44-173D-BD44-8CE0-3CC4C1331EA4}"/>
                  </a:ext>
                </a:extLst>
              </p:cNvPr>
              <p:cNvSpPr txBox="1"/>
              <p:nvPr/>
            </p:nvSpPr>
            <p:spPr>
              <a:xfrm>
                <a:off x="4127741" y="1507527"/>
                <a:ext cx="1537176" cy="628727"/>
              </a:xfrm>
              <a:prstGeom prst="rect">
                <a:avLst/>
              </a:prstGeom>
              <a:noFill/>
            </p:spPr>
            <p:txBody>
              <a:bodyPr wrap="square" rtlCol="0">
                <a:spAutoFit/>
              </a:bodyPr>
              <a:lstStyle/>
              <a:p>
                <a:r>
                  <a:rPr lang="en-US" sz="1600" b="1" kern="0" dirty="0" smtClean="0">
                    <a:solidFill>
                      <a:schemeClr val="tx1">
                        <a:lumMod val="85000"/>
                        <a:lumOff val="15000"/>
                      </a:schemeClr>
                    </a:solidFill>
                    <a:latin typeface="Arial" charset="0"/>
                    <a:cs typeface="Arial" charset="0"/>
                  </a:rPr>
                  <a:t>50 MW</a:t>
                </a:r>
                <a:r>
                  <a:rPr lang="en-GB" sz="1600" baseline="-25000" dirty="0">
                    <a:solidFill>
                      <a:schemeClr val="tx1">
                        <a:lumMod val="85000"/>
                        <a:lumOff val="15000"/>
                      </a:schemeClr>
                    </a:solidFill>
                  </a:rPr>
                  <a:t>e</a:t>
                </a:r>
                <a:endParaRPr lang="en-US" sz="1600" b="1" kern="0" dirty="0" smtClean="0">
                  <a:solidFill>
                    <a:schemeClr val="tx1">
                      <a:lumMod val="85000"/>
                      <a:lumOff val="15000"/>
                    </a:schemeClr>
                  </a:solidFill>
                  <a:latin typeface="Arial" charset="0"/>
                  <a:cs typeface="Arial" charset="0"/>
                </a:endParaRPr>
              </a:p>
              <a:p>
                <a:r>
                  <a:rPr lang="en-US" sz="1600" b="1" kern="0" dirty="0" smtClean="0">
                    <a:solidFill>
                      <a:schemeClr val="tx1">
                        <a:lumMod val="85000"/>
                        <a:lumOff val="15000"/>
                      </a:schemeClr>
                    </a:solidFill>
                    <a:latin typeface="Arial" charset="0"/>
                    <a:cs typeface="Arial" charset="0"/>
                  </a:rPr>
                  <a:t>100 MW</a:t>
                </a:r>
                <a:r>
                  <a:rPr lang="en-GB" sz="1600" baseline="-25000" dirty="0">
                    <a:solidFill>
                      <a:schemeClr val="tx1">
                        <a:lumMod val="85000"/>
                        <a:lumOff val="15000"/>
                      </a:schemeClr>
                    </a:solidFill>
                  </a:rPr>
                  <a:t>e</a:t>
                </a:r>
                <a:endParaRPr lang="tr-TR" sz="1600" dirty="0">
                  <a:solidFill>
                    <a:schemeClr val="tx1">
                      <a:lumMod val="85000"/>
                      <a:lumOff val="15000"/>
                    </a:schemeClr>
                  </a:solidFill>
                </a:endParaRPr>
              </a:p>
            </p:txBody>
          </p:sp>
        </p:grpSp>
      </p:grpSp>
      <p:sp>
        <p:nvSpPr>
          <p:cNvPr id="369" name="Rectangle 368">
            <a:extLst>
              <a:ext uri="{FF2B5EF4-FFF2-40B4-BE49-F238E27FC236}">
                <a16:creationId xmlns:a16="http://schemas.microsoft.com/office/drawing/2014/main" id="{A1CC5B47-CD01-374A-AE32-32C125980880}"/>
              </a:ext>
            </a:extLst>
          </p:cNvPr>
          <p:cNvSpPr/>
          <p:nvPr/>
        </p:nvSpPr>
        <p:spPr>
          <a:xfrm>
            <a:off x="6606660" y="2966483"/>
            <a:ext cx="2415128" cy="715581"/>
          </a:xfrm>
          <a:prstGeom prst="rect">
            <a:avLst/>
          </a:prstGeom>
        </p:spPr>
        <p:txBody>
          <a:bodyPr wrap="square" lIns="68580" tIns="34290" rIns="68580" bIns="34290">
            <a:spAutoFit/>
          </a:bodyPr>
          <a:lstStyle/>
          <a:p>
            <a:r>
              <a:rPr lang="en-GB" b="1" kern="0" dirty="0">
                <a:solidFill>
                  <a:schemeClr val="tx1">
                    <a:lumMod val="85000"/>
                    <a:lumOff val="15000"/>
                  </a:schemeClr>
                </a:solidFill>
                <a:latin typeface="Arial" charset="0"/>
                <a:ea typeface="Arial" charset="0"/>
                <a:cs typeface="Arial" charset="0"/>
              </a:rPr>
              <a:t>Capacity</a:t>
            </a:r>
          </a:p>
          <a:p>
            <a:r>
              <a:rPr lang="en-GB" dirty="0">
                <a:solidFill>
                  <a:schemeClr val="tx1">
                    <a:lumMod val="85000"/>
                    <a:lumOff val="15000"/>
                  </a:schemeClr>
                </a:solidFill>
              </a:rPr>
              <a:t>C</a:t>
            </a:r>
            <a:r>
              <a:rPr lang="en-GB" dirty="0" smtClean="0">
                <a:solidFill>
                  <a:schemeClr val="tx1">
                    <a:lumMod val="85000"/>
                    <a:lumOff val="15000"/>
                  </a:schemeClr>
                </a:solidFill>
              </a:rPr>
              <a:t>apacities stand as 50 </a:t>
            </a:r>
            <a:r>
              <a:rPr lang="en-GB" dirty="0" err="1" smtClean="0">
                <a:solidFill>
                  <a:schemeClr val="tx1">
                    <a:lumMod val="85000"/>
                    <a:lumOff val="15000"/>
                  </a:schemeClr>
                </a:solidFill>
              </a:rPr>
              <a:t>Mw</a:t>
            </a:r>
            <a:r>
              <a:rPr lang="en-GB" baseline="-25000" dirty="0" err="1" smtClean="0">
                <a:solidFill>
                  <a:schemeClr val="tx1">
                    <a:lumMod val="85000"/>
                    <a:lumOff val="15000"/>
                  </a:schemeClr>
                </a:solidFill>
              </a:rPr>
              <a:t>e</a:t>
            </a:r>
            <a:r>
              <a:rPr lang="en-GB" dirty="0" smtClean="0">
                <a:solidFill>
                  <a:schemeClr val="tx1">
                    <a:lumMod val="85000"/>
                    <a:lumOff val="15000"/>
                  </a:schemeClr>
                </a:solidFill>
              </a:rPr>
              <a:t> or 100 </a:t>
            </a:r>
            <a:r>
              <a:rPr lang="en-GB" dirty="0" err="1" smtClean="0">
                <a:solidFill>
                  <a:schemeClr val="tx1">
                    <a:lumMod val="85000"/>
                    <a:lumOff val="15000"/>
                  </a:schemeClr>
                </a:solidFill>
              </a:rPr>
              <a:t>MW</a:t>
            </a:r>
            <a:r>
              <a:rPr lang="en-GB" baseline="-25000" dirty="0" err="1" smtClean="0">
                <a:solidFill>
                  <a:schemeClr val="tx1">
                    <a:lumMod val="85000"/>
                    <a:lumOff val="15000"/>
                  </a:schemeClr>
                </a:solidFill>
              </a:rPr>
              <a:t>e</a:t>
            </a:r>
            <a:endParaRPr lang="en-GB" dirty="0">
              <a:solidFill>
                <a:schemeClr val="tx1">
                  <a:lumMod val="85000"/>
                  <a:lumOff val="15000"/>
                </a:schemeClr>
              </a:solidFill>
            </a:endParaRPr>
          </a:p>
        </p:txBody>
      </p:sp>
    </p:spTree>
    <p:extLst>
      <p:ext uri="{BB962C8B-B14F-4D97-AF65-F5344CB8AC3E}">
        <p14:creationId xmlns:p14="http://schemas.microsoft.com/office/powerpoint/2010/main" val="3521026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a:xfrm>
            <a:off x="1724806" y="1024460"/>
            <a:ext cx="2972322" cy="586697"/>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The Projects will be developed through allocation in exchange for Use of Domestic Products (“</a:t>
            </a:r>
            <a:r>
              <a:rPr lang="en-US" sz="1000" b="1" dirty="0">
                <a:solidFill>
                  <a:schemeClr val="tx1">
                    <a:lumMod val="85000"/>
                    <a:lumOff val="15000"/>
                  </a:schemeClr>
                </a:solidFill>
              </a:rPr>
              <a:t>YMKT</a:t>
            </a:r>
            <a:r>
              <a:rPr lang="en-US" sz="1000" dirty="0">
                <a:solidFill>
                  <a:schemeClr val="tx1">
                    <a:lumMod val="85000"/>
                    <a:lumOff val="15000"/>
                  </a:schemeClr>
                </a:solidFill>
              </a:rPr>
              <a:t>”) model.</a:t>
            </a:r>
            <a:endParaRPr lang="en-US" sz="1000" dirty="0">
              <a:solidFill>
                <a:schemeClr val="tx1">
                  <a:lumMod val="85000"/>
                  <a:lumOff val="15000"/>
                </a:schemeClr>
              </a:solidFill>
              <a:latin typeface="Lato Light"/>
              <a:cs typeface="Lato Light"/>
            </a:endParaRPr>
          </a:p>
        </p:txBody>
      </p:sp>
      <p:sp>
        <p:nvSpPr>
          <p:cNvPr id="33" name="Oval 32"/>
          <p:cNvSpPr/>
          <p:nvPr/>
        </p:nvSpPr>
        <p:spPr>
          <a:xfrm>
            <a:off x="784390" y="935110"/>
            <a:ext cx="809013" cy="809013"/>
          </a:xfrm>
          <a:prstGeom prst="ellipse">
            <a:avLst/>
          </a:prstGeom>
          <a:solidFill>
            <a:schemeClr val="bg1"/>
          </a:solidFill>
          <a:ln w="92075">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sp>
        <p:nvSpPr>
          <p:cNvPr id="35" name="Oval 34"/>
          <p:cNvSpPr/>
          <p:nvPr/>
        </p:nvSpPr>
        <p:spPr>
          <a:xfrm>
            <a:off x="781854" y="2996254"/>
            <a:ext cx="809013" cy="809013"/>
          </a:xfrm>
          <a:prstGeom prst="ellipse">
            <a:avLst/>
          </a:prstGeom>
          <a:solidFill>
            <a:schemeClr val="bg1"/>
          </a:solidFill>
          <a:ln w="920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grpSp>
        <p:nvGrpSpPr>
          <p:cNvPr id="5" name="Group 4">
            <a:extLst>
              <a:ext uri="{FF2B5EF4-FFF2-40B4-BE49-F238E27FC236}">
                <a16:creationId xmlns:a16="http://schemas.microsoft.com/office/drawing/2014/main" id="{8386A471-CFD4-2D4A-8170-1754F7564404}"/>
              </a:ext>
            </a:extLst>
          </p:cNvPr>
          <p:cNvGrpSpPr/>
          <p:nvPr/>
        </p:nvGrpSpPr>
        <p:grpSpPr>
          <a:xfrm>
            <a:off x="781853" y="4024187"/>
            <a:ext cx="809013" cy="809013"/>
            <a:chOff x="2795191" y="2829699"/>
            <a:chExt cx="899049" cy="899049"/>
          </a:xfrm>
        </p:grpSpPr>
        <p:sp>
          <p:nvSpPr>
            <p:cNvPr id="36" name="Oval 35"/>
            <p:cNvSpPr/>
            <p:nvPr/>
          </p:nvSpPr>
          <p:spPr>
            <a:xfrm>
              <a:off x="2795191" y="2829699"/>
              <a:ext cx="899049" cy="899049"/>
            </a:xfrm>
            <a:prstGeom prst="ellipse">
              <a:avLst/>
            </a:prstGeom>
            <a:solidFill>
              <a:schemeClr val="bg1"/>
            </a:solidFill>
            <a:ln w="92075">
              <a:solidFill>
                <a:srgbClr val="445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sp>
          <p:nvSpPr>
            <p:cNvPr id="54" name="Shape 2701"/>
            <p:cNvSpPr/>
            <p:nvPr/>
          </p:nvSpPr>
          <p:spPr>
            <a:xfrm>
              <a:off x="3128710" y="3114986"/>
              <a:ext cx="253355" cy="309633"/>
            </a:xfrm>
            <a:custGeom>
              <a:avLst/>
              <a:gdLst/>
              <a:ahLst/>
              <a:cxnLst>
                <a:cxn ang="0">
                  <a:pos x="wd2" y="hd2"/>
                </a:cxn>
                <a:cxn ang="5400000">
                  <a:pos x="wd2" y="hd2"/>
                </a:cxn>
                <a:cxn ang="10800000">
                  <a:pos x="wd2" y="hd2"/>
                </a:cxn>
                <a:cxn ang="16200000">
                  <a:pos x="wd2" y="hd2"/>
                </a:cxn>
              </a:cxnLst>
              <a:rect l="0" t="0" r="r" b="b"/>
              <a:pathLst>
                <a:path w="21600" h="21600" extrusionOk="0">
                  <a:moveTo>
                    <a:pt x="10800" y="4909"/>
                  </a:moveTo>
                  <a:cubicBezTo>
                    <a:pt x="5498" y="4909"/>
                    <a:pt x="1200" y="4030"/>
                    <a:pt x="1200" y="2945"/>
                  </a:cubicBezTo>
                  <a:cubicBezTo>
                    <a:pt x="1200" y="1861"/>
                    <a:pt x="5498" y="982"/>
                    <a:pt x="10800" y="982"/>
                  </a:cubicBezTo>
                  <a:cubicBezTo>
                    <a:pt x="16102" y="982"/>
                    <a:pt x="20400" y="1861"/>
                    <a:pt x="20400" y="2945"/>
                  </a:cubicBezTo>
                  <a:cubicBezTo>
                    <a:pt x="20400" y="4030"/>
                    <a:pt x="16102" y="4909"/>
                    <a:pt x="10800" y="4909"/>
                  </a:cubicBezTo>
                  <a:moveTo>
                    <a:pt x="20400" y="6873"/>
                  </a:moveTo>
                  <a:cubicBezTo>
                    <a:pt x="20400" y="7957"/>
                    <a:pt x="16102" y="8836"/>
                    <a:pt x="10800" y="8836"/>
                  </a:cubicBezTo>
                  <a:cubicBezTo>
                    <a:pt x="5498" y="8836"/>
                    <a:pt x="1200" y="7957"/>
                    <a:pt x="1200" y="6873"/>
                  </a:cubicBezTo>
                  <a:lnTo>
                    <a:pt x="1200" y="4291"/>
                  </a:lnTo>
                  <a:cubicBezTo>
                    <a:pt x="2993" y="5240"/>
                    <a:pt x="6615" y="5891"/>
                    <a:pt x="10800" y="5891"/>
                  </a:cubicBezTo>
                  <a:cubicBezTo>
                    <a:pt x="14986" y="5891"/>
                    <a:pt x="18607" y="5240"/>
                    <a:pt x="20400" y="4291"/>
                  </a:cubicBezTo>
                  <a:cubicBezTo>
                    <a:pt x="20400" y="4291"/>
                    <a:pt x="20400" y="6873"/>
                    <a:pt x="20400" y="6873"/>
                  </a:cubicBezTo>
                  <a:close/>
                  <a:moveTo>
                    <a:pt x="10800" y="10800"/>
                  </a:moveTo>
                  <a:cubicBezTo>
                    <a:pt x="5498" y="10800"/>
                    <a:pt x="1200" y="9921"/>
                    <a:pt x="1200" y="8836"/>
                  </a:cubicBezTo>
                  <a:cubicBezTo>
                    <a:pt x="1200" y="8672"/>
                    <a:pt x="1309" y="8514"/>
                    <a:pt x="1494" y="8362"/>
                  </a:cubicBezTo>
                  <a:cubicBezTo>
                    <a:pt x="3370" y="9232"/>
                    <a:pt x="6830" y="9818"/>
                    <a:pt x="10800" y="9818"/>
                  </a:cubicBezTo>
                  <a:cubicBezTo>
                    <a:pt x="14770" y="9818"/>
                    <a:pt x="18230" y="9232"/>
                    <a:pt x="20106" y="8362"/>
                  </a:cubicBezTo>
                  <a:cubicBezTo>
                    <a:pt x="20291" y="8514"/>
                    <a:pt x="20400" y="8672"/>
                    <a:pt x="20400" y="8836"/>
                  </a:cubicBezTo>
                  <a:cubicBezTo>
                    <a:pt x="20400" y="9921"/>
                    <a:pt x="16102" y="10800"/>
                    <a:pt x="10800" y="10800"/>
                  </a:cubicBezTo>
                  <a:moveTo>
                    <a:pt x="20400" y="12764"/>
                  </a:moveTo>
                  <a:cubicBezTo>
                    <a:pt x="20400" y="13848"/>
                    <a:pt x="16102" y="14727"/>
                    <a:pt x="10800" y="14727"/>
                  </a:cubicBezTo>
                  <a:cubicBezTo>
                    <a:pt x="5498" y="14727"/>
                    <a:pt x="1200" y="13848"/>
                    <a:pt x="1200" y="12764"/>
                  </a:cubicBezTo>
                  <a:lnTo>
                    <a:pt x="1200" y="10182"/>
                  </a:lnTo>
                  <a:cubicBezTo>
                    <a:pt x="2993" y="11131"/>
                    <a:pt x="6615" y="11782"/>
                    <a:pt x="10800" y="11782"/>
                  </a:cubicBezTo>
                  <a:cubicBezTo>
                    <a:pt x="14986" y="11782"/>
                    <a:pt x="18607" y="11131"/>
                    <a:pt x="20400" y="10182"/>
                  </a:cubicBezTo>
                  <a:cubicBezTo>
                    <a:pt x="20400" y="10182"/>
                    <a:pt x="20400" y="12764"/>
                    <a:pt x="20400" y="12764"/>
                  </a:cubicBezTo>
                  <a:close/>
                  <a:moveTo>
                    <a:pt x="10800" y="16691"/>
                  </a:moveTo>
                  <a:cubicBezTo>
                    <a:pt x="5498" y="16691"/>
                    <a:pt x="1200" y="15812"/>
                    <a:pt x="1200" y="14727"/>
                  </a:cubicBezTo>
                  <a:cubicBezTo>
                    <a:pt x="1200" y="14563"/>
                    <a:pt x="1309" y="14405"/>
                    <a:pt x="1494" y="14253"/>
                  </a:cubicBezTo>
                  <a:cubicBezTo>
                    <a:pt x="3370" y="15123"/>
                    <a:pt x="6830" y="15709"/>
                    <a:pt x="10800" y="15709"/>
                  </a:cubicBezTo>
                  <a:cubicBezTo>
                    <a:pt x="14770" y="15709"/>
                    <a:pt x="18230" y="15123"/>
                    <a:pt x="20106" y="14253"/>
                  </a:cubicBezTo>
                  <a:cubicBezTo>
                    <a:pt x="20291" y="14405"/>
                    <a:pt x="20400" y="14563"/>
                    <a:pt x="20400" y="14727"/>
                  </a:cubicBezTo>
                  <a:cubicBezTo>
                    <a:pt x="20400" y="15812"/>
                    <a:pt x="16102" y="16691"/>
                    <a:pt x="10800" y="16691"/>
                  </a:cubicBezTo>
                  <a:moveTo>
                    <a:pt x="20400" y="18655"/>
                  </a:moveTo>
                  <a:cubicBezTo>
                    <a:pt x="20400" y="19739"/>
                    <a:pt x="16102" y="20618"/>
                    <a:pt x="10800" y="20618"/>
                  </a:cubicBezTo>
                  <a:cubicBezTo>
                    <a:pt x="5498" y="20618"/>
                    <a:pt x="1200" y="19739"/>
                    <a:pt x="1200" y="18655"/>
                  </a:cubicBezTo>
                  <a:lnTo>
                    <a:pt x="1200" y="16073"/>
                  </a:lnTo>
                  <a:cubicBezTo>
                    <a:pt x="2993" y="17022"/>
                    <a:pt x="6615" y="17673"/>
                    <a:pt x="10800" y="17673"/>
                  </a:cubicBezTo>
                  <a:cubicBezTo>
                    <a:pt x="14986" y="17673"/>
                    <a:pt x="18607" y="17022"/>
                    <a:pt x="20400" y="16073"/>
                  </a:cubicBezTo>
                  <a:cubicBezTo>
                    <a:pt x="20400" y="16073"/>
                    <a:pt x="20400" y="18655"/>
                    <a:pt x="20400" y="18655"/>
                  </a:cubicBezTo>
                  <a:close/>
                  <a:moveTo>
                    <a:pt x="21600" y="2945"/>
                  </a:moveTo>
                  <a:cubicBezTo>
                    <a:pt x="21600" y="1319"/>
                    <a:pt x="16765" y="0"/>
                    <a:pt x="10800" y="0"/>
                  </a:cubicBezTo>
                  <a:cubicBezTo>
                    <a:pt x="4835" y="0"/>
                    <a:pt x="0" y="1319"/>
                    <a:pt x="0" y="2945"/>
                  </a:cubicBezTo>
                  <a:lnTo>
                    <a:pt x="0" y="6873"/>
                  </a:lnTo>
                  <a:cubicBezTo>
                    <a:pt x="0" y="7218"/>
                    <a:pt x="229" y="7547"/>
                    <a:pt x="628" y="7855"/>
                  </a:cubicBezTo>
                  <a:cubicBezTo>
                    <a:pt x="229" y="8162"/>
                    <a:pt x="0" y="8492"/>
                    <a:pt x="0" y="8836"/>
                  </a:cubicBezTo>
                  <a:lnTo>
                    <a:pt x="0" y="12764"/>
                  </a:lnTo>
                  <a:cubicBezTo>
                    <a:pt x="0" y="13109"/>
                    <a:pt x="229" y="13438"/>
                    <a:pt x="628" y="13745"/>
                  </a:cubicBezTo>
                  <a:cubicBezTo>
                    <a:pt x="229" y="14053"/>
                    <a:pt x="0" y="14383"/>
                    <a:pt x="0" y="14727"/>
                  </a:cubicBezTo>
                  <a:lnTo>
                    <a:pt x="0" y="18655"/>
                  </a:lnTo>
                  <a:cubicBezTo>
                    <a:pt x="0" y="20281"/>
                    <a:pt x="4835" y="21600"/>
                    <a:pt x="10800" y="21600"/>
                  </a:cubicBezTo>
                  <a:cubicBezTo>
                    <a:pt x="16765" y="21600"/>
                    <a:pt x="21600" y="20281"/>
                    <a:pt x="21600" y="18655"/>
                  </a:cubicBezTo>
                  <a:lnTo>
                    <a:pt x="21600" y="14727"/>
                  </a:lnTo>
                  <a:cubicBezTo>
                    <a:pt x="21600" y="14383"/>
                    <a:pt x="21371" y="14053"/>
                    <a:pt x="20972" y="13745"/>
                  </a:cubicBezTo>
                  <a:cubicBezTo>
                    <a:pt x="21371" y="13438"/>
                    <a:pt x="21600" y="13109"/>
                    <a:pt x="21600" y="12764"/>
                  </a:cubicBezTo>
                  <a:lnTo>
                    <a:pt x="21600" y="8836"/>
                  </a:lnTo>
                  <a:cubicBezTo>
                    <a:pt x="21600" y="8492"/>
                    <a:pt x="21371" y="8162"/>
                    <a:pt x="20972" y="7855"/>
                  </a:cubicBezTo>
                  <a:cubicBezTo>
                    <a:pt x="21371" y="7547"/>
                    <a:pt x="21600" y="7218"/>
                    <a:pt x="21600" y="6873"/>
                  </a:cubicBezTo>
                  <a:cubicBezTo>
                    <a:pt x="21600" y="6873"/>
                    <a:pt x="21600" y="2945"/>
                    <a:pt x="21600" y="2945"/>
                  </a:cubicBezTo>
                  <a:close/>
                </a:path>
              </a:pathLst>
            </a:custGeom>
            <a:solidFill>
              <a:srgbClr val="445467"/>
            </a:solidFill>
            <a:ln w="12700">
              <a:miter lim="400000"/>
            </a:ln>
          </p:spPr>
          <p:txBody>
            <a:bodyPr lIns="19049" tIns="19049" rIns="19049" bIns="19049" anchor="ctr"/>
            <a:lstStyle/>
            <a:p>
              <a:pPr algn="ctr" defTabSz="228575" hangingPunct="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600" kern="0">
                <a:solidFill>
                  <a:srgbClr val="FFFFFF"/>
                </a:solidFill>
                <a:effectLst>
                  <a:outerShdw blurRad="38100" dist="12700" dir="5400000" rotWithShape="0">
                    <a:srgbClr val="000000">
                      <a:alpha val="50000"/>
                    </a:srgbClr>
                  </a:outerShdw>
                </a:effectLst>
                <a:latin typeface="Arial"/>
                <a:ea typeface="Arial"/>
                <a:cs typeface="Arial"/>
                <a:sym typeface="Gill Sans"/>
              </a:endParaRPr>
            </a:p>
          </p:txBody>
        </p:sp>
      </p:grpSp>
      <p:sp>
        <p:nvSpPr>
          <p:cNvPr id="34" name="Oval 33"/>
          <p:cNvSpPr/>
          <p:nvPr/>
        </p:nvSpPr>
        <p:spPr>
          <a:xfrm>
            <a:off x="781855" y="1968321"/>
            <a:ext cx="809013" cy="809013"/>
          </a:xfrm>
          <a:prstGeom prst="ellipse">
            <a:avLst/>
          </a:prstGeom>
          <a:solidFill>
            <a:schemeClr val="bg1"/>
          </a:solidFill>
          <a:ln w="92075">
            <a:solidFill>
              <a:srgbClr val="39D0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sp>
        <p:nvSpPr>
          <p:cNvPr id="26" name="Rectangle 25"/>
          <p:cNvSpPr/>
          <p:nvPr/>
        </p:nvSpPr>
        <p:spPr>
          <a:xfrm>
            <a:off x="1712385" y="4182091"/>
            <a:ext cx="2972323" cy="600162"/>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The tender will be conducted through the Dutch auction procedure upon the initial ceiling price of </a:t>
            </a:r>
            <a:r>
              <a:rPr lang="en-US" sz="1000" b="1" dirty="0">
                <a:solidFill>
                  <a:schemeClr val="tx1">
                    <a:lumMod val="85000"/>
                    <a:lumOff val="15000"/>
                  </a:schemeClr>
                </a:solidFill>
              </a:rPr>
              <a:t>TRY </a:t>
            </a:r>
            <a:r>
              <a:rPr lang="en-US" sz="1000" b="1" dirty="0" smtClean="0">
                <a:solidFill>
                  <a:schemeClr val="tx1">
                    <a:lumMod val="85000"/>
                    <a:lumOff val="15000"/>
                  </a:schemeClr>
                </a:solidFill>
              </a:rPr>
              <a:t>0,4/kWh</a:t>
            </a:r>
            <a:r>
              <a:rPr lang="en-US" sz="1000" dirty="0">
                <a:solidFill>
                  <a:schemeClr val="tx1">
                    <a:lumMod val="85000"/>
                    <a:lumOff val="15000"/>
                  </a:schemeClr>
                </a:solidFill>
              </a:rPr>
              <a:t>.</a:t>
            </a:r>
            <a:endParaRPr lang="en-US" sz="1000" dirty="0">
              <a:solidFill>
                <a:schemeClr val="tx1">
                  <a:lumMod val="85000"/>
                  <a:lumOff val="15000"/>
                </a:schemeClr>
              </a:solidFill>
              <a:latin typeface="Lato Light"/>
              <a:cs typeface="Lato Light"/>
            </a:endParaRPr>
          </a:p>
        </p:txBody>
      </p:sp>
      <p:sp>
        <p:nvSpPr>
          <p:cNvPr id="27" name="Rectangle 26"/>
          <p:cNvSpPr/>
          <p:nvPr/>
        </p:nvSpPr>
        <p:spPr>
          <a:xfrm>
            <a:off x="1724805" y="3039133"/>
            <a:ext cx="2972322" cy="769439"/>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The awarded bidder will obtain the YEKA usage right for </a:t>
            </a:r>
            <a:r>
              <a:rPr lang="en-US" sz="1000" b="1" dirty="0" smtClean="0">
                <a:solidFill>
                  <a:schemeClr val="tx1">
                    <a:lumMod val="85000"/>
                    <a:lumOff val="15000"/>
                  </a:schemeClr>
                </a:solidFill>
              </a:rPr>
              <a:t>30 year – license period </a:t>
            </a:r>
            <a:r>
              <a:rPr lang="en-US" sz="1000" dirty="0" smtClean="0">
                <a:solidFill>
                  <a:schemeClr val="tx1">
                    <a:lumMod val="85000"/>
                    <a:lumOff val="15000"/>
                  </a:schemeClr>
                </a:solidFill>
              </a:rPr>
              <a:t>by </a:t>
            </a:r>
            <a:r>
              <a:rPr lang="en-US" sz="1000" dirty="0">
                <a:solidFill>
                  <a:schemeClr val="tx1">
                    <a:lumMod val="85000"/>
                    <a:lumOff val="15000"/>
                  </a:schemeClr>
                </a:solidFill>
              </a:rPr>
              <a:t>committing to use domestically manufactured equipment and accessories.</a:t>
            </a:r>
            <a:endParaRPr lang="en-US" sz="1000" dirty="0">
              <a:solidFill>
                <a:schemeClr val="tx1">
                  <a:lumMod val="85000"/>
                  <a:lumOff val="15000"/>
                </a:schemeClr>
              </a:solidFill>
              <a:latin typeface="Lato Light"/>
              <a:cs typeface="Lato Light"/>
            </a:endParaRPr>
          </a:p>
        </p:txBody>
      </p:sp>
      <p:sp>
        <p:nvSpPr>
          <p:cNvPr id="43" name="Rectangle 42"/>
          <p:cNvSpPr/>
          <p:nvPr/>
        </p:nvSpPr>
        <p:spPr>
          <a:xfrm>
            <a:off x="1724806" y="2016869"/>
            <a:ext cx="2847194" cy="755974"/>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In the YMKT model, the YEKA usage right is assigned in exchange for a commitment to use domestic products within the renewable energy generation facilities.</a:t>
            </a:r>
            <a:endParaRPr lang="en-US" sz="1000" dirty="0">
              <a:solidFill>
                <a:schemeClr val="tx1">
                  <a:lumMod val="85000"/>
                  <a:lumOff val="15000"/>
                </a:schemeClr>
              </a:solidFill>
              <a:latin typeface="Lato Light"/>
              <a:cs typeface="Lato Light"/>
            </a:endParaRPr>
          </a:p>
        </p:txBody>
      </p:sp>
      <p:sp>
        <p:nvSpPr>
          <p:cNvPr id="44" name="Shape 2430">
            <a:extLst>
              <a:ext uri="{FF2B5EF4-FFF2-40B4-BE49-F238E27FC236}">
                <a16:creationId xmlns:a16="http://schemas.microsoft.com/office/drawing/2014/main" id="{6C9BC856-9058-E94D-B5E9-D44A695DE009}"/>
              </a:ext>
            </a:extLst>
          </p:cNvPr>
          <p:cNvSpPr/>
          <p:nvPr/>
        </p:nvSpPr>
        <p:spPr>
          <a:xfrm>
            <a:off x="1030554" y="1184925"/>
            <a:ext cx="279400" cy="279379"/>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rgbClr val="4DACC7"/>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3" name="Shape 2622">
            <a:extLst>
              <a:ext uri="{FF2B5EF4-FFF2-40B4-BE49-F238E27FC236}">
                <a16:creationId xmlns:a16="http://schemas.microsoft.com/office/drawing/2014/main" id="{B99FE57C-7596-D543-B736-6DD633FE0BED}"/>
              </a:ext>
            </a:extLst>
          </p:cNvPr>
          <p:cNvSpPr/>
          <p:nvPr/>
        </p:nvSpPr>
        <p:spPr>
          <a:xfrm>
            <a:off x="1098686" y="2204254"/>
            <a:ext cx="242446" cy="333338"/>
          </a:xfrm>
          <a:custGeom>
            <a:avLst/>
            <a:gdLst/>
            <a:ahLst/>
            <a:cxnLst>
              <a:cxn ang="0">
                <a:pos x="wd2" y="hd2"/>
              </a:cxn>
              <a:cxn ang="5400000">
                <a:pos x="wd2" y="hd2"/>
              </a:cxn>
              <a:cxn ang="10800000">
                <a:pos x="wd2" y="hd2"/>
              </a:cxn>
              <a:cxn ang="16200000">
                <a:pos x="wd2" y="hd2"/>
              </a:cxn>
            </a:cxnLst>
            <a:rect l="0" t="0" r="r" b="b"/>
            <a:pathLst>
              <a:path w="21600" h="21600" extrusionOk="0">
                <a:moveTo>
                  <a:pt x="1867" y="16691"/>
                </a:moveTo>
                <a:lnTo>
                  <a:pt x="5303" y="12525"/>
                </a:lnTo>
                <a:lnTo>
                  <a:pt x="5294" y="12521"/>
                </a:lnTo>
                <a:cubicBezTo>
                  <a:pt x="5355" y="12447"/>
                  <a:pt x="5400" y="12365"/>
                  <a:pt x="5400" y="12273"/>
                </a:cubicBezTo>
                <a:cubicBezTo>
                  <a:pt x="5400" y="12001"/>
                  <a:pt x="5098" y="11782"/>
                  <a:pt x="4725" y="11782"/>
                </a:cubicBezTo>
                <a:lnTo>
                  <a:pt x="3375" y="11782"/>
                </a:lnTo>
                <a:lnTo>
                  <a:pt x="6615" y="8640"/>
                </a:lnTo>
                <a:lnTo>
                  <a:pt x="6606" y="8635"/>
                </a:lnTo>
                <a:cubicBezTo>
                  <a:pt x="6691" y="8553"/>
                  <a:pt x="6750" y="8456"/>
                  <a:pt x="6750" y="8345"/>
                </a:cubicBezTo>
                <a:cubicBezTo>
                  <a:pt x="6750" y="8075"/>
                  <a:pt x="6448" y="7855"/>
                  <a:pt x="6075" y="7855"/>
                </a:cubicBezTo>
                <a:lnTo>
                  <a:pt x="4855" y="7855"/>
                </a:lnTo>
                <a:lnTo>
                  <a:pt x="8548" y="4785"/>
                </a:lnTo>
                <a:lnTo>
                  <a:pt x="8544" y="4782"/>
                </a:lnTo>
                <a:cubicBezTo>
                  <a:pt x="8683" y="4691"/>
                  <a:pt x="8775" y="4564"/>
                  <a:pt x="8775" y="4418"/>
                </a:cubicBezTo>
                <a:cubicBezTo>
                  <a:pt x="8775" y="4147"/>
                  <a:pt x="8473" y="3927"/>
                  <a:pt x="8100" y="3927"/>
                </a:cubicBezTo>
                <a:lnTo>
                  <a:pt x="7029" y="3927"/>
                </a:lnTo>
                <a:lnTo>
                  <a:pt x="10800" y="1185"/>
                </a:lnTo>
                <a:lnTo>
                  <a:pt x="14571" y="3927"/>
                </a:lnTo>
                <a:lnTo>
                  <a:pt x="13500" y="3927"/>
                </a:lnTo>
                <a:cubicBezTo>
                  <a:pt x="13128" y="3927"/>
                  <a:pt x="12825" y="4147"/>
                  <a:pt x="12825" y="4418"/>
                </a:cubicBezTo>
                <a:cubicBezTo>
                  <a:pt x="12825" y="4564"/>
                  <a:pt x="12917" y="4691"/>
                  <a:pt x="13056" y="4782"/>
                </a:cubicBezTo>
                <a:lnTo>
                  <a:pt x="13052" y="4785"/>
                </a:lnTo>
                <a:lnTo>
                  <a:pt x="16744" y="7855"/>
                </a:lnTo>
                <a:lnTo>
                  <a:pt x="15525" y="7855"/>
                </a:lnTo>
                <a:cubicBezTo>
                  <a:pt x="15153" y="7855"/>
                  <a:pt x="14850" y="8075"/>
                  <a:pt x="14850" y="8345"/>
                </a:cubicBezTo>
                <a:cubicBezTo>
                  <a:pt x="14850" y="8456"/>
                  <a:pt x="14909" y="8553"/>
                  <a:pt x="14994" y="8635"/>
                </a:cubicBezTo>
                <a:lnTo>
                  <a:pt x="14985" y="8640"/>
                </a:lnTo>
                <a:lnTo>
                  <a:pt x="18225" y="11782"/>
                </a:lnTo>
                <a:lnTo>
                  <a:pt x="16875" y="11782"/>
                </a:lnTo>
                <a:cubicBezTo>
                  <a:pt x="16503" y="11782"/>
                  <a:pt x="16200" y="12001"/>
                  <a:pt x="16200" y="12273"/>
                </a:cubicBezTo>
                <a:cubicBezTo>
                  <a:pt x="16200" y="12365"/>
                  <a:pt x="16244" y="12447"/>
                  <a:pt x="16306" y="12521"/>
                </a:cubicBezTo>
                <a:lnTo>
                  <a:pt x="16296" y="12525"/>
                </a:lnTo>
                <a:lnTo>
                  <a:pt x="19733" y="16691"/>
                </a:lnTo>
                <a:cubicBezTo>
                  <a:pt x="19733" y="16691"/>
                  <a:pt x="1867" y="16691"/>
                  <a:pt x="1867" y="16691"/>
                </a:cubicBezTo>
                <a:close/>
                <a:moveTo>
                  <a:pt x="12150" y="20618"/>
                </a:moveTo>
                <a:lnTo>
                  <a:pt x="9450" y="20618"/>
                </a:lnTo>
                <a:lnTo>
                  <a:pt x="9450" y="17673"/>
                </a:lnTo>
                <a:lnTo>
                  <a:pt x="12150" y="17673"/>
                </a:lnTo>
                <a:cubicBezTo>
                  <a:pt x="12150" y="17673"/>
                  <a:pt x="12150" y="20618"/>
                  <a:pt x="12150" y="20618"/>
                </a:cubicBezTo>
                <a:close/>
                <a:moveTo>
                  <a:pt x="21494" y="16933"/>
                </a:moveTo>
                <a:lnTo>
                  <a:pt x="21503" y="16929"/>
                </a:lnTo>
                <a:lnTo>
                  <a:pt x="18067" y="12764"/>
                </a:lnTo>
                <a:lnTo>
                  <a:pt x="19575" y="12764"/>
                </a:lnTo>
                <a:cubicBezTo>
                  <a:pt x="19948" y="12764"/>
                  <a:pt x="20250" y="12544"/>
                  <a:pt x="20250" y="12273"/>
                </a:cubicBezTo>
                <a:cubicBezTo>
                  <a:pt x="20250" y="12162"/>
                  <a:pt x="20191" y="12066"/>
                  <a:pt x="20106" y="11983"/>
                </a:cubicBezTo>
                <a:lnTo>
                  <a:pt x="20115" y="11978"/>
                </a:lnTo>
                <a:lnTo>
                  <a:pt x="16875" y="8836"/>
                </a:lnTo>
                <a:lnTo>
                  <a:pt x="18225" y="8836"/>
                </a:lnTo>
                <a:cubicBezTo>
                  <a:pt x="18598" y="8836"/>
                  <a:pt x="18900" y="8617"/>
                  <a:pt x="18900" y="8345"/>
                </a:cubicBezTo>
                <a:cubicBezTo>
                  <a:pt x="18900" y="8200"/>
                  <a:pt x="18808" y="8072"/>
                  <a:pt x="18669" y="7982"/>
                </a:cubicBezTo>
                <a:lnTo>
                  <a:pt x="18673" y="7978"/>
                </a:lnTo>
                <a:lnTo>
                  <a:pt x="14980" y="4909"/>
                </a:lnTo>
                <a:lnTo>
                  <a:pt x="16200" y="4909"/>
                </a:lnTo>
                <a:cubicBezTo>
                  <a:pt x="16573" y="4909"/>
                  <a:pt x="16875" y="4690"/>
                  <a:pt x="16875" y="4418"/>
                </a:cubicBezTo>
                <a:cubicBezTo>
                  <a:pt x="16875" y="4283"/>
                  <a:pt x="16800" y="4160"/>
                  <a:pt x="16677" y="4071"/>
                </a:cubicBezTo>
                <a:lnTo>
                  <a:pt x="11277" y="144"/>
                </a:lnTo>
                <a:cubicBezTo>
                  <a:pt x="11155" y="55"/>
                  <a:pt x="10986" y="0"/>
                  <a:pt x="10800" y="0"/>
                </a:cubicBezTo>
                <a:cubicBezTo>
                  <a:pt x="10614" y="0"/>
                  <a:pt x="10445" y="55"/>
                  <a:pt x="10323" y="144"/>
                </a:cubicBezTo>
                <a:lnTo>
                  <a:pt x="4923" y="4071"/>
                </a:lnTo>
                <a:cubicBezTo>
                  <a:pt x="4801" y="4160"/>
                  <a:pt x="4725" y="4283"/>
                  <a:pt x="4725" y="4418"/>
                </a:cubicBezTo>
                <a:cubicBezTo>
                  <a:pt x="4725" y="4690"/>
                  <a:pt x="5028" y="4909"/>
                  <a:pt x="5400" y="4909"/>
                </a:cubicBezTo>
                <a:lnTo>
                  <a:pt x="6619" y="4909"/>
                </a:lnTo>
                <a:lnTo>
                  <a:pt x="2927" y="7978"/>
                </a:lnTo>
                <a:lnTo>
                  <a:pt x="2931" y="7982"/>
                </a:lnTo>
                <a:cubicBezTo>
                  <a:pt x="2792" y="8072"/>
                  <a:pt x="2700" y="8200"/>
                  <a:pt x="2700" y="8345"/>
                </a:cubicBezTo>
                <a:cubicBezTo>
                  <a:pt x="2700" y="8617"/>
                  <a:pt x="3003" y="8836"/>
                  <a:pt x="3375" y="8836"/>
                </a:cubicBezTo>
                <a:lnTo>
                  <a:pt x="4725" y="8836"/>
                </a:lnTo>
                <a:lnTo>
                  <a:pt x="1485" y="11978"/>
                </a:lnTo>
                <a:lnTo>
                  <a:pt x="1494" y="11983"/>
                </a:lnTo>
                <a:cubicBezTo>
                  <a:pt x="1409" y="12066"/>
                  <a:pt x="1350" y="12162"/>
                  <a:pt x="1350" y="12273"/>
                </a:cubicBezTo>
                <a:cubicBezTo>
                  <a:pt x="1350" y="12544"/>
                  <a:pt x="1653" y="12764"/>
                  <a:pt x="2025" y="12764"/>
                </a:cubicBezTo>
                <a:lnTo>
                  <a:pt x="3533" y="12764"/>
                </a:lnTo>
                <a:lnTo>
                  <a:pt x="96" y="16929"/>
                </a:lnTo>
                <a:lnTo>
                  <a:pt x="106" y="16933"/>
                </a:lnTo>
                <a:cubicBezTo>
                  <a:pt x="44" y="17007"/>
                  <a:pt x="0" y="17089"/>
                  <a:pt x="0" y="17182"/>
                </a:cubicBezTo>
                <a:cubicBezTo>
                  <a:pt x="0" y="17453"/>
                  <a:pt x="303" y="17673"/>
                  <a:pt x="675" y="17673"/>
                </a:cubicBezTo>
                <a:lnTo>
                  <a:pt x="8100" y="17673"/>
                </a:lnTo>
                <a:lnTo>
                  <a:pt x="8100" y="21109"/>
                </a:lnTo>
                <a:cubicBezTo>
                  <a:pt x="8100" y="21380"/>
                  <a:pt x="8403" y="21600"/>
                  <a:pt x="8775" y="21600"/>
                </a:cubicBezTo>
                <a:lnTo>
                  <a:pt x="12825" y="21600"/>
                </a:lnTo>
                <a:cubicBezTo>
                  <a:pt x="13198" y="21600"/>
                  <a:pt x="13500" y="21380"/>
                  <a:pt x="13500" y="21109"/>
                </a:cubicBezTo>
                <a:lnTo>
                  <a:pt x="13500" y="17673"/>
                </a:lnTo>
                <a:lnTo>
                  <a:pt x="20925" y="17673"/>
                </a:lnTo>
                <a:cubicBezTo>
                  <a:pt x="21298" y="17673"/>
                  <a:pt x="21600" y="17453"/>
                  <a:pt x="21600" y="17182"/>
                </a:cubicBezTo>
                <a:cubicBezTo>
                  <a:pt x="21600" y="17089"/>
                  <a:pt x="21555" y="17007"/>
                  <a:pt x="21494" y="16933"/>
                </a:cubicBezTo>
              </a:path>
            </a:pathLst>
          </a:custGeom>
          <a:solidFill>
            <a:srgbClr val="35D1E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6" name="Shape 2379">
            <a:extLst>
              <a:ext uri="{FF2B5EF4-FFF2-40B4-BE49-F238E27FC236}">
                <a16:creationId xmlns:a16="http://schemas.microsoft.com/office/drawing/2014/main" id="{84D1C947-EA03-074C-855D-3F7B5DE45082}"/>
              </a:ext>
            </a:extLst>
          </p:cNvPr>
          <p:cNvSpPr/>
          <p:nvPr/>
        </p:nvSpPr>
        <p:spPr>
          <a:xfrm>
            <a:off x="1056262" y="3266912"/>
            <a:ext cx="249525" cy="249506"/>
          </a:xfrm>
          <a:custGeom>
            <a:avLst/>
            <a:gdLst/>
            <a:ahLst/>
            <a:cxnLst>
              <a:cxn ang="0">
                <a:pos x="wd2" y="hd2"/>
              </a:cxn>
              <a:cxn ang="5400000">
                <a:pos x="wd2" y="hd2"/>
              </a:cxn>
              <a:cxn ang="10800000">
                <a:pos x="wd2" y="hd2"/>
              </a:cxn>
              <a:cxn ang="16200000">
                <a:pos x="wd2" y="hd2"/>
              </a:cxn>
            </a:cxnLst>
            <a:rect l="0" t="0" r="r" b="b"/>
            <a:pathLst>
              <a:path w="21600" h="21600" extrusionOk="0">
                <a:moveTo>
                  <a:pt x="4418" y="11782"/>
                </a:moveTo>
                <a:lnTo>
                  <a:pt x="14236" y="11782"/>
                </a:lnTo>
                <a:cubicBezTo>
                  <a:pt x="14507" y="11782"/>
                  <a:pt x="14727" y="11562"/>
                  <a:pt x="14727" y="11291"/>
                </a:cubicBezTo>
                <a:cubicBezTo>
                  <a:pt x="14727" y="11020"/>
                  <a:pt x="14507" y="10800"/>
                  <a:pt x="14236" y="10800"/>
                </a:cubicBezTo>
                <a:lnTo>
                  <a:pt x="4418" y="10800"/>
                </a:lnTo>
                <a:cubicBezTo>
                  <a:pt x="4147" y="10800"/>
                  <a:pt x="3927" y="11020"/>
                  <a:pt x="3927" y="11291"/>
                </a:cubicBezTo>
                <a:cubicBezTo>
                  <a:pt x="3927" y="11562"/>
                  <a:pt x="4147" y="11782"/>
                  <a:pt x="4418" y="11782"/>
                </a:cubicBezTo>
                <a:moveTo>
                  <a:pt x="20618" y="20618"/>
                </a:moveTo>
                <a:lnTo>
                  <a:pt x="5891" y="20618"/>
                </a:lnTo>
                <a:lnTo>
                  <a:pt x="5891" y="16200"/>
                </a:lnTo>
                <a:cubicBezTo>
                  <a:pt x="5891" y="15929"/>
                  <a:pt x="5671" y="15709"/>
                  <a:pt x="5400" y="15709"/>
                </a:cubicBezTo>
                <a:lnTo>
                  <a:pt x="982" y="15709"/>
                </a:lnTo>
                <a:lnTo>
                  <a:pt x="982" y="982"/>
                </a:lnTo>
                <a:lnTo>
                  <a:pt x="20618" y="982"/>
                </a:lnTo>
                <a:cubicBezTo>
                  <a:pt x="20618" y="982"/>
                  <a:pt x="20618" y="20618"/>
                  <a:pt x="20618" y="20618"/>
                </a:cubicBezTo>
                <a:close/>
                <a:moveTo>
                  <a:pt x="4909" y="20127"/>
                </a:moveTo>
                <a:lnTo>
                  <a:pt x="1473" y="16691"/>
                </a:lnTo>
                <a:lnTo>
                  <a:pt x="4909" y="16691"/>
                </a:lnTo>
                <a:cubicBezTo>
                  <a:pt x="4909" y="16691"/>
                  <a:pt x="4909" y="20127"/>
                  <a:pt x="4909" y="20127"/>
                </a:cubicBezTo>
                <a:close/>
                <a:moveTo>
                  <a:pt x="20618" y="0"/>
                </a:moveTo>
                <a:lnTo>
                  <a:pt x="982" y="0"/>
                </a:lnTo>
                <a:cubicBezTo>
                  <a:pt x="440" y="0"/>
                  <a:pt x="0" y="440"/>
                  <a:pt x="0" y="982"/>
                </a:cubicBezTo>
                <a:lnTo>
                  <a:pt x="0" y="16691"/>
                </a:lnTo>
                <a:lnTo>
                  <a:pt x="4909" y="21600"/>
                </a:lnTo>
                <a:lnTo>
                  <a:pt x="20618" y="21600"/>
                </a:lnTo>
                <a:cubicBezTo>
                  <a:pt x="21160" y="21600"/>
                  <a:pt x="21600" y="21161"/>
                  <a:pt x="21600" y="20618"/>
                </a:cubicBezTo>
                <a:lnTo>
                  <a:pt x="21600" y="982"/>
                </a:lnTo>
                <a:cubicBezTo>
                  <a:pt x="21600" y="440"/>
                  <a:pt x="21160" y="0"/>
                  <a:pt x="20618" y="0"/>
                </a:cubicBezTo>
                <a:moveTo>
                  <a:pt x="4418" y="8836"/>
                </a:moveTo>
                <a:lnTo>
                  <a:pt x="17182" y="8836"/>
                </a:lnTo>
                <a:cubicBezTo>
                  <a:pt x="17453" y="8836"/>
                  <a:pt x="17673" y="8617"/>
                  <a:pt x="17673" y="8345"/>
                </a:cubicBezTo>
                <a:cubicBezTo>
                  <a:pt x="17673" y="8075"/>
                  <a:pt x="17453" y="7855"/>
                  <a:pt x="17182" y="7855"/>
                </a:cubicBezTo>
                <a:lnTo>
                  <a:pt x="4418" y="7855"/>
                </a:lnTo>
                <a:cubicBezTo>
                  <a:pt x="4147" y="7855"/>
                  <a:pt x="3927" y="8075"/>
                  <a:pt x="3927" y="8345"/>
                </a:cubicBezTo>
                <a:cubicBezTo>
                  <a:pt x="3927" y="8617"/>
                  <a:pt x="4147" y="8836"/>
                  <a:pt x="4418" y="8836"/>
                </a:cubicBezTo>
                <a:moveTo>
                  <a:pt x="4418" y="5891"/>
                </a:moveTo>
                <a:lnTo>
                  <a:pt x="10309" y="5891"/>
                </a:lnTo>
                <a:cubicBezTo>
                  <a:pt x="10580" y="5891"/>
                  <a:pt x="10800" y="5672"/>
                  <a:pt x="10800" y="5400"/>
                </a:cubicBezTo>
                <a:cubicBezTo>
                  <a:pt x="10800" y="5129"/>
                  <a:pt x="10580" y="4909"/>
                  <a:pt x="10309" y="4909"/>
                </a:cubicBezTo>
                <a:lnTo>
                  <a:pt x="4418" y="4909"/>
                </a:lnTo>
                <a:cubicBezTo>
                  <a:pt x="4147" y="4909"/>
                  <a:pt x="3927" y="5129"/>
                  <a:pt x="3927" y="5400"/>
                </a:cubicBezTo>
                <a:cubicBezTo>
                  <a:pt x="3927" y="5672"/>
                  <a:pt x="4147" y="5891"/>
                  <a:pt x="4418" y="5891"/>
                </a:cubicBezTo>
              </a:path>
            </a:pathLst>
          </a:custGeom>
          <a:solidFill>
            <a:srgbClr val="BFBFBF"/>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7" name="Shape 2798">
            <a:extLst>
              <a:ext uri="{FF2B5EF4-FFF2-40B4-BE49-F238E27FC236}">
                <a16:creationId xmlns:a16="http://schemas.microsoft.com/office/drawing/2014/main" id="{E117A7A1-3195-7E49-BA3E-86025CBD40C8}"/>
              </a:ext>
            </a:extLst>
          </p:cNvPr>
          <p:cNvSpPr/>
          <p:nvPr/>
        </p:nvSpPr>
        <p:spPr>
          <a:xfrm>
            <a:off x="1030554" y="2175474"/>
            <a:ext cx="122386" cy="122377"/>
          </a:xfrm>
          <a:custGeom>
            <a:avLst/>
            <a:gdLst/>
            <a:ahLst/>
            <a:cxnLst>
              <a:cxn ang="0">
                <a:pos x="wd2" y="hd2"/>
              </a:cxn>
              <a:cxn ang="5400000">
                <a:pos x="wd2" y="hd2"/>
              </a:cxn>
              <a:cxn ang="10800000">
                <a:pos x="wd2" y="hd2"/>
              </a:cxn>
              <a:cxn ang="16200000">
                <a:pos x="wd2" y="hd2"/>
              </a:cxn>
            </a:cxnLst>
            <a:rect l="0" t="0" r="r" b="b"/>
            <a:pathLst>
              <a:path w="21600" h="21600" extrusionOk="0">
                <a:moveTo>
                  <a:pt x="10800" y="17673"/>
                </a:moveTo>
                <a:cubicBezTo>
                  <a:pt x="10529" y="17673"/>
                  <a:pt x="10309" y="17892"/>
                  <a:pt x="10309" y="18164"/>
                </a:cubicBezTo>
                <a:lnTo>
                  <a:pt x="10309" y="21109"/>
                </a:lnTo>
                <a:cubicBezTo>
                  <a:pt x="10309" y="21380"/>
                  <a:pt x="10529" y="21600"/>
                  <a:pt x="10800" y="21600"/>
                </a:cubicBezTo>
                <a:cubicBezTo>
                  <a:pt x="11071" y="21600"/>
                  <a:pt x="11291" y="21380"/>
                  <a:pt x="11291" y="21109"/>
                </a:cubicBezTo>
                <a:lnTo>
                  <a:pt x="11291" y="18164"/>
                </a:lnTo>
                <a:cubicBezTo>
                  <a:pt x="11291" y="17892"/>
                  <a:pt x="11071" y="17673"/>
                  <a:pt x="10800" y="17673"/>
                </a:cubicBezTo>
                <a:moveTo>
                  <a:pt x="10800" y="15709"/>
                </a:moveTo>
                <a:cubicBezTo>
                  <a:pt x="8089" y="15709"/>
                  <a:pt x="5891" y="13511"/>
                  <a:pt x="5891" y="10800"/>
                </a:cubicBezTo>
                <a:cubicBezTo>
                  <a:pt x="5891" y="8088"/>
                  <a:pt x="8089" y="5891"/>
                  <a:pt x="10800" y="5891"/>
                </a:cubicBezTo>
                <a:cubicBezTo>
                  <a:pt x="13511" y="5891"/>
                  <a:pt x="15709" y="8088"/>
                  <a:pt x="15709" y="10800"/>
                </a:cubicBezTo>
                <a:cubicBezTo>
                  <a:pt x="15709" y="13511"/>
                  <a:pt x="13511" y="15709"/>
                  <a:pt x="10800" y="15709"/>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moveTo>
                  <a:pt x="16354" y="15660"/>
                </a:moveTo>
                <a:cubicBezTo>
                  <a:pt x="16162" y="15468"/>
                  <a:pt x="15851" y="15468"/>
                  <a:pt x="15659" y="15660"/>
                </a:cubicBezTo>
                <a:cubicBezTo>
                  <a:pt x="15468" y="15851"/>
                  <a:pt x="15468" y="16163"/>
                  <a:pt x="15659" y="16354"/>
                </a:cubicBezTo>
                <a:lnTo>
                  <a:pt x="17742" y="18437"/>
                </a:lnTo>
                <a:cubicBezTo>
                  <a:pt x="17934" y="18629"/>
                  <a:pt x="18245" y="18629"/>
                  <a:pt x="18437" y="18437"/>
                </a:cubicBezTo>
                <a:cubicBezTo>
                  <a:pt x="18628" y="18245"/>
                  <a:pt x="18628" y="17934"/>
                  <a:pt x="18437" y="17743"/>
                </a:cubicBezTo>
                <a:cubicBezTo>
                  <a:pt x="18437" y="17743"/>
                  <a:pt x="16354" y="15660"/>
                  <a:pt x="16354" y="15660"/>
                </a:cubicBezTo>
                <a:close/>
                <a:moveTo>
                  <a:pt x="21109" y="10309"/>
                </a:moveTo>
                <a:lnTo>
                  <a:pt x="18164" y="10309"/>
                </a:lnTo>
                <a:cubicBezTo>
                  <a:pt x="17893" y="10309"/>
                  <a:pt x="17673" y="10529"/>
                  <a:pt x="17673" y="10800"/>
                </a:cubicBezTo>
                <a:cubicBezTo>
                  <a:pt x="17673" y="11071"/>
                  <a:pt x="17893" y="11291"/>
                  <a:pt x="18164" y="11291"/>
                </a:cubicBezTo>
                <a:lnTo>
                  <a:pt x="21109" y="11291"/>
                </a:lnTo>
                <a:cubicBezTo>
                  <a:pt x="21380" y="11291"/>
                  <a:pt x="21600" y="11071"/>
                  <a:pt x="21600" y="10800"/>
                </a:cubicBezTo>
                <a:cubicBezTo>
                  <a:pt x="21600" y="10529"/>
                  <a:pt x="21380" y="10309"/>
                  <a:pt x="21109" y="10309"/>
                </a:cubicBezTo>
                <a:moveTo>
                  <a:pt x="5246" y="15660"/>
                </a:moveTo>
                <a:lnTo>
                  <a:pt x="3163" y="17743"/>
                </a:lnTo>
                <a:cubicBezTo>
                  <a:pt x="2972" y="17934"/>
                  <a:pt x="2972" y="18245"/>
                  <a:pt x="3163" y="18437"/>
                </a:cubicBezTo>
                <a:cubicBezTo>
                  <a:pt x="3355" y="18629"/>
                  <a:pt x="3666" y="18629"/>
                  <a:pt x="3858" y="18437"/>
                </a:cubicBezTo>
                <a:lnTo>
                  <a:pt x="5941" y="16354"/>
                </a:lnTo>
                <a:cubicBezTo>
                  <a:pt x="6132" y="16163"/>
                  <a:pt x="6132" y="15851"/>
                  <a:pt x="5941" y="15660"/>
                </a:cubicBezTo>
                <a:cubicBezTo>
                  <a:pt x="5749" y="15468"/>
                  <a:pt x="5438" y="15468"/>
                  <a:pt x="5246" y="15660"/>
                </a:cubicBezTo>
                <a:moveTo>
                  <a:pt x="16354" y="5941"/>
                </a:moveTo>
                <a:lnTo>
                  <a:pt x="18437" y="3857"/>
                </a:lnTo>
                <a:cubicBezTo>
                  <a:pt x="18628" y="3666"/>
                  <a:pt x="18628" y="3355"/>
                  <a:pt x="18437" y="3163"/>
                </a:cubicBezTo>
                <a:cubicBezTo>
                  <a:pt x="18245" y="2971"/>
                  <a:pt x="17934" y="2971"/>
                  <a:pt x="17742" y="3163"/>
                </a:cubicBezTo>
                <a:lnTo>
                  <a:pt x="15659" y="5247"/>
                </a:lnTo>
                <a:cubicBezTo>
                  <a:pt x="15468" y="5437"/>
                  <a:pt x="15468" y="5749"/>
                  <a:pt x="15659" y="5941"/>
                </a:cubicBezTo>
                <a:cubicBezTo>
                  <a:pt x="15851" y="6132"/>
                  <a:pt x="16162" y="6132"/>
                  <a:pt x="16354" y="5941"/>
                </a:cubicBezTo>
                <a:moveTo>
                  <a:pt x="10800" y="3927"/>
                </a:moveTo>
                <a:cubicBezTo>
                  <a:pt x="11071" y="3927"/>
                  <a:pt x="11291" y="3708"/>
                  <a:pt x="11291" y="3436"/>
                </a:cubicBezTo>
                <a:lnTo>
                  <a:pt x="11291" y="491"/>
                </a:lnTo>
                <a:cubicBezTo>
                  <a:pt x="11291" y="220"/>
                  <a:pt x="11071" y="0"/>
                  <a:pt x="10800" y="0"/>
                </a:cubicBezTo>
                <a:cubicBezTo>
                  <a:pt x="10529" y="0"/>
                  <a:pt x="10309" y="220"/>
                  <a:pt x="10309" y="491"/>
                </a:cubicBezTo>
                <a:lnTo>
                  <a:pt x="10309" y="3436"/>
                </a:lnTo>
                <a:cubicBezTo>
                  <a:pt x="10309" y="3708"/>
                  <a:pt x="10529" y="3927"/>
                  <a:pt x="10800" y="3927"/>
                </a:cubicBezTo>
                <a:moveTo>
                  <a:pt x="3927" y="10800"/>
                </a:moveTo>
                <a:cubicBezTo>
                  <a:pt x="3927" y="10529"/>
                  <a:pt x="3707" y="10309"/>
                  <a:pt x="3436" y="10309"/>
                </a:cubicBezTo>
                <a:lnTo>
                  <a:pt x="491" y="10309"/>
                </a:lnTo>
                <a:cubicBezTo>
                  <a:pt x="220" y="10309"/>
                  <a:pt x="0" y="10529"/>
                  <a:pt x="0" y="10800"/>
                </a:cubicBezTo>
                <a:cubicBezTo>
                  <a:pt x="0" y="11071"/>
                  <a:pt x="220" y="11291"/>
                  <a:pt x="491" y="11291"/>
                </a:cubicBezTo>
                <a:lnTo>
                  <a:pt x="3436" y="11291"/>
                </a:lnTo>
                <a:cubicBezTo>
                  <a:pt x="3707" y="11291"/>
                  <a:pt x="3927" y="11071"/>
                  <a:pt x="3927" y="10800"/>
                </a:cubicBezTo>
                <a:moveTo>
                  <a:pt x="5246" y="5941"/>
                </a:moveTo>
                <a:cubicBezTo>
                  <a:pt x="5438" y="6132"/>
                  <a:pt x="5749" y="6132"/>
                  <a:pt x="5941" y="5941"/>
                </a:cubicBezTo>
                <a:cubicBezTo>
                  <a:pt x="6132" y="5749"/>
                  <a:pt x="6132" y="5437"/>
                  <a:pt x="5941" y="5247"/>
                </a:cubicBezTo>
                <a:lnTo>
                  <a:pt x="3858" y="3163"/>
                </a:lnTo>
                <a:cubicBezTo>
                  <a:pt x="3666" y="2971"/>
                  <a:pt x="3355" y="2971"/>
                  <a:pt x="3163" y="3163"/>
                </a:cubicBezTo>
                <a:cubicBezTo>
                  <a:pt x="2972" y="3355"/>
                  <a:pt x="2972" y="3666"/>
                  <a:pt x="3163" y="3857"/>
                </a:cubicBezTo>
                <a:cubicBezTo>
                  <a:pt x="3163" y="3857"/>
                  <a:pt x="5246" y="5941"/>
                  <a:pt x="5246" y="5941"/>
                </a:cubicBezTo>
                <a:close/>
              </a:path>
            </a:pathLst>
          </a:custGeom>
          <a:solidFill>
            <a:srgbClr val="35D1E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8" name="TextBox 57">
            <a:extLst>
              <a:ext uri="{FF2B5EF4-FFF2-40B4-BE49-F238E27FC236}">
                <a16:creationId xmlns:a16="http://schemas.microsoft.com/office/drawing/2014/main" id="{4746CD19-C2C3-0742-B143-EE86E547AFE6}"/>
              </a:ext>
            </a:extLst>
          </p:cNvPr>
          <p:cNvSpPr txBox="1"/>
          <p:nvPr/>
        </p:nvSpPr>
        <p:spPr>
          <a:xfrm>
            <a:off x="1631506" y="3829379"/>
            <a:ext cx="1302205" cy="369296"/>
          </a:xfrm>
          <a:prstGeom prst="rect">
            <a:avLst/>
          </a:prstGeom>
          <a:noFill/>
        </p:spPr>
        <p:txBody>
          <a:bodyPr wrap="none" lIns="182843" tIns="91422" rIns="182843" bIns="91422" rtlCol="0">
            <a:spAutoFit/>
          </a:bodyPr>
          <a:lstStyle/>
          <a:p>
            <a:r>
              <a:rPr lang="en-US" sz="1200" b="1" dirty="0">
                <a:solidFill>
                  <a:srgbClr val="455465"/>
                </a:solidFill>
                <a:latin typeface="Arial" panose="020B0604020202020204" pitchFamily="34" charset="0"/>
                <a:cs typeface="Arial" panose="020B0604020202020204" pitchFamily="34" charset="0"/>
              </a:rPr>
              <a:t>Ceiling Price</a:t>
            </a:r>
            <a:endParaRPr lang="id-ID" sz="1200" b="1" dirty="0">
              <a:solidFill>
                <a:srgbClr val="455465"/>
              </a:solidFill>
              <a:latin typeface="Arial" panose="020B0604020202020204" pitchFamily="34" charset="0"/>
              <a:cs typeface="Arial" panose="020B0604020202020204" pitchFamily="34" charset="0"/>
            </a:endParaRPr>
          </a:p>
        </p:txBody>
      </p:sp>
      <p:grpSp>
        <p:nvGrpSpPr>
          <p:cNvPr id="59" name="Group 58">
            <a:extLst>
              <a:ext uri="{FF2B5EF4-FFF2-40B4-BE49-F238E27FC236}">
                <a16:creationId xmlns:a16="http://schemas.microsoft.com/office/drawing/2014/main" id="{E84C96D1-CC89-2D40-95CF-D0797A9E9EBC}"/>
              </a:ext>
            </a:extLst>
          </p:cNvPr>
          <p:cNvGrpSpPr/>
          <p:nvPr/>
        </p:nvGrpSpPr>
        <p:grpSpPr>
          <a:xfrm>
            <a:off x="5567341" y="1184925"/>
            <a:ext cx="2556655" cy="1766884"/>
            <a:chOff x="1596695" y="4233161"/>
            <a:chExt cx="10721511" cy="7409555"/>
          </a:xfrm>
        </p:grpSpPr>
        <p:sp>
          <p:nvSpPr>
            <p:cNvPr id="60" name="Freeform 20">
              <a:extLst>
                <a:ext uri="{FF2B5EF4-FFF2-40B4-BE49-F238E27FC236}">
                  <a16:creationId xmlns:a16="http://schemas.microsoft.com/office/drawing/2014/main" id="{60699F2A-CE43-054B-BD6B-41FD19C80281}"/>
                </a:ext>
              </a:extLst>
            </p:cNvPr>
            <p:cNvSpPr>
              <a:spLocks noEditPoints="1"/>
            </p:cNvSpPr>
            <p:nvPr/>
          </p:nvSpPr>
          <p:spPr bwMode="auto">
            <a:xfrm>
              <a:off x="5941212" y="8873383"/>
              <a:ext cx="1919070" cy="2639557"/>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1" name="Freeform 20">
              <a:extLst>
                <a:ext uri="{FF2B5EF4-FFF2-40B4-BE49-F238E27FC236}">
                  <a16:creationId xmlns:a16="http://schemas.microsoft.com/office/drawing/2014/main" id="{AFD66847-EFD3-C449-8816-422403F2D6F7}"/>
                </a:ext>
              </a:extLst>
            </p:cNvPr>
            <p:cNvSpPr>
              <a:spLocks noEditPoints="1"/>
            </p:cNvSpPr>
            <p:nvPr/>
          </p:nvSpPr>
          <p:spPr bwMode="auto">
            <a:xfrm>
              <a:off x="3178495" y="10097132"/>
              <a:ext cx="985850" cy="1355973"/>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2" name="Freeform 217">
              <a:extLst>
                <a:ext uri="{FF2B5EF4-FFF2-40B4-BE49-F238E27FC236}">
                  <a16:creationId xmlns:a16="http://schemas.microsoft.com/office/drawing/2014/main" id="{045CB5D2-1912-D144-983B-29335FD2A57D}"/>
                </a:ext>
              </a:extLst>
            </p:cNvPr>
            <p:cNvSpPr>
              <a:spLocks noChangeArrowheads="1"/>
            </p:cNvSpPr>
            <p:nvPr/>
          </p:nvSpPr>
          <p:spPr bwMode="auto">
            <a:xfrm>
              <a:off x="2275823" y="4233161"/>
              <a:ext cx="3903316" cy="7279779"/>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solidFill>
              <a:srgbClr val="455465"/>
            </a:solidFill>
            <a:ln w="9525" cap="flat">
              <a:noFill/>
              <a:bevel/>
              <a:headEnd/>
              <a:tailEnd/>
            </a:ln>
            <a:effectLst/>
          </p:spPr>
          <p:txBody>
            <a:bodyPr wrap="none" lIns="121853" tIns="60926" rIns="121853" bIns="60926" anchor="ctr"/>
            <a:lstStyle/>
            <a:p>
              <a:endParaRPr lang="en-US"/>
            </a:p>
          </p:txBody>
        </p:sp>
        <p:grpSp>
          <p:nvGrpSpPr>
            <p:cNvPr id="63" name="Group 62">
              <a:extLst>
                <a:ext uri="{FF2B5EF4-FFF2-40B4-BE49-F238E27FC236}">
                  <a16:creationId xmlns:a16="http://schemas.microsoft.com/office/drawing/2014/main" id="{2A1C20A3-3EEA-CE4D-AB88-2EDAC9D08071}"/>
                </a:ext>
              </a:extLst>
            </p:cNvPr>
            <p:cNvGrpSpPr/>
            <p:nvPr/>
          </p:nvGrpSpPr>
          <p:grpSpPr>
            <a:xfrm>
              <a:off x="6396967" y="7052180"/>
              <a:ext cx="2435965" cy="4590536"/>
              <a:chOff x="6241007" y="7052180"/>
              <a:chExt cx="2435965" cy="4590536"/>
            </a:xfrm>
          </p:grpSpPr>
          <p:sp>
            <p:nvSpPr>
              <p:cNvPr id="89" name="Freeform 1">
                <a:extLst>
                  <a:ext uri="{FF2B5EF4-FFF2-40B4-BE49-F238E27FC236}">
                    <a16:creationId xmlns:a16="http://schemas.microsoft.com/office/drawing/2014/main" id="{F6491AB0-661B-224E-9509-93496F0BA4D3}"/>
                  </a:ext>
                </a:extLst>
              </p:cNvPr>
              <p:cNvSpPr>
                <a:spLocks noChangeArrowheads="1"/>
              </p:cNvSpPr>
              <p:nvPr/>
            </p:nvSpPr>
            <p:spPr bwMode="auto">
              <a:xfrm>
                <a:off x="7517859" y="8200380"/>
                <a:ext cx="249686" cy="3442336"/>
              </a:xfrm>
              <a:custGeom>
                <a:avLst/>
                <a:gdLst>
                  <a:gd name="T0" fmla="*/ 540 w 541"/>
                  <a:gd name="T1" fmla="*/ 2934 h 3023"/>
                  <a:gd name="T2" fmla="*/ 540 w 541"/>
                  <a:gd name="T3" fmla="*/ 2934 h 3023"/>
                  <a:gd name="T4" fmla="*/ 270 w 541"/>
                  <a:gd name="T5" fmla="*/ 3016 h 3023"/>
                  <a:gd name="T6" fmla="*/ 0 w 541"/>
                  <a:gd name="T7" fmla="*/ 2934 h 3023"/>
                  <a:gd name="T8" fmla="*/ 0 w 541"/>
                  <a:gd name="T9" fmla="*/ 0 h 3023"/>
                  <a:gd name="T10" fmla="*/ 540 w 541"/>
                  <a:gd name="T11" fmla="*/ 0 h 3023"/>
                  <a:gd name="T12" fmla="*/ 540 w 541"/>
                  <a:gd name="T13" fmla="*/ 2934 h 3023"/>
                </a:gdLst>
                <a:ahLst/>
                <a:cxnLst>
                  <a:cxn ang="0">
                    <a:pos x="T0" y="T1"/>
                  </a:cxn>
                  <a:cxn ang="0">
                    <a:pos x="T2" y="T3"/>
                  </a:cxn>
                  <a:cxn ang="0">
                    <a:pos x="T4" y="T5"/>
                  </a:cxn>
                  <a:cxn ang="0">
                    <a:pos x="T6" y="T7"/>
                  </a:cxn>
                  <a:cxn ang="0">
                    <a:pos x="T8" y="T9"/>
                  </a:cxn>
                  <a:cxn ang="0">
                    <a:pos x="T10" y="T11"/>
                  </a:cxn>
                  <a:cxn ang="0">
                    <a:pos x="T12" y="T13"/>
                  </a:cxn>
                </a:cxnLst>
                <a:rect l="0" t="0" r="r" b="b"/>
                <a:pathLst>
                  <a:path w="541" h="3023">
                    <a:moveTo>
                      <a:pt x="540" y="2934"/>
                    </a:moveTo>
                    <a:lnTo>
                      <a:pt x="540" y="2934"/>
                    </a:lnTo>
                    <a:cubicBezTo>
                      <a:pt x="540" y="2934"/>
                      <a:pt x="440" y="3022"/>
                      <a:pt x="270" y="3016"/>
                    </a:cubicBezTo>
                    <a:cubicBezTo>
                      <a:pt x="100" y="3016"/>
                      <a:pt x="0" y="2934"/>
                      <a:pt x="0" y="2934"/>
                    </a:cubicBezTo>
                    <a:cubicBezTo>
                      <a:pt x="0" y="0"/>
                      <a:pt x="0" y="0"/>
                      <a:pt x="0" y="0"/>
                    </a:cubicBezTo>
                    <a:cubicBezTo>
                      <a:pt x="540" y="0"/>
                      <a:pt x="540" y="0"/>
                      <a:pt x="540" y="0"/>
                    </a:cubicBezTo>
                    <a:lnTo>
                      <a:pt x="540" y="2934"/>
                    </a:lnTo>
                  </a:path>
                </a:pathLst>
              </a:custGeom>
              <a:solidFill>
                <a:schemeClr val="bg1">
                  <a:lumMod val="65000"/>
                </a:schemeClr>
              </a:solidFill>
              <a:ln>
                <a:noFill/>
              </a:ln>
              <a:effectLst/>
            </p:spPr>
            <p:txBody>
              <a:bodyPr wrap="none" lIns="121853" tIns="60926" rIns="121853" bIns="60926" anchor="ctr"/>
              <a:lstStyle/>
              <a:p>
                <a:endParaRPr lang="en-US"/>
              </a:p>
            </p:txBody>
          </p:sp>
          <p:sp>
            <p:nvSpPr>
              <p:cNvPr id="90" name="Freeform 2">
                <a:extLst>
                  <a:ext uri="{FF2B5EF4-FFF2-40B4-BE49-F238E27FC236}">
                    <a16:creationId xmlns:a16="http://schemas.microsoft.com/office/drawing/2014/main" id="{9B852AE9-1782-AC43-989E-CBAA61285FBD}"/>
                  </a:ext>
                </a:extLst>
              </p:cNvPr>
              <p:cNvSpPr>
                <a:spLocks noChangeArrowheads="1"/>
              </p:cNvSpPr>
              <p:nvPr/>
            </p:nvSpPr>
            <p:spPr bwMode="auto">
              <a:xfrm>
                <a:off x="6275516" y="7052180"/>
                <a:ext cx="2401456" cy="1405834"/>
              </a:xfrm>
              <a:custGeom>
                <a:avLst/>
                <a:gdLst>
                  <a:gd name="T0" fmla="*/ 5215 w 5216"/>
                  <a:gd name="T1" fmla="*/ 3053 h 3054"/>
                  <a:gd name="T2" fmla="*/ 1433 w 5216"/>
                  <a:gd name="T3" fmla="*/ 3053 h 3054"/>
                  <a:gd name="T4" fmla="*/ 0 w 5216"/>
                  <a:gd name="T5" fmla="*/ 0 h 3054"/>
                  <a:gd name="T6" fmla="*/ 3783 w 5216"/>
                  <a:gd name="T7" fmla="*/ 0 h 3054"/>
                  <a:gd name="T8" fmla="*/ 5215 w 5216"/>
                  <a:gd name="T9" fmla="*/ 3053 h 3054"/>
                </a:gdLst>
                <a:ahLst/>
                <a:cxnLst>
                  <a:cxn ang="0">
                    <a:pos x="T0" y="T1"/>
                  </a:cxn>
                  <a:cxn ang="0">
                    <a:pos x="T2" y="T3"/>
                  </a:cxn>
                  <a:cxn ang="0">
                    <a:pos x="T4" y="T5"/>
                  </a:cxn>
                  <a:cxn ang="0">
                    <a:pos x="T6" y="T7"/>
                  </a:cxn>
                  <a:cxn ang="0">
                    <a:pos x="T8" y="T9"/>
                  </a:cxn>
                </a:cxnLst>
                <a:rect l="0" t="0" r="r" b="b"/>
                <a:pathLst>
                  <a:path w="5216" h="3054">
                    <a:moveTo>
                      <a:pt x="5215" y="3053"/>
                    </a:moveTo>
                    <a:lnTo>
                      <a:pt x="1433" y="3053"/>
                    </a:lnTo>
                    <a:lnTo>
                      <a:pt x="0" y="0"/>
                    </a:lnTo>
                    <a:lnTo>
                      <a:pt x="3783" y="0"/>
                    </a:lnTo>
                    <a:lnTo>
                      <a:pt x="5215" y="3053"/>
                    </a:lnTo>
                  </a:path>
                </a:pathLst>
              </a:custGeom>
              <a:solidFill>
                <a:schemeClr val="bg1"/>
              </a:solidFill>
              <a:ln>
                <a:noFill/>
              </a:ln>
              <a:effectLst/>
            </p:spPr>
            <p:txBody>
              <a:bodyPr wrap="none" lIns="121853" tIns="60926" rIns="121853" bIns="60926" anchor="ctr"/>
              <a:lstStyle/>
              <a:p>
                <a:endParaRPr lang="en-US"/>
              </a:p>
            </p:txBody>
          </p:sp>
          <p:sp>
            <p:nvSpPr>
              <p:cNvPr id="91" name="Freeform 3">
                <a:extLst>
                  <a:ext uri="{FF2B5EF4-FFF2-40B4-BE49-F238E27FC236}">
                    <a16:creationId xmlns:a16="http://schemas.microsoft.com/office/drawing/2014/main" id="{4713DCB2-F604-F647-9AE8-69AE8612275F}"/>
                  </a:ext>
                </a:extLst>
              </p:cNvPr>
              <p:cNvSpPr>
                <a:spLocks noChangeArrowheads="1"/>
              </p:cNvSpPr>
              <p:nvPr/>
            </p:nvSpPr>
            <p:spPr bwMode="auto">
              <a:xfrm>
                <a:off x="6458214" y="7151581"/>
                <a:ext cx="2036061" cy="1209059"/>
              </a:xfrm>
              <a:custGeom>
                <a:avLst/>
                <a:gdLst>
                  <a:gd name="T0" fmla="*/ 1301 w 4424"/>
                  <a:gd name="T1" fmla="*/ 1350 h 2627"/>
                  <a:gd name="T2" fmla="*/ 874 w 4424"/>
                  <a:gd name="T3" fmla="*/ 452 h 2627"/>
                  <a:gd name="T4" fmla="*/ 1401 w 4424"/>
                  <a:gd name="T5" fmla="*/ 452 h 2627"/>
                  <a:gd name="T6" fmla="*/ 1615 w 4424"/>
                  <a:gd name="T7" fmla="*/ 904 h 2627"/>
                  <a:gd name="T8" fmla="*/ 1791 w 4424"/>
                  <a:gd name="T9" fmla="*/ 1275 h 2627"/>
                  <a:gd name="T10" fmla="*/ 2243 w 4424"/>
                  <a:gd name="T11" fmla="*/ 823 h 2627"/>
                  <a:gd name="T12" fmla="*/ 2878 w 4424"/>
                  <a:gd name="T13" fmla="*/ 2180 h 2627"/>
                  <a:gd name="T14" fmla="*/ 2356 w 4424"/>
                  <a:gd name="T15" fmla="*/ 2180 h 2627"/>
                  <a:gd name="T16" fmla="*/ 4002 w 4424"/>
                  <a:gd name="T17" fmla="*/ 1727 h 2627"/>
                  <a:gd name="T18" fmla="*/ 3475 w 4424"/>
                  <a:gd name="T19" fmla="*/ 1727 h 2627"/>
                  <a:gd name="T20" fmla="*/ 2846 w 4424"/>
                  <a:gd name="T21" fmla="*/ 1803 h 2627"/>
                  <a:gd name="T22" fmla="*/ 2212 w 4424"/>
                  <a:gd name="T23" fmla="*/ 2180 h 2627"/>
                  <a:gd name="T24" fmla="*/ 1684 w 4424"/>
                  <a:gd name="T25" fmla="*/ 2180 h 2627"/>
                  <a:gd name="T26" fmla="*/ 2494 w 4424"/>
                  <a:gd name="T27" fmla="*/ 1350 h 2627"/>
                  <a:gd name="T28" fmla="*/ 2670 w 4424"/>
                  <a:gd name="T29" fmla="*/ 1727 h 2627"/>
                  <a:gd name="T30" fmla="*/ 2457 w 4424"/>
                  <a:gd name="T31" fmla="*/ 1275 h 2627"/>
                  <a:gd name="T32" fmla="*/ 3688 w 4424"/>
                  <a:gd name="T33" fmla="*/ 2180 h 2627"/>
                  <a:gd name="T34" fmla="*/ 3512 w 4424"/>
                  <a:gd name="T35" fmla="*/ 1803 h 2627"/>
                  <a:gd name="T36" fmla="*/ 3161 w 4424"/>
                  <a:gd name="T37" fmla="*/ 1350 h 2627"/>
                  <a:gd name="T38" fmla="*/ 3336 w 4424"/>
                  <a:gd name="T39" fmla="*/ 1727 h 2627"/>
                  <a:gd name="T40" fmla="*/ 3613 w 4424"/>
                  <a:gd name="T41" fmla="*/ 904 h 2627"/>
                  <a:gd name="T42" fmla="*/ 2212 w 4424"/>
                  <a:gd name="T43" fmla="*/ 452 h 2627"/>
                  <a:gd name="T44" fmla="*/ 2740 w 4424"/>
                  <a:gd name="T45" fmla="*/ 452 h 2627"/>
                  <a:gd name="T46" fmla="*/ 2595 w 4424"/>
                  <a:gd name="T47" fmla="*/ 1275 h 2627"/>
                  <a:gd name="T48" fmla="*/ 2419 w 4424"/>
                  <a:gd name="T49" fmla="*/ 904 h 2627"/>
                  <a:gd name="T50" fmla="*/ 1018 w 4424"/>
                  <a:gd name="T51" fmla="*/ 2180 h 2627"/>
                  <a:gd name="T52" fmla="*/ 1056 w 4424"/>
                  <a:gd name="T53" fmla="*/ 2255 h 2627"/>
                  <a:gd name="T54" fmla="*/ 1584 w 4424"/>
                  <a:gd name="T55" fmla="*/ 2255 h 2627"/>
                  <a:gd name="T56" fmla="*/ 421 w 4424"/>
                  <a:gd name="T57" fmla="*/ 904 h 2627"/>
                  <a:gd name="T58" fmla="*/ 949 w 4424"/>
                  <a:gd name="T59" fmla="*/ 904 h 2627"/>
                  <a:gd name="T60" fmla="*/ 811 w 4424"/>
                  <a:gd name="T61" fmla="*/ 1727 h 2627"/>
                  <a:gd name="T62" fmla="*/ 3054 w 4424"/>
                  <a:gd name="T63" fmla="*/ 823 h 2627"/>
                  <a:gd name="T64" fmla="*/ 2878 w 4424"/>
                  <a:gd name="T65" fmla="*/ 452 h 2627"/>
                  <a:gd name="T66" fmla="*/ 3726 w 4424"/>
                  <a:gd name="T67" fmla="*/ 2255 h 2627"/>
                  <a:gd name="T68" fmla="*/ 4247 w 4424"/>
                  <a:gd name="T69" fmla="*/ 2255 h 2627"/>
                  <a:gd name="T70" fmla="*/ 3757 w 4424"/>
                  <a:gd name="T71" fmla="*/ 2626 h 2627"/>
                  <a:gd name="T72" fmla="*/ 2388 w 4424"/>
                  <a:gd name="T73" fmla="*/ 2255 h 2627"/>
                  <a:gd name="T74" fmla="*/ 2915 w 4424"/>
                  <a:gd name="T75" fmla="*/ 2255 h 2627"/>
                  <a:gd name="T76" fmla="*/ 1898 w 4424"/>
                  <a:gd name="T77" fmla="*/ 2626 h 2627"/>
                  <a:gd name="T78" fmla="*/ 1722 w 4424"/>
                  <a:gd name="T79" fmla="*/ 2255 h 2627"/>
                  <a:gd name="T80" fmla="*/ 1332 w 4424"/>
                  <a:gd name="T81" fmla="*/ 0 h 2627"/>
                  <a:gd name="T82" fmla="*/ 2702 w 4424"/>
                  <a:gd name="T83" fmla="*/ 370 h 2627"/>
                  <a:gd name="T84" fmla="*/ 2174 w 4424"/>
                  <a:gd name="T85" fmla="*/ 370 h 2627"/>
                  <a:gd name="T86" fmla="*/ 3192 w 4424"/>
                  <a:gd name="T87" fmla="*/ 0 h 2627"/>
                  <a:gd name="T88" fmla="*/ 3368 w 4424"/>
                  <a:gd name="T89" fmla="*/ 370 h 2627"/>
                  <a:gd name="T90" fmla="*/ 176 w 4424"/>
                  <a:gd name="T91" fmla="*/ 370 h 2627"/>
                  <a:gd name="T92" fmla="*/ 735 w 4424"/>
                  <a:gd name="T93" fmla="*/ 452 h 2627"/>
                  <a:gd name="T94" fmla="*/ 911 w 4424"/>
                  <a:gd name="T95" fmla="*/ 823 h 2627"/>
                  <a:gd name="T96" fmla="*/ 1194 w 4424"/>
                  <a:gd name="T97" fmla="*/ 0 h 2627"/>
                  <a:gd name="T98" fmla="*/ 1370 w 4424"/>
                  <a:gd name="T99" fmla="*/ 370 h 2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24" h="2627">
                    <a:moveTo>
                      <a:pt x="2005" y="1727"/>
                    </a:moveTo>
                    <a:lnTo>
                      <a:pt x="1829" y="1350"/>
                    </a:lnTo>
                    <a:lnTo>
                      <a:pt x="1301" y="1350"/>
                    </a:lnTo>
                    <a:lnTo>
                      <a:pt x="1477" y="1727"/>
                    </a:lnTo>
                    <a:lnTo>
                      <a:pt x="2005" y="1727"/>
                    </a:lnTo>
                    <a:close/>
                    <a:moveTo>
                      <a:pt x="874" y="452"/>
                    </a:moveTo>
                    <a:lnTo>
                      <a:pt x="1050" y="823"/>
                    </a:lnTo>
                    <a:lnTo>
                      <a:pt x="1577" y="823"/>
                    </a:lnTo>
                    <a:lnTo>
                      <a:pt x="1401" y="452"/>
                    </a:lnTo>
                    <a:lnTo>
                      <a:pt x="874" y="452"/>
                    </a:lnTo>
                    <a:close/>
                    <a:moveTo>
                      <a:pt x="1791" y="1275"/>
                    </a:moveTo>
                    <a:lnTo>
                      <a:pt x="1615" y="904"/>
                    </a:lnTo>
                    <a:lnTo>
                      <a:pt x="1087" y="904"/>
                    </a:lnTo>
                    <a:lnTo>
                      <a:pt x="1263" y="1275"/>
                    </a:lnTo>
                    <a:lnTo>
                      <a:pt x="1791" y="1275"/>
                    </a:lnTo>
                    <a:close/>
                    <a:moveTo>
                      <a:pt x="1546" y="452"/>
                    </a:moveTo>
                    <a:lnTo>
                      <a:pt x="1715" y="823"/>
                    </a:lnTo>
                    <a:lnTo>
                      <a:pt x="2243" y="823"/>
                    </a:lnTo>
                    <a:lnTo>
                      <a:pt x="2073" y="452"/>
                    </a:lnTo>
                    <a:lnTo>
                      <a:pt x="1546" y="452"/>
                    </a:lnTo>
                    <a:close/>
                    <a:moveTo>
                      <a:pt x="2878" y="2180"/>
                    </a:moveTo>
                    <a:lnTo>
                      <a:pt x="2708" y="1803"/>
                    </a:lnTo>
                    <a:lnTo>
                      <a:pt x="2180" y="1803"/>
                    </a:lnTo>
                    <a:lnTo>
                      <a:pt x="2356" y="2180"/>
                    </a:lnTo>
                    <a:lnTo>
                      <a:pt x="2878" y="2180"/>
                    </a:lnTo>
                    <a:close/>
                    <a:moveTo>
                      <a:pt x="3475" y="1727"/>
                    </a:moveTo>
                    <a:lnTo>
                      <a:pt x="4002" y="1727"/>
                    </a:lnTo>
                    <a:lnTo>
                      <a:pt x="3826" y="1350"/>
                    </a:lnTo>
                    <a:lnTo>
                      <a:pt x="3299" y="1350"/>
                    </a:lnTo>
                    <a:lnTo>
                      <a:pt x="3475" y="1727"/>
                    </a:lnTo>
                    <a:close/>
                    <a:moveTo>
                      <a:pt x="3550" y="2180"/>
                    </a:moveTo>
                    <a:lnTo>
                      <a:pt x="3374" y="1803"/>
                    </a:lnTo>
                    <a:lnTo>
                      <a:pt x="2846" y="1803"/>
                    </a:lnTo>
                    <a:lnTo>
                      <a:pt x="3022" y="2180"/>
                    </a:lnTo>
                    <a:lnTo>
                      <a:pt x="3550" y="2180"/>
                    </a:lnTo>
                    <a:close/>
                    <a:moveTo>
                      <a:pt x="2212" y="2180"/>
                    </a:moveTo>
                    <a:lnTo>
                      <a:pt x="2036" y="1803"/>
                    </a:lnTo>
                    <a:lnTo>
                      <a:pt x="1514" y="1803"/>
                    </a:lnTo>
                    <a:lnTo>
                      <a:pt x="1684" y="2180"/>
                    </a:lnTo>
                    <a:lnTo>
                      <a:pt x="2212" y="2180"/>
                    </a:lnTo>
                    <a:close/>
                    <a:moveTo>
                      <a:pt x="2670" y="1727"/>
                    </a:moveTo>
                    <a:lnTo>
                      <a:pt x="2494" y="1350"/>
                    </a:lnTo>
                    <a:lnTo>
                      <a:pt x="1967" y="1350"/>
                    </a:lnTo>
                    <a:lnTo>
                      <a:pt x="2143" y="1727"/>
                    </a:lnTo>
                    <a:lnTo>
                      <a:pt x="2670" y="1727"/>
                    </a:lnTo>
                    <a:close/>
                    <a:moveTo>
                      <a:pt x="1753" y="904"/>
                    </a:moveTo>
                    <a:lnTo>
                      <a:pt x="1929" y="1275"/>
                    </a:lnTo>
                    <a:lnTo>
                      <a:pt x="2457" y="1275"/>
                    </a:lnTo>
                    <a:lnTo>
                      <a:pt x="2281" y="904"/>
                    </a:lnTo>
                    <a:lnTo>
                      <a:pt x="1753" y="904"/>
                    </a:lnTo>
                    <a:close/>
                    <a:moveTo>
                      <a:pt x="3688" y="2180"/>
                    </a:moveTo>
                    <a:lnTo>
                      <a:pt x="4216" y="2180"/>
                    </a:lnTo>
                    <a:lnTo>
                      <a:pt x="4040" y="1803"/>
                    </a:lnTo>
                    <a:lnTo>
                      <a:pt x="3512" y="1803"/>
                    </a:lnTo>
                    <a:lnTo>
                      <a:pt x="3688" y="2180"/>
                    </a:lnTo>
                    <a:close/>
                    <a:moveTo>
                      <a:pt x="3336" y="1727"/>
                    </a:moveTo>
                    <a:lnTo>
                      <a:pt x="3161" y="1350"/>
                    </a:lnTo>
                    <a:lnTo>
                      <a:pt x="2633" y="1350"/>
                    </a:lnTo>
                    <a:lnTo>
                      <a:pt x="2809" y="1727"/>
                    </a:lnTo>
                    <a:lnTo>
                      <a:pt x="3336" y="1727"/>
                    </a:lnTo>
                    <a:close/>
                    <a:moveTo>
                      <a:pt x="3261" y="1275"/>
                    </a:moveTo>
                    <a:lnTo>
                      <a:pt x="3789" y="1275"/>
                    </a:lnTo>
                    <a:lnTo>
                      <a:pt x="3613" y="904"/>
                    </a:lnTo>
                    <a:lnTo>
                      <a:pt x="3085" y="904"/>
                    </a:lnTo>
                    <a:lnTo>
                      <a:pt x="3261" y="1275"/>
                    </a:lnTo>
                    <a:close/>
                    <a:moveTo>
                      <a:pt x="2212" y="452"/>
                    </a:moveTo>
                    <a:lnTo>
                      <a:pt x="2388" y="823"/>
                    </a:lnTo>
                    <a:lnTo>
                      <a:pt x="2915" y="823"/>
                    </a:lnTo>
                    <a:lnTo>
                      <a:pt x="2740" y="452"/>
                    </a:lnTo>
                    <a:lnTo>
                      <a:pt x="2212" y="452"/>
                    </a:lnTo>
                    <a:close/>
                    <a:moveTo>
                      <a:pt x="2419" y="904"/>
                    </a:moveTo>
                    <a:lnTo>
                      <a:pt x="2595" y="1275"/>
                    </a:lnTo>
                    <a:lnTo>
                      <a:pt x="3123" y="1275"/>
                    </a:lnTo>
                    <a:lnTo>
                      <a:pt x="2947" y="904"/>
                    </a:lnTo>
                    <a:lnTo>
                      <a:pt x="2419" y="904"/>
                    </a:lnTo>
                    <a:close/>
                    <a:moveTo>
                      <a:pt x="1370" y="1803"/>
                    </a:moveTo>
                    <a:lnTo>
                      <a:pt x="842" y="1803"/>
                    </a:lnTo>
                    <a:lnTo>
                      <a:pt x="1018" y="2180"/>
                    </a:lnTo>
                    <a:lnTo>
                      <a:pt x="1546" y="2180"/>
                    </a:lnTo>
                    <a:lnTo>
                      <a:pt x="1370" y="1803"/>
                    </a:lnTo>
                    <a:close/>
                    <a:moveTo>
                      <a:pt x="1056" y="2255"/>
                    </a:moveTo>
                    <a:lnTo>
                      <a:pt x="1232" y="2626"/>
                    </a:lnTo>
                    <a:lnTo>
                      <a:pt x="1759" y="2626"/>
                    </a:lnTo>
                    <a:lnTo>
                      <a:pt x="1584" y="2255"/>
                    </a:lnTo>
                    <a:lnTo>
                      <a:pt x="1056" y="2255"/>
                    </a:lnTo>
                    <a:close/>
                    <a:moveTo>
                      <a:pt x="949" y="904"/>
                    </a:moveTo>
                    <a:lnTo>
                      <a:pt x="421" y="904"/>
                    </a:lnTo>
                    <a:lnTo>
                      <a:pt x="597" y="1275"/>
                    </a:lnTo>
                    <a:lnTo>
                      <a:pt x="1125" y="1275"/>
                    </a:lnTo>
                    <a:lnTo>
                      <a:pt x="949" y="904"/>
                    </a:lnTo>
                    <a:close/>
                    <a:moveTo>
                      <a:pt x="1163" y="1350"/>
                    </a:moveTo>
                    <a:lnTo>
                      <a:pt x="635" y="1350"/>
                    </a:lnTo>
                    <a:lnTo>
                      <a:pt x="811" y="1727"/>
                    </a:lnTo>
                    <a:lnTo>
                      <a:pt x="1338" y="1727"/>
                    </a:lnTo>
                    <a:lnTo>
                      <a:pt x="1163" y="1350"/>
                    </a:lnTo>
                    <a:close/>
                    <a:moveTo>
                      <a:pt x="3054" y="823"/>
                    </a:moveTo>
                    <a:lnTo>
                      <a:pt x="3581" y="823"/>
                    </a:lnTo>
                    <a:lnTo>
                      <a:pt x="3405" y="452"/>
                    </a:lnTo>
                    <a:lnTo>
                      <a:pt x="2878" y="452"/>
                    </a:lnTo>
                    <a:lnTo>
                      <a:pt x="3054" y="823"/>
                    </a:lnTo>
                    <a:close/>
                    <a:moveTo>
                      <a:pt x="4247" y="2255"/>
                    </a:moveTo>
                    <a:lnTo>
                      <a:pt x="3726" y="2255"/>
                    </a:lnTo>
                    <a:lnTo>
                      <a:pt x="3896" y="2626"/>
                    </a:lnTo>
                    <a:lnTo>
                      <a:pt x="4423" y="2626"/>
                    </a:lnTo>
                    <a:lnTo>
                      <a:pt x="4247" y="2255"/>
                    </a:lnTo>
                    <a:close/>
                    <a:moveTo>
                      <a:pt x="3054" y="2255"/>
                    </a:moveTo>
                    <a:lnTo>
                      <a:pt x="3230" y="2626"/>
                    </a:lnTo>
                    <a:lnTo>
                      <a:pt x="3757" y="2626"/>
                    </a:lnTo>
                    <a:lnTo>
                      <a:pt x="3581" y="2255"/>
                    </a:lnTo>
                    <a:lnTo>
                      <a:pt x="3054" y="2255"/>
                    </a:lnTo>
                    <a:close/>
                    <a:moveTo>
                      <a:pt x="2388" y="2255"/>
                    </a:moveTo>
                    <a:lnTo>
                      <a:pt x="2564" y="2626"/>
                    </a:lnTo>
                    <a:lnTo>
                      <a:pt x="3091" y="2626"/>
                    </a:lnTo>
                    <a:lnTo>
                      <a:pt x="2915" y="2255"/>
                    </a:lnTo>
                    <a:lnTo>
                      <a:pt x="2388" y="2255"/>
                    </a:lnTo>
                    <a:close/>
                    <a:moveTo>
                      <a:pt x="1722" y="2255"/>
                    </a:moveTo>
                    <a:lnTo>
                      <a:pt x="1898" y="2626"/>
                    </a:lnTo>
                    <a:lnTo>
                      <a:pt x="2425" y="2626"/>
                    </a:lnTo>
                    <a:lnTo>
                      <a:pt x="2249" y="2255"/>
                    </a:lnTo>
                    <a:lnTo>
                      <a:pt x="1722" y="2255"/>
                    </a:lnTo>
                    <a:close/>
                    <a:moveTo>
                      <a:pt x="2036" y="370"/>
                    </a:moveTo>
                    <a:lnTo>
                      <a:pt x="1860" y="0"/>
                    </a:lnTo>
                    <a:lnTo>
                      <a:pt x="1332" y="0"/>
                    </a:lnTo>
                    <a:lnTo>
                      <a:pt x="1508" y="370"/>
                    </a:lnTo>
                    <a:lnTo>
                      <a:pt x="2036" y="370"/>
                    </a:lnTo>
                    <a:close/>
                    <a:moveTo>
                      <a:pt x="2702" y="370"/>
                    </a:moveTo>
                    <a:lnTo>
                      <a:pt x="2526" y="0"/>
                    </a:lnTo>
                    <a:lnTo>
                      <a:pt x="1998" y="0"/>
                    </a:lnTo>
                    <a:lnTo>
                      <a:pt x="2174" y="370"/>
                    </a:lnTo>
                    <a:lnTo>
                      <a:pt x="2702" y="370"/>
                    </a:lnTo>
                    <a:close/>
                    <a:moveTo>
                      <a:pt x="3368" y="370"/>
                    </a:moveTo>
                    <a:lnTo>
                      <a:pt x="3192" y="0"/>
                    </a:lnTo>
                    <a:lnTo>
                      <a:pt x="2664" y="0"/>
                    </a:lnTo>
                    <a:lnTo>
                      <a:pt x="2840" y="370"/>
                    </a:lnTo>
                    <a:lnTo>
                      <a:pt x="3368" y="370"/>
                    </a:lnTo>
                    <a:close/>
                    <a:moveTo>
                      <a:pt x="528" y="0"/>
                    </a:moveTo>
                    <a:lnTo>
                      <a:pt x="0" y="0"/>
                    </a:lnTo>
                    <a:lnTo>
                      <a:pt x="176" y="370"/>
                    </a:lnTo>
                    <a:lnTo>
                      <a:pt x="698" y="370"/>
                    </a:lnTo>
                    <a:lnTo>
                      <a:pt x="528" y="0"/>
                    </a:lnTo>
                    <a:close/>
                    <a:moveTo>
                      <a:pt x="735" y="452"/>
                    </a:moveTo>
                    <a:lnTo>
                      <a:pt x="208" y="452"/>
                    </a:lnTo>
                    <a:lnTo>
                      <a:pt x="383" y="823"/>
                    </a:lnTo>
                    <a:lnTo>
                      <a:pt x="911" y="823"/>
                    </a:lnTo>
                    <a:lnTo>
                      <a:pt x="735" y="452"/>
                    </a:lnTo>
                    <a:close/>
                    <a:moveTo>
                      <a:pt x="1370" y="370"/>
                    </a:moveTo>
                    <a:lnTo>
                      <a:pt x="1194" y="0"/>
                    </a:lnTo>
                    <a:lnTo>
                      <a:pt x="666" y="0"/>
                    </a:lnTo>
                    <a:lnTo>
                      <a:pt x="842" y="370"/>
                    </a:lnTo>
                    <a:lnTo>
                      <a:pt x="1370" y="370"/>
                    </a:lnTo>
                    <a:close/>
                  </a:path>
                </a:pathLst>
              </a:custGeom>
              <a:solidFill>
                <a:schemeClr val="accent3">
                  <a:lumMod val="75000"/>
                </a:schemeClr>
              </a:solidFill>
              <a:ln>
                <a:noFill/>
              </a:ln>
              <a:effectLst/>
            </p:spPr>
            <p:txBody>
              <a:bodyPr wrap="none" lIns="121853" tIns="60926" rIns="121853" bIns="60926" anchor="ctr"/>
              <a:lstStyle/>
              <a:p>
                <a:endParaRPr lang="en-US"/>
              </a:p>
            </p:txBody>
          </p:sp>
          <p:sp>
            <p:nvSpPr>
              <p:cNvPr id="92" name="Freeform 4">
                <a:extLst>
                  <a:ext uri="{FF2B5EF4-FFF2-40B4-BE49-F238E27FC236}">
                    <a16:creationId xmlns:a16="http://schemas.microsoft.com/office/drawing/2014/main" id="{97A66725-CDC2-AE46-98FA-402E8147715B}"/>
                  </a:ext>
                </a:extLst>
              </p:cNvPr>
              <p:cNvSpPr>
                <a:spLocks noChangeArrowheads="1"/>
              </p:cNvSpPr>
              <p:nvPr/>
            </p:nvSpPr>
            <p:spPr bwMode="auto">
              <a:xfrm>
                <a:off x="6241007" y="7052180"/>
                <a:ext cx="694250" cy="1545810"/>
              </a:xfrm>
              <a:custGeom>
                <a:avLst/>
                <a:gdLst>
                  <a:gd name="T0" fmla="*/ 1432 w 1509"/>
                  <a:gd name="T1" fmla="*/ 3361 h 3362"/>
                  <a:gd name="T2" fmla="*/ 0 w 1509"/>
                  <a:gd name="T3" fmla="*/ 308 h 3362"/>
                  <a:gd name="T4" fmla="*/ 75 w 1509"/>
                  <a:gd name="T5" fmla="*/ 0 h 3362"/>
                  <a:gd name="T6" fmla="*/ 1508 w 1509"/>
                  <a:gd name="T7" fmla="*/ 3053 h 3362"/>
                  <a:gd name="T8" fmla="*/ 1432 w 1509"/>
                  <a:gd name="T9" fmla="*/ 3361 h 3362"/>
                </a:gdLst>
                <a:ahLst/>
                <a:cxnLst>
                  <a:cxn ang="0">
                    <a:pos x="T0" y="T1"/>
                  </a:cxn>
                  <a:cxn ang="0">
                    <a:pos x="T2" y="T3"/>
                  </a:cxn>
                  <a:cxn ang="0">
                    <a:pos x="T4" y="T5"/>
                  </a:cxn>
                  <a:cxn ang="0">
                    <a:pos x="T6" y="T7"/>
                  </a:cxn>
                  <a:cxn ang="0">
                    <a:pos x="T8" y="T9"/>
                  </a:cxn>
                </a:cxnLst>
                <a:rect l="0" t="0" r="r" b="b"/>
                <a:pathLst>
                  <a:path w="1509" h="3362">
                    <a:moveTo>
                      <a:pt x="1432" y="3361"/>
                    </a:moveTo>
                    <a:lnTo>
                      <a:pt x="0" y="308"/>
                    </a:lnTo>
                    <a:lnTo>
                      <a:pt x="75" y="0"/>
                    </a:lnTo>
                    <a:lnTo>
                      <a:pt x="1508" y="3053"/>
                    </a:lnTo>
                    <a:lnTo>
                      <a:pt x="1432" y="3361"/>
                    </a:lnTo>
                  </a:path>
                </a:pathLst>
              </a:custGeom>
              <a:solidFill>
                <a:schemeClr val="accent3">
                  <a:lumMod val="75000"/>
                </a:schemeClr>
              </a:solidFill>
              <a:ln>
                <a:noFill/>
              </a:ln>
              <a:effectLst/>
            </p:spPr>
            <p:txBody>
              <a:bodyPr wrap="none" lIns="121853" tIns="60926" rIns="121853" bIns="60926" anchor="ctr"/>
              <a:lstStyle/>
              <a:p>
                <a:endParaRPr lang="en-US"/>
              </a:p>
            </p:txBody>
          </p:sp>
          <p:sp>
            <p:nvSpPr>
              <p:cNvPr id="93" name="Freeform 5">
                <a:extLst>
                  <a:ext uri="{FF2B5EF4-FFF2-40B4-BE49-F238E27FC236}">
                    <a16:creationId xmlns:a16="http://schemas.microsoft.com/office/drawing/2014/main" id="{730AC1CF-5957-1444-8607-E6FD68B63224}"/>
                  </a:ext>
                </a:extLst>
              </p:cNvPr>
              <p:cNvSpPr>
                <a:spLocks noChangeArrowheads="1"/>
              </p:cNvSpPr>
              <p:nvPr/>
            </p:nvSpPr>
            <p:spPr bwMode="auto">
              <a:xfrm>
                <a:off x="6900747" y="8458014"/>
                <a:ext cx="1776225" cy="142004"/>
              </a:xfrm>
              <a:custGeom>
                <a:avLst/>
                <a:gdLst>
                  <a:gd name="T0" fmla="*/ 3858 w 3859"/>
                  <a:gd name="T1" fmla="*/ 0 h 309"/>
                  <a:gd name="T2" fmla="*/ 76 w 3859"/>
                  <a:gd name="T3" fmla="*/ 0 h 309"/>
                  <a:gd name="T4" fmla="*/ 0 w 3859"/>
                  <a:gd name="T5" fmla="*/ 308 h 309"/>
                  <a:gd name="T6" fmla="*/ 3776 w 3859"/>
                  <a:gd name="T7" fmla="*/ 308 h 309"/>
                  <a:gd name="T8" fmla="*/ 3858 w 3859"/>
                  <a:gd name="T9" fmla="*/ 0 h 309"/>
                </a:gdLst>
                <a:ahLst/>
                <a:cxnLst>
                  <a:cxn ang="0">
                    <a:pos x="T0" y="T1"/>
                  </a:cxn>
                  <a:cxn ang="0">
                    <a:pos x="T2" y="T3"/>
                  </a:cxn>
                  <a:cxn ang="0">
                    <a:pos x="T4" y="T5"/>
                  </a:cxn>
                  <a:cxn ang="0">
                    <a:pos x="T6" y="T7"/>
                  </a:cxn>
                  <a:cxn ang="0">
                    <a:pos x="T8" y="T9"/>
                  </a:cxn>
                </a:cxnLst>
                <a:rect l="0" t="0" r="r" b="b"/>
                <a:pathLst>
                  <a:path w="3859" h="309">
                    <a:moveTo>
                      <a:pt x="3858" y="0"/>
                    </a:moveTo>
                    <a:lnTo>
                      <a:pt x="76" y="0"/>
                    </a:lnTo>
                    <a:lnTo>
                      <a:pt x="0" y="308"/>
                    </a:lnTo>
                    <a:lnTo>
                      <a:pt x="3776" y="308"/>
                    </a:lnTo>
                    <a:lnTo>
                      <a:pt x="3858" y="0"/>
                    </a:lnTo>
                  </a:path>
                </a:pathLst>
              </a:custGeom>
              <a:solidFill>
                <a:schemeClr val="accent3">
                  <a:lumMod val="50000"/>
                </a:schemeClr>
              </a:solidFill>
              <a:ln>
                <a:noFill/>
              </a:ln>
              <a:effectLst/>
            </p:spPr>
            <p:txBody>
              <a:bodyPr wrap="none" lIns="121853" tIns="60926" rIns="121853" bIns="60926" anchor="ctr"/>
              <a:lstStyle/>
              <a:p>
                <a:endParaRPr lang="en-US"/>
              </a:p>
            </p:txBody>
          </p:sp>
          <p:sp>
            <p:nvSpPr>
              <p:cNvPr id="94" name="Freeform 10">
                <a:extLst>
                  <a:ext uri="{FF2B5EF4-FFF2-40B4-BE49-F238E27FC236}">
                    <a16:creationId xmlns:a16="http://schemas.microsoft.com/office/drawing/2014/main" id="{82E1C9ED-8177-A540-B7BE-A1DF329B46EF}"/>
                  </a:ext>
                </a:extLst>
              </p:cNvPr>
              <p:cNvSpPr>
                <a:spLocks noChangeArrowheads="1"/>
              </p:cNvSpPr>
              <p:nvPr/>
            </p:nvSpPr>
            <p:spPr bwMode="auto">
              <a:xfrm>
                <a:off x="7477260" y="7358500"/>
                <a:ext cx="24359" cy="18258"/>
              </a:xfrm>
              <a:custGeom>
                <a:avLst/>
                <a:gdLst>
                  <a:gd name="T0" fmla="*/ 0 w 51"/>
                  <a:gd name="T1" fmla="*/ 0 h 39"/>
                  <a:gd name="T2" fmla="*/ 19 w 51"/>
                  <a:gd name="T3" fmla="*/ 38 h 39"/>
                  <a:gd name="T4" fmla="*/ 50 w 51"/>
                  <a:gd name="T5" fmla="*/ 0 h 39"/>
                  <a:gd name="T6" fmla="*/ 0 w 51"/>
                  <a:gd name="T7" fmla="*/ 0 h 39"/>
                </a:gdLst>
                <a:ahLst/>
                <a:cxnLst>
                  <a:cxn ang="0">
                    <a:pos x="T0" y="T1"/>
                  </a:cxn>
                  <a:cxn ang="0">
                    <a:pos x="T2" y="T3"/>
                  </a:cxn>
                  <a:cxn ang="0">
                    <a:pos x="T4" y="T5"/>
                  </a:cxn>
                  <a:cxn ang="0">
                    <a:pos x="T6" y="T7"/>
                  </a:cxn>
                </a:cxnLst>
                <a:rect l="0" t="0" r="r" b="b"/>
                <a:pathLst>
                  <a:path w="51" h="39">
                    <a:moveTo>
                      <a:pt x="0" y="0"/>
                    </a:moveTo>
                    <a:lnTo>
                      <a:pt x="19" y="38"/>
                    </a:lnTo>
                    <a:lnTo>
                      <a:pt x="50" y="0"/>
                    </a:lnTo>
                    <a:lnTo>
                      <a:pt x="0" y="0"/>
                    </a:lnTo>
                  </a:path>
                </a:pathLst>
              </a:custGeom>
              <a:solidFill>
                <a:srgbClr val="57C1E8"/>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95" name="Freeform 17">
                <a:extLst>
                  <a:ext uri="{FF2B5EF4-FFF2-40B4-BE49-F238E27FC236}">
                    <a16:creationId xmlns:a16="http://schemas.microsoft.com/office/drawing/2014/main" id="{6521F135-0FDC-D34E-992A-BEEEB512A672}"/>
                  </a:ext>
                </a:extLst>
              </p:cNvPr>
              <p:cNvSpPr>
                <a:spLocks noChangeArrowheads="1"/>
              </p:cNvSpPr>
              <p:nvPr/>
            </p:nvSpPr>
            <p:spPr bwMode="auto">
              <a:xfrm>
                <a:off x="6925107" y="7151583"/>
                <a:ext cx="1006866" cy="1115743"/>
              </a:xfrm>
              <a:custGeom>
                <a:avLst/>
                <a:gdLst>
                  <a:gd name="T0" fmla="*/ 314 w 2187"/>
                  <a:gd name="T1" fmla="*/ 1803 h 2426"/>
                  <a:gd name="T2" fmla="*/ 0 w 2187"/>
                  <a:gd name="T3" fmla="*/ 2167 h 2426"/>
                  <a:gd name="T4" fmla="*/ 6 w 2187"/>
                  <a:gd name="T5" fmla="*/ 2180 h 2426"/>
                  <a:gd name="T6" fmla="*/ 333 w 2187"/>
                  <a:gd name="T7" fmla="*/ 2180 h 2426"/>
                  <a:gd name="T8" fmla="*/ 465 w 2187"/>
                  <a:gd name="T9" fmla="*/ 2029 h 2426"/>
                  <a:gd name="T10" fmla="*/ 358 w 2187"/>
                  <a:gd name="T11" fmla="*/ 1803 h 2426"/>
                  <a:gd name="T12" fmla="*/ 314 w 2187"/>
                  <a:gd name="T13" fmla="*/ 1803 h 2426"/>
                  <a:gd name="T14" fmla="*/ 125 w 2187"/>
                  <a:gd name="T15" fmla="*/ 2425 h 2426"/>
                  <a:gd name="T16" fmla="*/ 270 w 2187"/>
                  <a:gd name="T17" fmla="*/ 2255 h 2426"/>
                  <a:gd name="T18" fmla="*/ 44 w 2187"/>
                  <a:gd name="T19" fmla="*/ 2255 h 2426"/>
                  <a:gd name="T20" fmla="*/ 125 w 2187"/>
                  <a:gd name="T21" fmla="*/ 2425 h 2426"/>
                  <a:gd name="T22" fmla="*/ 1206 w 2187"/>
                  <a:gd name="T23" fmla="*/ 766 h 2426"/>
                  <a:gd name="T24" fmla="*/ 1156 w 2187"/>
                  <a:gd name="T25" fmla="*/ 823 h 2426"/>
                  <a:gd name="T26" fmla="*/ 1231 w 2187"/>
                  <a:gd name="T27" fmla="*/ 823 h 2426"/>
                  <a:gd name="T28" fmla="*/ 1206 w 2187"/>
                  <a:gd name="T29" fmla="*/ 766 h 2426"/>
                  <a:gd name="T30" fmla="*/ 773 w 2187"/>
                  <a:gd name="T31" fmla="*/ 1269 h 2426"/>
                  <a:gd name="T32" fmla="*/ 766 w 2187"/>
                  <a:gd name="T33" fmla="*/ 1275 h 2426"/>
                  <a:gd name="T34" fmla="*/ 779 w 2187"/>
                  <a:gd name="T35" fmla="*/ 1275 h 2426"/>
                  <a:gd name="T36" fmla="*/ 773 w 2187"/>
                  <a:gd name="T37" fmla="*/ 1269 h 2426"/>
                  <a:gd name="T38" fmla="*/ 1633 w 2187"/>
                  <a:gd name="T39" fmla="*/ 263 h 2426"/>
                  <a:gd name="T40" fmla="*/ 1539 w 2187"/>
                  <a:gd name="T41" fmla="*/ 370 h 2426"/>
                  <a:gd name="T42" fmla="*/ 1690 w 2187"/>
                  <a:gd name="T43" fmla="*/ 370 h 2426"/>
                  <a:gd name="T44" fmla="*/ 1633 w 2187"/>
                  <a:gd name="T45" fmla="*/ 263 h 2426"/>
                  <a:gd name="T46" fmla="*/ 553 w 2187"/>
                  <a:gd name="T47" fmla="*/ 1922 h 2426"/>
                  <a:gd name="T48" fmla="*/ 653 w 2187"/>
                  <a:gd name="T49" fmla="*/ 1803 h 2426"/>
                  <a:gd name="T50" fmla="*/ 502 w 2187"/>
                  <a:gd name="T51" fmla="*/ 1803 h 2426"/>
                  <a:gd name="T52" fmla="*/ 553 w 2187"/>
                  <a:gd name="T53" fmla="*/ 1922 h 2426"/>
                  <a:gd name="T54" fmla="*/ 986 w 2187"/>
                  <a:gd name="T55" fmla="*/ 1419 h 2426"/>
                  <a:gd name="T56" fmla="*/ 1043 w 2187"/>
                  <a:gd name="T57" fmla="*/ 1350 h 2426"/>
                  <a:gd name="T58" fmla="*/ 955 w 2187"/>
                  <a:gd name="T59" fmla="*/ 1350 h 2426"/>
                  <a:gd name="T60" fmla="*/ 986 w 2187"/>
                  <a:gd name="T61" fmla="*/ 1419 h 2426"/>
                  <a:gd name="T62" fmla="*/ 2180 w 2187"/>
                  <a:gd name="T63" fmla="*/ 0 h 2426"/>
                  <a:gd name="T64" fmla="*/ 1859 w 2187"/>
                  <a:gd name="T65" fmla="*/ 0 h 2426"/>
                  <a:gd name="T66" fmla="*/ 1728 w 2187"/>
                  <a:gd name="T67" fmla="*/ 157 h 2426"/>
                  <a:gd name="T68" fmla="*/ 1828 w 2187"/>
                  <a:gd name="T69" fmla="*/ 370 h 2426"/>
                  <a:gd name="T70" fmla="*/ 1885 w 2187"/>
                  <a:gd name="T71" fmla="*/ 370 h 2426"/>
                  <a:gd name="T72" fmla="*/ 2186 w 2187"/>
                  <a:gd name="T73" fmla="*/ 18 h 2426"/>
                  <a:gd name="T74" fmla="*/ 2180 w 2187"/>
                  <a:gd name="T75" fmla="*/ 0 h 2426"/>
                  <a:gd name="T76" fmla="*/ 703 w 2187"/>
                  <a:gd name="T77" fmla="*/ 1350 h 2426"/>
                  <a:gd name="T78" fmla="*/ 433 w 2187"/>
                  <a:gd name="T79" fmla="*/ 1665 h 2426"/>
                  <a:gd name="T80" fmla="*/ 465 w 2187"/>
                  <a:gd name="T81" fmla="*/ 1727 h 2426"/>
                  <a:gd name="T82" fmla="*/ 722 w 2187"/>
                  <a:gd name="T83" fmla="*/ 1727 h 2426"/>
                  <a:gd name="T84" fmla="*/ 898 w 2187"/>
                  <a:gd name="T85" fmla="*/ 1526 h 2426"/>
                  <a:gd name="T86" fmla="*/ 817 w 2187"/>
                  <a:gd name="T87" fmla="*/ 1350 h 2426"/>
                  <a:gd name="T88" fmla="*/ 703 w 2187"/>
                  <a:gd name="T89" fmla="*/ 1350 h 2426"/>
                  <a:gd name="T90" fmla="*/ 1476 w 2187"/>
                  <a:gd name="T91" fmla="*/ 452 h 2426"/>
                  <a:gd name="T92" fmla="*/ 1294 w 2187"/>
                  <a:gd name="T93" fmla="*/ 659 h 2426"/>
                  <a:gd name="T94" fmla="*/ 1376 w 2187"/>
                  <a:gd name="T95" fmla="*/ 823 h 2426"/>
                  <a:gd name="T96" fmla="*/ 1495 w 2187"/>
                  <a:gd name="T97" fmla="*/ 823 h 2426"/>
                  <a:gd name="T98" fmla="*/ 1759 w 2187"/>
                  <a:gd name="T99" fmla="*/ 521 h 2426"/>
                  <a:gd name="T100" fmla="*/ 1728 w 2187"/>
                  <a:gd name="T101" fmla="*/ 452 h 2426"/>
                  <a:gd name="T102" fmla="*/ 1476 w 2187"/>
                  <a:gd name="T103" fmla="*/ 452 h 2426"/>
                  <a:gd name="T104" fmla="*/ 1087 w 2187"/>
                  <a:gd name="T105" fmla="*/ 904 h 2426"/>
                  <a:gd name="T106" fmla="*/ 867 w 2187"/>
                  <a:gd name="T107" fmla="*/ 1162 h 2426"/>
                  <a:gd name="T108" fmla="*/ 917 w 2187"/>
                  <a:gd name="T109" fmla="*/ 1275 h 2426"/>
                  <a:gd name="T110" fmla="*/ 1112 w 2187"/>
                  <a:gd name="T111" fmla="*/ 1275 h 2426"/>
                  <a:gd name="T112" fmla="*/ 1325 w 2187"/>
                  <a:gd name="T113" fmla="*/ 1024 h 2426"/>
                  <a:gd name="T114" fmla="*/ 1269 w 2187"/>
                  <a:gd name="T115" fmla="*/ 904 h 2426"/>
                  <a:gd name="T116" fmla="*/ 1087 w 2187"/>
                  <a:gd name="T117" fmla="*/ 904 h 2426"/>
                  <a:gd name="T118" fmla="*/ 1413 w 2187"/>
                  <a:gd name="T119" fmla="*/ 917 h 2426"/>
                  <a:gd name="T120" fmla="*/ 1432 w 2187"/>
                  <a:gd name="T121" fmla="*/ 904 h 2426"/>
                  <a:gd name="T122" fmla="*/ 1407 w 2187"/>
                  <a:gd name="T123" fmla="*/ 904 h 2426"/>
                  <a:gd name="T124" fmla="*/ 1413 w 2187"/>
                  <a:gd name="T125" fmla="*/ 917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87" h="2426">
                    <a:moveTo>
                      <a:pt x="314" y="1803"/>
                    </a:moveTo>
                    <a:lnTo>
                      <a:pt x="0" y="2167"/>
                    </a:lnTo>
                    <a:lnTo>
                      <a:pt x="6" y="2180"/>
                    </a:lnTo>
                    <a:lnTo>
                      <a:pt x="333" y="2180"/>
                    </a:lnTo>
                    <a:lnTo>
                      <a:pt x="465" y="2029"/>
                    </a:lnTo>
                    <a:lnTo>
                      <a:pt x="358" y="1803"/>
                    </a:lnTo>
                    <a:lnTo>
                      <a:pt x="314" y="1803"/>
                    </a:lnTo>
                    <a:close/>
                    <a:moveTo>
                      <a:pt x="125" y="2425"/>
                    </a:moveTo>
                    <a:lnTo>
                      <a:pt x="270" y="2255"/>
                    </a:lnTo>
                    <a:lnTo>
                      <a:pt x="44" y="2255"/>
                    </a:lnTo>
                    <a:lnTo>
                      <a:pt x="125" y="2425"/>
                    </a:lnTo>
                    <a:close/>
                    <a:moveTo>
                      <a:pt x="1206" y="766"/>
                    </a:moveTo>
                    <a:lnTo>
                      <a:pt x="1156" y="823"/>
                    </a:lnTo>
                    <a:lnTo>
                      <a:pt x="1231" y="823"/>
                    </a:lnTo>
                    <a:lnTo>
                      <a:pt x="1206" y="766"/>
                    </a:lnTo>
                    <a:close/>
                    <a:moveTo>
                      <a:pt x="773" y="1269"/>
                    </a:moveTo>
                    <a:lnTo>
                      <a:pt x="766" y="1275"/>
                    </a:lnTo>
                    <a:lnTo>
                      <a:pt x="779" y="1275"/>
                    </a:lnTo>
                    <a:lnTo>
                      <a:pt x="773" y="1269"/>
                    </a:lnTo>
                    <a:close/>
                    <a:moveTo>
                      <a:pt x="1633" y="263"/>
                    </a:moveTo>
                    <a:lnTo>
                      <a:pt x="1539" y="370"/>
                    </a:lnTo>
                    <a:lnTo>
                      <a:pt x="1690" y="370"/>
                    </a:lnTo>
                    <a:lnTo>
                      <a:pt x="1633" y="263"/>
                    </a:lnTo>
                    <a:close/>
                    <a:moveTo>
                      <a:pt x="553" y="1922"/>
                    </a:moveTo>
                    <a:lnTo>
                      <a:pt x="653" y="1803"/>
                    </a:lnTo>
                    <a:lnTo>
                      <a:pt x="502" y="1803"/>
                    </a:lnTo>
                    <a:lnTo>
                      <a:pt x="553" y="1922"/>
                    </a:lnTo>
                    <a:close/>
                    <a:moveTo>
                      <a:pt x="986" y="1419"/>
                    </a:moveTo>
                    <a:lnTo>
                      <a:pt x="1043" y="1350"/>
                    </a:lnTo>
                    <a:lnTo>
                      <a:pt x="955" y="1350"/>
                    </a:lnTo>
                    <a:lnTo>
                      <a:pt x="986" y="1419"/>
                    </a:lnTo>
                    <a:close/>
                    <a:moveTo>
                      <a:pt x="2180" y="0"/>
                    </a:moveTo>
                    <a:lnTo>
                      <a:pt x="1859" y="0"/>
                    </a:lnTo>
                    <a:lnTo>
                      <a:pt x="1728" y="157"/>
                    </a:lnTo>
                    <a:lnTo>
                      <a:pt x="1828" y="370"/>
                    </a:lnTo>
                    <a:lnTo>
                      <a:pt x="1885" y="370"/>
                    </a:lnTo>
                    <a:lnTo>
                      <a:pt x="2186" y="18"/>
                    </a:lnTo>
                    <a:lnTo>
                      <a:pt x="2180" y="0"/>
                    </a:lnTo>
                    <a:close/>
                    <a:moveTo>
                      <a:pt x="703" y="1350"/>
                    </a:moveTo>
                    <a:lnTo>
                      <a:pt x="433" y="1665"/>
                    </a:lnTo>
                    <a:lnTo>
                      <a:pt x="465" y="1727"/>
                    </a:lnTo>
                    <a:lnTo>
                      <a:pt x="722" y="1727"/>
                    </a:lnTo>
                    <a:lnTo>
                      <a:pt x="898" y="1526"/>
                    </a:lnTo>
                    <a:lnTo>
                      <a:pt x="817" y="1350"/>
                    </a:lnTo>
                    <a:lnTo>
                      <a:pt x="703" y="1350"/>
                    </a:lnTo>
                    <a:close/>
                    <a:moveTo>
                      <a:pt x="1476" y="452"/>
                    </a:moveTo>
                    <a:lnTo>
                      <a:pt x="1294" y="659"/>
                    </a:lnTo>
                    <a:lnTo>
                      <a:pt x="1376" y="823"/>
                    </a:lnTo>
                    <a:lnTo>
                      <a:pt x="1495" y="823"/>
                    </a:lnTo>
                    <a:lnTo>
                      <a:pt x="1759" y="521"/>
                    </a:lnTo>
                    <a:lnTo>
                      <a:pt x="1728" y="452"/>
                    </a:lnTo>
                    <a:lnTo>
                      <a:pt x="1476" y="452"/>
                    </a:lnTo>
                    <a:close/>
                    <a:moveTo>
                      <a:pt x="1087" y="904"/>
                    </a:moveTo>
                    <a:lnTo>
                      <a:pt x="867" y="1162"/>
                    </a:lnTo>
                    <a:lnTo>
                      <a:pt x="917" y="1275"/>
                    </a:lnTo>
                    <a:lnTo>
                      <a:pt x="1112" y="1275"/>
                    </a:lnTo>
                    <a:lnTo>
                      <a:pt x="1325" y="1024"/>
                    </a:lnTo>
                    <a:lnTo>
                      <a:pt x="1269" y="904"/>
                    </a:lnTo>
                    <a:lnTo>
                      <a:pt x="1087" y="904"/>
                    </a:lnTo>
                    <a:close/>
                    <a:moveTo>
                      <a:pt x="1413" y="917"/>
                    </a:moveTo>
                    <a:lnTo>
                      <a:pt x="1432" y="904"/>
                    </a:lnTo>
                    <a:lnTo>
                      <a:pt x="1407" y="904"/>
                    </a:lnTo>
                    <a:lnTo>
                      <a:pt x="1413" y="917"/>
                    </a:lnTo>
                    <a:close/>
                  </a:path>
                </a:pathLst>
              </a:custGeom>
              <a:solidFill>
                <a:schemeClr val="accent3"/>
              </a:solidFill>
              <a:ln>
                <a:noFill/>
              </a:ln>
              <a:effectLst/>
            </p:spPr>
            <p:txBody>
              <a:bodyPr wrap="none" lIns="121853" tIns="60926" rIns="121853" bIns="60926" anchor="ctr"/>
              <a:lstStyle/>
              <a:p>
                <a:endParaRPr lang="en-US"/>
              </a:p>
            </p:txBody>
          </p:sp>
          <p:sp>
            <p:nvSpPr>
              <p:cNvPr id="96" name="Freeform 18">
                <a:extLst>
                  <a:ext uri="{FF2B5EF4-FFF2-40B4-BE49-F238E27FC236}">
                    <a16:creationId xmlns:a16="http://schemas.microsoft.com/office/drawing/2014/main" id="{8EEFBED1-61B0-E340-B499-B69D767F922E}"/>
                  </a:ext>
                </a:extLst>
              </p:cNvPr>
              <p:cNvSpPr>
                <a:spLocks noChangeArrowheads="1"/>
              </p:cNvSpPr>
              <p:nvPr/>
            </p:nvSpPr>
            <p:spPr bwMode="auto">
              <a:xfrm>
                <a:off x="7773636" y="7816969"/>
                <a:ext cx="521702" cy="543671"/>
              </a:xfrm>
              <a:custGeom>
                <a:avLst/>
                <a:gdLst>
                  <a:gd name="T0" fmla="*/ 239 w 1132"/>
                  <a:gd name="T1" fmla="*/ 904 h 1182"/>
                  <a:gd name="T2" fmla="*/ 364 w 1132"/>
                  <a:gd name="T3" fmla="*/ 1162 h 1182"/>
                  <a:gd name="T4" fmla="*/ 660 w 1132"/>
                  <a:gd name="T5" fmla="*/ 810 h 1182"/>
                  <a:gd name="T6" fmla="*/ 320 w 1132"/>
                  <a:gd name="T7" fmla="*/ 810 h 1182"/>
                  <a:gd name="T8" fmla="*/ 239 w 1132"/>
                  <a:gd name="T9" fmla="*/ 904 h 1182"/>
                  <a:gd name="T10" fmla="*/ 383 w 1132"/>
                  <a:gd name="T11" fmla="*/ 735 h 1182"/>
                  <a:gd name="T12" fmla="*/ 691 w 1132"/>
                  <a:gd name="T13" fmla="*/ 735 h 1182"/>
                  <a:gd name="T14" fmla="*/ 584 w 1132"/>
                  <a:gd name="T15" fmla="*/ 502 h 1182"/>
                  <a:gd name="T16" fmla="*/ 383 w 1132"/>
                  <a:gd name="T17" fmla="*/ 735 h 1182"/>
                  <a:gd name="T18" fmla="*/ 0 w 1132"/>
                  <a:gd name="T19" fmla="*/ 1181 h 1182"/>
                  <a:gd name="T20" fmla="*/ 232 w 1132"/>
                  <a:gd name="T21" fmla="*/ 1181 h 1182"/>
                  <a:gd name="T22" fmla="*/ 151 w 1132"/>
                  <a:gd name="T23" fmla="*/ 1005 h 1182"/>
                  <a:gd name="T24" fmla="*/ 0 w 1132"/>
                  <a:gd name="T25" fmla="*/ 1181 h 1182"/>
                  <a:gd name="T26" fmla="*/ 1011 w 1132"/>
                  <a:gd name="T27" fmla="*/ 0 h 1182"/>
                  <a:gd name="T28" fmla="*/ 773 w 1132"/>
                  <a:gd name="T29" fmla="*/ 282 h 1182"/>
                  <a:gd name="T30" fmla="*/ 1112 w 1132"/>
                  <a:gd name="T31" fmla="*/ 282 h 1182"/>
                  <a:gd name="T32" fmla="*/ 1131 w 1132"/>
                  <a:gd name="T33" fmla="*/ 257 h 1182"/>
                  <a:gd name="T34" fmla="*/ 1011 w 1132"/>
                  <a:gd name="T35" fmla="*/ 0 h 1182"/>
                  <a:gd name="T36" fmla="*/ 672 w 1132"/>
                  <a:gd name="T37" fmla="*/ 402 h 1182"/>
                  <a:gd name="T38" fmla="*/ 792 w 1132"/>
                  <a:gd name="T39" fmla="*/ 659 h 1182"/>
                  <a:gd name="T40" fmla="*/ 1049 w 1132"/>
                  <a:gd name="T41" fmla="*/ 358 h 1182"/>
                  <a:gd name="T42" fmla="*/ 704 w 1132"/>
                  <a:gd name="T43" fmla="*/ 358 h 1182"/>
                  <a:gd name="T44" fmla="*/ 672 w 1132"/>
                  <a:gd name="T45" fmla="*/ 402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32" h="1182">
                    <a:moveTo>
                      <a:pt x="239" y="904"/>
                    </a:moveTo>
                    <a:lnTo>
                      <a:pt x="364" y="1162"/>
                    </a:lnTo>
                    <a:lnTo>
                      <a:pt x="660" y="810"/>
                    </a:lnTo>
                    <a:lnTo>
                      <a:pt x="320" y="810"/>
                    </a:lnTo>
                    <a:lnTo>
                      <a:pt x="239" y="904"/>
                    </a:lnTo>
                    <a:close/>
                    <a:moveTo>
                      <a:pt x="383" y="735"/>
                    </a:moveTo>
                    <a:lnTo>
                      <a:pt x="691" y="735"/>
                    </a:lnTo>
                    <a:lnTo>
                      <a:pt x="584" y="502"/>
                    </a:lnTo>
                    <a:lnTo>
                      <a:pt x="383" y="735"/>
                    </a:lnTo>
                    <a:close/>
                    <a:moveTo>
                      <a:pt x="0" y="1181"/>
                    </a:moveTo>
                    <a:lnTo>
                      <a:pt x="232" y="1181"/>
                    </a:lnTo>
                    <a:lnTo>
                      <a:pt x="151" y="1005"/>
                    </a:lnTo>
                    <a:lnTo>
                      <a:pt x="0" y="1181"/>
                    </a:lnTo>
                    <a:close/>
                    <a:moveTo>
                      <a:pt x="1011" y="0"/>
                    </a:moveTo>
                    <a:lnTo>
                      <a:pt x="773" y="282"/>
                    </a:lnTo>
                    <a:lnTo>
                      <a:pt x="1112" y="282"/>
                    </a:lnTo>
                    <a:lnTo>
                      <a:pt x="1131" y="257"/>
                    </a:lnTo>
                    <a:lnTo>
                      <a:pt x="1011" y="0"/>
                    </a:lnTo>
                    <a:close/>
                    <a:moveTo>
                      <a:pt x="672" y="402"/>
                    </a:moveTo>
                    <a:lnTo>
                      <a:pt x="792" y="659"/>
                    </a:lnTo>
                    <a:lnTo>
                      <a:pt x="1049" y="358"/>
                    </a:lnTo>
                    <a:lnTo>
                      <a:pt x="704" y="358"/>
                    </a:lnTo>
                    <a:lnTo>
                      <a:pt x="672" y="402"/>
                    </a:lnTo>
                    <a:close/>
                  </a:path>
                </a:pathLst>
              </a:custGeom>
              <a:solidFill>
                <a:schemeClr val="accent3"/>
              </a:solidFill>
              <a:ln>
                <a:noFill/>
              </a:ln>
              <a:effectLst/>
            </p:spPr>
            <p:txBody>
              <a:bodyPr wrap="none" lIns="121853" tIns="60926" rIns="121853" bIns="60926" anchor="ctr"/>
              <a:lstStyle/>
              <a:p>
                <a:endParaRPr lang="en-US"/>
              </a:p>
            </p:txBody>
          </p:sp>
          <p:grpSp>
            <p:nvGrpSpPr>
              <p:cNvPr id="97" name="Group 96">
                <a:extLst>
                  <a:ext uri="{FF2B5EF4-FFF2-40B4-BE49-F238E27FC236}">
                    <a16:creationId xmlns:a16="http://schemas.microsoft.com/office/drawing/2014/main" id="{6EAC70BE-BCF6-594B-9D6D-30D0F04E3702}"/>
                  </a:ext>
                </a:extLst>
              </p:cNvPr>
              <p:cNvGrpSpPr/>
              <p:nvPr/>
            </p:nvGrpSpPr>
            <p:grpSpPr>
              <a:xfrm>
                <a:off x="6805339" y="7151581"/>
                <a:ext cx="836347" cy="918967"/>
                <a:chOff x="6624875" y="6831220"/>
                <a:chExt cx="871838" cy="957964"/>
              </a:xfrm>
              <a:solidFill>
                <a:schemeClr val="accent3"/>
              </a:solidFill>
            </p:grpSpPr>
            <p:sp>
              <p:nvSpPr>
                <p:cNvPr id="98" name="Freeform 6">
                  <a:extLst>
                    <a:ext uri="{FF2B5EF4-FFF2-40B4-BE49-F238E27FC236}">
                      <a16:creationId xmlns:a16="http://schemas.microsoft.com/office/drawing/2014/main" id="{FFB5DCF8-7DF0-2242-BD29-B1654065CE85}"/>
                    </a:ext>
                  </a:extLst>
                </p:cNvPr>
                <p:cNvSpPr>
                  <a:spLocks noChangeArrowheads="1"/>
                </p:cNvSpPr>
                <p:nvPr/>
              </p:nvSpPr>
              <p:spPr bwMode="auto">
                <a:xfrm>
                  <a:off x="7105233" y="7264736"/>
                  <a:ext cx="61367" cy="42294"/>
                </a:xfrm>
                <a:custGeom>
                  <a:avLst/>
                  <a:gdLst>
                    <a:gd name="T0" fmla="*/ 44 w 127"/>
                    <a:gd name="T1" fmla="*/ 88 h 89"/>
                    <a:gd name="T2" fmla="*/ 126 w 127"/>
                    <a:gd name="T3" fmla="*/ 0 h 89"/>
                    <a:gd name="T4" fmla="*/ 0 w 127"/>
                    <a:gd name="T5" fmla="*/ 0 h 89"/>
                    <a:gd name="T6" fmla="*/ 44 w 127"/>
                    <a:gd name="T7" fmla="*/ 88 h 89"/>
                  </a:gdLst>
                  <a:ahLst/>
                  <a:cxnLst>
                    <a:cxn ang="0">
                      <a:pos x="T0" y="T1"/>
                    </a:cxn>
                    <a:cxn ang="0">
                      <a:pos x="T2" y="T3"/>
                    </a:cxn>
                    <a:cxn ang="0">
                      <a:pos x="T4" y="T5"/>
                    </a:cxn>
                    <a:cxn ang="0">
                      <a:pos x="T6" y="T7"/>
                    </a:cxn>
                  </a:cxnLst>
                  <a:rect l="0" t="0" r="r" b="b"/>
                  <a:pathLst>
                    <a:path w="127" h="89">
                      <a:moveTo>
                        <a:pt x="44" y="88"/>
                      </a:moveTo>
                      <a:lnTo>
                        <a:pt x="126" y="0"/>
                      </a:lnTo>
                      <a:lnTo>
                        <a:pt x="0" y="0"/>
                      </a:lnTo>
                      <a:lnTo>
                        <a:pt x="44" y="88"/>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99" name="Freeform 9">
                  <a:extLst>
                    <a:ext uri="{FF2B5EF4-FFF2-40B4-BE49-F238E27FC236}">
                      <a16:creationId xmlns:a16="http://schemas.microsoft.com/office/drawing/2014/main" id="{C8F21DAA-6142-954C-80E5-4672A06D4034}"/>
                    </a:ext>
                  </a:extLst>
                </p:cNvPr>
                <p:cNvSpPr>
                  <a:spLocks noChangeArrowheads="1"/>
                </p:cNvSpPr>
                <p:nvPr/>
              </p:nvSpPr>
              <p:spPr bwMode="auto">
                <a:xfrm>
                  <a:off x="6764538" y="7412766"/>
                  <a:ext cx="40207" cy="31720"/>
                </a:xfrm>
                <a:custGeom>
                  <a:avLst/>
                  <a:gdLst>
                    <a:gd name="T0" fmla="*/ 82 w 83"/>
                    <a:gd name="T1" fmla="*/ 63 h 64"/>
                    <a:gd name="T2" fmla="*/ 50 w 83"/>
                    <a:gd name="T3" fmla="*/ 0 h 64"/>
                    <a:gd name="T4" fmla="*/ 0 w 83"/>
                    <a:gd name="T5" fmla="*/ 63 h 64"/>
                    <a:gd name="T6" fmla="*/ 82 w 83"/>
                    <a:gd name="T7" fmla="*/ 63 h 64"/>
                  </a:gdLst>
                  <a:ahLst/>
                  <a:cxnLst>
                    <a:cxn ang="0">
                      <a:pos x="T0" y="T1"/>
                    </a:cxn>
                    <a:cxn ang="0">
                      <a:pos x="T2" y="T3"/>
                    </a:cxn>
                    <a:cxn ang="0">
                      <a:pos x="T4" y="T5"/>
                    </a:cxn>
                    <a:cxn ang="0">
                      <a:pos x="T6" y="T7"/>
                    </a:cxn>
                  </a:cxnLst>
                  <a:rect l="0" t="0" r="r" b="b"/>
                  <a:pathLst>
                    <a:path w="83" h="64">
                      <a:moveTo>
                        <a:pt x="82" y="63"/>
                      </a:moveTo>
                      <a:lnTo>
                        <a:pt x="50" y="0"/>
                      </a:lnTo>
                      <a:lnTo>
                        <a:pt x="0" y="63"/>
                      </a:lnTo>
                      <a:lnTo>
                        <a:pt x="82" y="6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0" name="Freeform 11">
                  <a:extLst>
                    <a:ext uri="{FF2B5EF4-FFF2-40B4-BE49-F238E27FC236}">
                      <a16:creationId xmlns:a16="http://schemas.microsoft.com/office/drawing/2014/main" id="{6A077864-0EC1-A64B-8B75-C663B5632648}"/>
                    </a:ext>
                  </a:extLst>
                </p:cNvPr>
                <p:cNvSpPr>
                  <a:spLocks noChangeArrowheads="1"/>
                </p:cNvSpPr>
                <p:nvPr/>
              </p:nvSpPr>
              <p:spPr bwMode="auto">
                <a:xfrm>
                  <a:off x="6950756" y="7171690"/>
                  <a:ext cx="69832" cy="54982"/>
                </a:xfrm>
                <a:custGeom>
                  <a:avLst/>
                  <a:gdLst>
                    <a:gd name="T0" fmla="*/ 144 w 145"/>
                    <a:gd name="T1" fmla="*/ 113 h 114"/>
                    <a:gd name="T2" fmla="*/ 94 w 145"/>
                    <a:gd name="T3" fmla="*/ 0 h 114"/>
                    <a:gd name="T4" fmla="*/ 0 w 145"/>
                    <a:gd name="T5" fmla="*/ 113 h 114"/>
                    <a:gd name="T6" fmla="*/ 144 w 145"/>
                    <a:gd name="T7" fmla="*/ 113 h 114"/>
                  </a:gdLst>
                  <a:ahLst/>
                  <a:cxnLst>
                    <a:cxn ang="0">
                      <a:pos x="T0" y="T1"/>
                    </a:cxn>
                    <a:cxn ang="0">
                      <a:pos x="T2" y="T3"/>
                    </a:cxn>
                    <a:cxn ang="0">
                      <a:pos x="T4" y="T5"/>
                    </a:cxn>
                    <a:cxn ang="0">
                      <a:pos x="T6" y="T7"/>
                    </a:cxn>
                  </a:cxnLst>
                  <a:rect l="0" t="0" r="r" b="b"/>
                  <a:pathLst>
                    <a:path w="145" h="114">
                      <a:moveTo>
                        <a:pt x="144" y="113"/>
                      </a:moveTo>
                      <a:lnTo>
                        <a:pt x="94" y="0"/>
                      </a:lnTo>
                      <a:lnTo>
                        <a:pt x="0" y="113"/>
                      </a:lnTo>
                      <a:lnTo>
                        <a:pt x="144" y="11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1" name="Freeform 15">
                  <a:extLst>
                    <a:ext uri="{FF2B5EF4-FFF2-40B4-BE49-F238E27FC236}">
                      <a16:creationId xmlns:a16="http://schemas.microsoft.com/office/drawing/2014/main" id="{6B43B5CA-438F-FD4B-B883-E4459F31A34F}"/>
                    </a:ext>
                  </a:extLst>
                </p:cNvPr>
                <p:cNvSpPr>
                  <a:spLocks noChangeArrowheads="1"/>
                </p:cNvSpPr>
                <p:nvPr/>
              </p:nvSpPr>
              <p:spPr bwMode="auto">
                <a:xfrm>
                  <a:off x="6887273" y="7478321"/>
                  <a:ext cx="90994" cy="69786"/>
                </a:xfrm>
                <a:custGeom>
                  <a:avLst/>
                  <a:gdLst>
                    <a:gd name="T0" fmla="*/ 188 w 189"/>
                    <a:gd name="T1" fmla="*/ 0 h 146"/>
                    <a:gd name="T2" fmla="*/ 0 w 189"/>
                    <a:gd name="T3" fmla="*/ 0 h 146"/>
                    <a:gd name="T4" fmla="*/ 69 w 189"/>
                    <a:gd name="T5" fmla="*/ 145 h 146"/>
                    <a:gd name="T6" fmla="*/ 188 w 189"/>
                    <a:gd name="T7" fmla="*/ 0 h 146"/>
                  </a:gdLst>
                  <a:ahLst/>
                  <a:cxnLst>
                    <a:cxn ang="0">
                      <a:pos x="T0" y="T1"/>
                    </a:cxn>
                    <a:cxn ang="0">
                      <a:pos x="T2" y="T3"/>
                    </a:cxn>
                    <a:cxn ang="0">
                      <a:pos x="T4" y="T5"/>
                    </a:cxn>
                    <a:cxn ang="0">
                      <a:pos x="T6" y="T7"/>
                    </a:cxn>
                  </a:cxnLst>
                  <a:rect l="0" t="0" r="r" b="b"/>
                  <a:pathLst>
                    <a:path w="189" h="146">
                      <a:moveTo>
                        <a:pt x="188" y="0"/>
                      </a:moveTo>
                      <a:lnTo>
                        <a:pt x="0" y="0"/>
                      </a:lnTo>
                      <a:lnTo>
                        <a:pt x="69" y="145"/>
                      </a:lnTo>
                      <a:lnTo>
                        <a:pt x="18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2" name="Freeform 16">
                  <a:extLst>
                    <a:ext uri="{FF2B5EF4-FFF2-40B4-BE49-F238E27FC236}">
                      <a16:creationId xmlns:a16="http://schemas.microsoft.com/office/drawing/2014/main" id="{F706B171-8B48-EA4F-B658-098E8DC531E6}"/>
                    </a:ext>
                  </a:extLst>
                </p:cNvPr>
                <p:cNvSpPr>
                  <a:spLocks noChangeArrowheads="1"/>
                </p:cNvSpPr>
                <p:nvPr/>
              </p:nvSpPr>
              <p:spPr bwMode="auto">
                <a:xfrm>
                  <a:off x="7134859" y="6932726"/>
                  <a:ext cx="105806" cy="76130"/>
                </a:xfrm>
                <a:custGeom>
                  <a:avLst/>
                  <a:gdLst>
                    <a:gd name="T0" fmla="*/ 220 w 221"/>
                    <a:gd name="T1" fmla="*/ 157 h 158"/>
                    <a:gd name="T2" fmla="*/ 144 w 221"/>
                    <a:gd name="T3" fmla="*/ 0 h 158"/>
                    <a:gd name="T4" fmla="*/ 0 w 221"/>
                    <a:gd name="T5" fmla="*/ 157 h 158"/>
                    <a:gd name="T6" fmla="*/ 220 w 221"/>
                    <a:gd name="T7" fmla="*/ 157 h 158"/>
                  </a:gdLst>
                  <a:ahLst/>
                  <a:cxnLst>
                    <a:cxn ang="0">
                      <a:pos x="T0" y="T1"/>
                    </a:cxn>
                    <a:cxn ang="0">
                      <a:pos x="T2" y="T3"/>
                    </a:cxn>
                    <a:cxn ang="0">
                      <a:pos x="T4" y="T5"/>
                    </a:cxn>
                    <a:cxn ang="0">
                      <a:pos x="T6" y="T7"/>
                    </a:cxn>
                  </a:cxnLst>
                  <a:rect l="0" t="0" r="r" b="b"/>
                  <a:pathLst>
                    <a:path w="221" h="158">
                      <a:moveTo>
                        <a:pt x="220" y="157"/>
                      </a:moveTo>
                      <a:lnTo>
                        <a:pt x="144" y="0"/>
                      </a:lnTo>
                      <a:lnTo>
                        <a:pt x="0" y="157"/>
                      </a:lnTo>
                      <a:lnTo>
                        <a:pt x="220" y="15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3" name="Freeform 7">
                  <a:extLst>
                    <a:ext uri="{FF2B5EF4-FFF2-40B4-BE49-F238E27FC236}">
                      <a16:creationId xmlns:a16="http://schemas.microsoft.com/office/drawing/2014/main" id="{39A257E0-C73B-E349-AC69-C549B6E546A9}"/>
                    </a:ext>
                  </a:extLst>
                </p:cNvPr>
                <p:cNvSpPr>
                  <a:spLocks noChangeArrowheads="1"/>
                </p:cNvSpPr>
                <p:nvPr/>
              </p:nvSpPr>
              <p:spPr bwMode="auto">
                <a:xfrm>
                  <a:off x="7244896" y="6831220"/>
                  <a:ext cx="251817" cy="177636"/>
                </a:xfrm>
                <a:custGeom>
                  <a:avLst/>
                  <a:gdLst>
                    <a:gd name="T0" fmla="*/ 126 w 523"/>
                    <a:gd name="T1" fmla="*/ 370 h 371"/>
                    <a:gd name="T2" fmla="*/ 283 w 523"/>
                    <a:gd name="T3" fmla="*/ 370 h 371"/>
                    <a:gd name="T4" fmla="*/ 522 w 523"/>
                    <a:gd name="T5" fmla="*/ 94 h 371"/>
                    <a:gd name="T6" fmla="*/ 478 w 523"/>
                    <a:gd name="T7" fmla="*/ 0 h 371"/>
                    <a:gd name="T8" fmla="*/ 88 w 523"/>
                    <a:gd name="T9" fmla="*/ 0 h 371"/>
                    <a:gd name="T10" fmla="*/ 0 w 523"/>
                    <a:gd name="T11" fmla="*/ 106 h 371"/>
                    <a:gd name="T12" fmla="*/ 126 w 523"/>
                    <a:gd name="T13" fmla="*/ 370 h 371"/>
                  </a:gdLst>
                  <a:ahLst/>
                  <a:cxnLst>
                    <a:cxn ang="0">
                      <a:pos x="T0" y="T1"/>
                    </a:cxn>
                    <a:cxn ang="0">
                      <a:pos x="T2" y="T3"/>
                    </a:cxn>
                    <a:cxn ang="0">
                      <a:pos x="T4" y="T5"/>
                    </a:cxn>
                    <a:cxn ang="0">
                      <a:pos x="T6" y="T7"/>
                    </a:cxn>
                    <a:cxn ang="0">
                      <a:pos x="T8" y="T9"/>
                    </a:cxn>
                    <a:cxn ang="0">
                      <a:pos x="T10" y="T11"/>
                    </a:cxn>
                    <a:cxn ang="0">
                      <a:pos x="T12" y="T13"/>
                    </a:cxn>
                  </a:cxnLst>
                  <a:rect l="0" t="0" r="r" b="b"/>
                  <a:pathLst>
                    <a:path w="523" h="371">
                      <a:moveTo>
                        <a:pt x="126" y="370"/>
                      </a:moveTo>
                      <a:lnTo>
                        <a:pt x="283" y="370"/>
                      </a:lnTo>
                      <a:lnTo>
                        <a:pt x="522" y="94"/>
                      </a:lnTo>
                      <a:lnTo>
                        <a:pt x="478" y="0"/>
                      </a:lnTo>
                      <a:lnTo>
                        <a:pt x="88" y="0"/>
                      </a:lnTo>
                      <a:lnTo>
                        <a:pt x="0" y="106"/>
                      </a:lnTo>
                      <a:lnTo>
                        <a:pt x="126" y="37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4" name="Freeform 8">
                  <a:extLst>
                    <a:ext uri="{FF2B5EF4-FFF2-40B4-BE49-F238E27FC236}">
                      <a16:creationId xmlns:a16="http://schemas.microsoft.com/office/drawing/2014/main" id="{E4F18BA1-132C-5C47-B544-2F9E90444500}"/>
                    </a:ext>
                  </a:extLst>
                </p:cNvPr>
                <p:cNvSpPr>
                  <a:spLocks noChangeArrowheads="1"/>
                </p:cNvSpPr>
                <p:nvPr/>
              </p:nvSpPr>
              <p:spPr bwMode="auto">
                <a:xfrm>
                  <a:off x="7037517" y="7046920"/>
                  <a:ext cx="249702" cy="177636"/>
                </a:xfrm>
                <a:custGeom>
                  <a:avLst/>
                  <a:gdLst>
                    <a:gd name="T0" fmla="*/ 138 w 522"/>
                    <a:gd name="T1" fmla="*/ 0 h 372"/>
                    <a:gd name="T2" fmla="*/ 0 w 522"/>
                    <a:gd name="T3" fmla="*/ 157 h 372"/>
                    <a:gd name="T4" fmla="*/ 100 w 522"/>
                    <a:gd name="T5" fmla="*/ 371 h 372"/>
                    <a:gd name="T6" fmla="*/ 327 w 522"/>
                    <a:gd name="T7" fmla="*/ 371 h 372"/>
                    <a:gd name="T8" fmla="*/ 521 w 522"/>
                    <a:gd name="T9" fmla="*/ 144 h 372"/>
                    <a:gd name="T10" fmla="*/ 458 w 522"/>
                    <a:gd name="T11" fmla="*/ 0 h 372"/>
                    <a:gd name="T12" fmla="*/ 138 w 522"/>
                    <a:gd name="T13" fmla="*/ 0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138" y="0"/>
                      </a:moveTo>
                      <a:lnTo>
                        <a:pt x="0" y="157"/>
                      </a:lnTo>
                      <a:lnTo>
                        <a:pt x="100" y="371"/>
                      </a:lnTo>
                      <a:lnTo>
                        <a:pt x="327" y="371"/>
                      </a:lnTo>
                      <a:lnTo>
                        <a:pt x="521" y="144"/>
                      </a:lnTo>
                      <a:lnTo>
                        <a:pt x="458" y="0"/>
                      </a:lnTo>
                      <a:lnTo>
                        <a:pt x="13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5" name="Freeform 12">
                  <a:extLst>
                    <a:ext uri="{FF2B5EF4-FFF2-40B4-BE49-F238E27FC236}">
                      <a16:creationId xmlns:a16="http://schemas.microsoft.com/office/drawing/2014/main" id="{19C4492C-360F-0845-9F0D-95A16AF828D1}"/>
                    </a:ext>
                  </a:extLst>
                </p:cNvPr>
                <p:cNvSpPr>
                  <a:spLocks noChangeArrowheads="1"/>
                </p:cNvSpPr>
                <p:nvPr/>
              </p:nvSpPr>
              <p:spPr bwMode="auto">
                <a:xfrm>
                  <a:off x="6624875" y="7478322"/>
                  <a:ext cx="251818" cy="181865"/>
                </a:xfrm>
                <a:custGeom>
                  <a:avLst/>
                  <a:gdLst>
                    <a:gd name="T0" fmla="*/ 415 w 523"/>
                    <a:gd name="T1" fmla="*/ 377 h 378"/>
                    <a:gd name="T2" fmla="*/ 522 w 523"/>
                    <a:gd name="T3" fmla="*/ 252 h 378"/>
                    <a:gd name="T4" fmla="*/ 409 w 523"/>
                    <a:gd name="T5" fmla="*/ 0 h 378"/>
                    <a:gd name="T6" fmla="*/ 226 w 523"/>
                    <a:gd name="T7" fmla="*/ 0 h 378"/>
                    <a:gd name="T8" fmla="*/ 0 w 523"/>
                    <a:gd name="T9" fmla="*/ 264 h 378"/>
                    <a:gd name="T10" fmla="*/ 57 w 523"/>
                    <a:gd name="T11" fmla="*/ 377 h 378"/>
                    <a:gd name="T12" fmla="*/ 415 w 523"/>
                    <a:gd name="T13" fmla="*/ 377 h 378"/>
                  </a:gdLst>
                  <a:ahLst/>
                  <a:cxnLst>
                    <a:cxn ang="0">
                      <a:pos x="T0" y="T1"/>
                    </a:cxn>
                    <a:cxn ang="0">
                      <a:pos x="T2" y="T3"/>
                    </a:cxn>
                    <a:cxn ang="0">
                      <a:pos x="T4" y="T5"/>
                    </a:cxn>
                    <a:cxn ang="0">
                      <a:pos x="T6" y="T7"/>
                    </a:cxn>
                    <a:cxn ang="0">
                      <a:pos x="T8" y="T9"/>
                    </a:cxn>
                    <a:cxn ang="0">
                      <a:pos x="T10" y="T11"/>
                    </a:cxn>
                    <a:cxn ang="0">
                      <a:pos x="T12" y="T13"/>
                    </a:cxn>
                  </a:cxnLst>
                  <a:rect l="0" t="0" r="r" b="b"/>
                  <a:pathLst>
                    <a:path w="523" h="378">
                      <a:moveTo>
                        <a:pt x="415" y="377"/>
                      </a:moveTo>
                      <a:lnTo>
                        <a:pt x="522" y="252"/>
                      </a:lnTo>
                      <a:lnTo>
                        <a:pt x="409" y="0"/>
                      </a:lnTo>
                      <a:lnTo>
                        <a:pt x="226" y="0"/>
                      </a:lnTo>
                      <a:lnTo>
                        <a:pt x="0" y="264"/>
                      </a:lnTo>
                      <a:lnTo>
                        <a:pt x="57" y="377"/>
                      </a:lnTo>
                      <a:lnTo>
                        <a:pt x="415" y="37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6" name="Freeform 13">
                  <a:extLst>
                    <a:ext uri="{FF2B5EF4-FFF2-40B4-BE49-F238E27FC236}">
                      <a16:creationId xmlns:a16="http://schemas.microsoft.com/office/drawing/2014/main" id="{328A078C-E864-E744-A2D1-ECF9CDAE8713}"/>
                    </a:ext>
                  </a:extLst>
                </p:cNvPr>
                <p:cNvSpPr>
                  <a:spLocks noChangeArrowheads="1"/>
                </p:cNvSpPr>
                <p:nvPr/>
              </p:nvSpPr>
              <p:spPr bwMode="auto">
                <a:xfrm>
                  <a:off x="6832254" y="7264736"/>
                  <a:ext cx="249702" cy="177636"/>
                </a:xfrm>
                <a:custGeom>
                  <a:avLst/>
                  <a:gdLst>
                    <a:gd name="T0" fmla="*/ 370 w 522"/>
                    <a:gd name="T1" fmla="*/ 371 h 372"/>
                    <a:gd name="T2" fmla="*/ 521 w 522"/>
                    <a:gd name="T3" fmla="*/ 195 h 372"/>
                    <a:gd name="T4" fmla="*/ 427 w 522"/>
                    <a:gd name="T5" fmla="*/ 0 h 372"/>
                    <a:gd name="T6" fmla="*/ 176 w 522"/>
                    <a:gd name="T7" fmla="*/ 0 h 372"/>
                    <a:gd name="T8" fmla="*/ 0 w 522"/>
                    <a:gd name="T9" fmla="*/ 208 h 372"/>
                    <a:gd name="T10" fmla="*/ 75 w 522"/>
                    <a:gd name="T11" fmla="*/ 371 h 372"/>
                    <a:gd name="T12" fmla="*/ 370 w 522"/>
                    <a:gd name="T13" fmla="*/ 371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370" y="371"/>
                      </a:moveTo>
                      <a:lnTo>
                        <a:pt x="521" y="195"/>
                      </a:lnTo>
                      <a:lnTo>
                        <a:pt x="427" y="0"/>
                      </a:lnTo>
                      <a:lnTo>
                        <a:pt x="176" y="0"/>
                      </a:lnTo>
                      <a:lnTo>
                        <a:pt x="0" y="208"/>
                      </a:lnTo>
                      <a:lnTo>
                        <a:pt x="75" y="371"/>
                      </a:lnTo>
                      <a:lnTo>
                        <a:pt x="370" y="371"/>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7" name="Freeform 14">
                  <a:extLst>
                    <a:ext uri="{FF2B5EF4-FFF2-40B4-BE49-F238E27FC236}">
                      <a16:creationId xmlns:a16="http://schemas.microsoft.com/office/drawing/2014/main" id="{E833D67F-015B-0142-AA06-A1ECA5ECC633}"/>
                    </a:ext>
                  </a:extLst>
                </p:cNvPr>
                <p:cNvSpPr>
                  <a:spLocks noChangeArrowheads="1"/>
                </p:cNvSpPr>
                <p:nvPr/>
              </p:nvSpPr>
              <p:spPr bwMode="auto">
                <a:xfrm>
                  <a:off x="6667196" y="7696137"/>
                  <a:ext cx="126967" cy="93047"/>
                </a:xfrm>
                <a:custGeom>
                  <a:avLst/>
                  <a:gdLst>
                    <a:gd name="T0" fmla="*/ 0 w 265"/>
                    <a:gd name="T1" fmla="*/ 0 h 195"/>
                    <a:gd name="T2" fmla="*/ 94 w 265"/>
                    <a:gd name="T3" fmla="*/ 194 h 195"/>
                    <a:gd name="T4" fmla="*/ 264 w 265"/>
                    <a:gd name="T5" fmla="*/ 0 h 195"/>
                    <a:gd name="T6" fmla="*/ 0 w 265"/>
                    <a:gd name="T7" fmla="*/ 0 h 195"/>
                  </a:gdLst>
                  <a:ahLst/>
                  <a:cxnLst>
                    <a:cxn ang="0">
                      <a:pos x="T0" y="T1"/>
                    </a:cxn>
                    <a:cxn ang="0">
                      <a:pos x="T2" y="T3"/>
                    </a:cxn>
                    <a:cxn ang="0">
                      <a:pos x="T4" y="T5"/>
                    </a:cxn>
                    <a:cxn ang="0">
                      <a:pos x="T6" y="T7"/>
                    </a:cxn>
                  </a:cxnLst>
                  <a:rect l="0" t="0" r="r" b="b"/>
                  <a:pathLst>
                    <a:path w="265" h="195">
                      <a:moveTo>
                        <a:pt x="0" y="0"/>
                      </a:moveTo>
                      <a:lnTo>
                        <a:pt x="94" y="194"/>
                      </a:lnTo>
                      <a:lnTo>
                        <a:pt x="264" y="0"/>
                      </a:lnTo>
                      <a:lnTo>
                        <a:pt x="0"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grpSp>
        </p:grpSp>
        <p:sp>
          <p:nvSpPr>
            <p:cNvPr id="64" name="Freeform 217">
              <a:extLst>
                <a:ext uri="{FF2B5EF4-FFF2-40B4-BE49-F238E27FC236}">
                  <a16:creationId xmlns:a16="http://schemas.microsoft.com/office/drawing/2014/main" id="{0FB1800E-00C6-A248-A434-C449D1566470}"/>
                </a:ext>
              </a:extLst>
            </p:cNvPr>
            <p:cNvSpPr>
              <a:spLocks noChangeArrowheads="1"/>
            </p:cNvSpPr>
            <p:nvPr/>
          </p:nvSpPr>
          <p:spPr bwMode="auto">
            <a:xfrm>
              <a:off x="9285277" y="6706219"/>
              <a:ext cx="2577297" cy="4806721"/>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solidFill>
              <a:srgbClr val="455465"/>
            </a:solidFill>
            <a:ln w="9525" cap="flat">
              <a:noFill/>
              <a:bevel/>
              <a:headEnd/>
              <a:tailEnd/>
            </a:ln>
            <a:effectLst/>
          </p:spPr>
          <p:txBody>
            <a:bodyPr wrap="none" lIns="121853" tIns="60926" rIns="121853" bIns="60926" anchor="ctr"/>
            <a:lstStyle/>
            <a:p>
              <a:endParaRPr lang="en-US" dirty="0"/>
            </a:p>
          </p:txBody>
        </p:sp>
        <p:sp>
          <p:nvSpPr>
            <p:cNvPr id="65" name="Freeform 20">
              <a:extLst>
                <a:ext uri="{FF2B5EF4-FFF2-40B4-BE49-F238E27FC236}">
                  <a16:creationId xmlns:a16="http://schemas.microsoft.com/office/drawing/2014/main" id="{6F047826-383A-5F4C-8F95-7401D6A045B8}"/>
                </a:ext>
              </a:extLst>
            </p:cNvPr>
            <p:cNvSpPr>
              <a:spLocks noEditPoints="1"/>
            </p:cNvSpPr>
            <p:nvPr/>
          </p:nvSpPr>
          <p:spPr bwMode="auto">
            <a:xfrm>
              <a:off x="1596695" y="9683491"/>
              <a:ext cx="1286585" cy="1769614"/>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6" name="Freeform 20">
              <a:extLst>
                <a:ext uri="{FF2B5EF4-FFF2-40B4-BE49-F238E27FC236}">
                  <a16:creationId xmlns:a16="http://schemas.microsoft.com/office/drawing/2014/main" id="{D2256CC7-04AA-4D4B-AB79-C722B267C913}"/>
                </a:ext>
              </a:extLst>
            </p:cNvPr>
            <p:cNvSpPr>
              <a:spLocks noEditPoints="1"/>
            </p:cNvSpPr>
            <p:nvPr/>
          </p:nvSpPr>
          <p:spPr bwMode="auto">
            <a:xfrm>
              <a:off x="4850382" y="9743326"/>
              <a:ext cx="1286585" cy="1769614"/>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7" name="Freeform 20">
              <a:extLst>
                <a:ext uri="{FF2B5EF4-FFF2-40B4-BE49-F238E27FC236}">
                  <a16:creationId xmlns:a16="http://schemas.microsoft.com/office/drawing/2014/main" id="{71C0425E-0C3B-E24D-A1C3-445DE9637C65}"/>
                </a:ext>
              </a:extLst>
            </p:cNvPr>
            <p:cNvSpPr>
              <a:spLocks noEditPoints="1"/>
            </p:cNvSpPr>
            <p:nvPr/>
          </p:nvSpPr>
          <p:spPr bwMode="auto">
            <a:xfrm>
              <a:off x="9399666" y="10097132"/>
              <a:ext cx="985850" cy="1355973"/>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8" name="Freeform 20">
              <a:extLst>
                <a:ext uri="{FF2B5EF4-FFF2-40B4-BE49-F238E27FC236}">
                  <a16:creationId xmlns:a16="http://schemas.microsoft.com/office/drawing/2014/main" id="{53991CD2-9DE4-3940-BB37-7B493B3E113B}"/>
                </a:ext>
              </a:extLst>
            </p:cNvPr>
            <p:cNvSpPr>
              <a:spLocks noEditPoints="1"/>
            </p:cNvSpPr>
            <p:nvPr/>
          </p:nvSpPr>
          <p:spPr bwMode="auto">
            <a:xfrm>
              <a:off x="11031621" y="9741358"/>
              <a:ext cx="1286585" cy="1769614"/>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grpSp>
          <p:nvGrpSpPr>
            <p:cNvPr id="69" name="Group 68">
              <a:extLst>
                <a:ext uri="{FF2B5EF4-FFF2-40B4-BE49-F238E27FC236}">
                  <a16:creationId xmlns:a16="http://schemas.microsoft.com/office/drawing/2014/main" id="{885E2853-36CA-D144-88FC-5343D79B677C}"/>
                </a:ext>
              </a:extLst>
            </p:cNvPr>
            <p:cNvGrpSpPr/>
            <p:nvPr/>
          </p:nvGrpSpPr>
          <p:grpSpPr>
            <a:xfrm>
              <a:off x="8104038" y="8852518"/>
              <a:ext cx="1400679" cy="2639557"/>
              <a:chOff x="6241007" y="7052180"/>
              <a:chExt cx="2435965" cy="4590536"/>
            </a:xfrm>
          </p:grpSpPr>
          <p:sp>
            <p:nvSpPr>
              <p:cNvPr id="70" name="Freeform 1">
                <a:extLst>
                  <a:ext uri="{FF2B5EF4-FFF2-40B4-BE49-F238E27FC236}">
                    <a16:creationId xmlns:a16="http://schemas.microsoft.com/office/drawing/2014/main" id="{6FB39A94-2A8D-9F40-BD91-6BA4E0A09746}"/>
                  </a:ext>
                </a:extLst>
              </p:cNvPr>
              <p:cNvSpPr>
                <a:spLocks noChangeArrowheads="1"/>
              </p:cNvSpPr>
              <p:nvPr/>
            </p:nvSpPr>
            <p:spPr bwMode="auto">
              <a:xfrm>
                <a:off x="7517859" y="8200380"/>
                <a:ext cx="249686" cy="3442336"/>
              </a:xfrm>
              <a:custGeom>
                <a:avLst/>
                <a:gdLst>
                  <a:gd name="T0" fmla="*/ 540 w 541"/>
                  <a:gd name="T1" fmla="*/ 2934 h 3023"/>
                  <a:gd name="T2" fmla="*/ 540 w 541"/>
                  <a:gd name="T3" fmla="*/ 2934 h 3023"/>
                  <a:gd name="T4" fmla="*/ 270 w 541"/>
                  <a:gd name="T5" fmla="*/ 3016 h 3023"/>
                  <a:gd name="T6" fmla="*/ 0 w 541"/>
                  <a:gd name="T7" fmla="*/ 2934 h 3023"/>
                  <a:gd name="T8" fmla="*/ 0 w 541"/>
                  <a:gd name="T9" fmla="*/ 0 h 3023"/>
                  <a:gd name="T10" fmla="*/ 540 w 541"/>
                  <a:gd name="T11" fmla="*/ 0 h 3023"/>
                  <a:gd name="T12" fmla="*/ 540 w 541"/>
                  <a:gd name="T13" fmla="*/ 2934 h 3023"/>
                </a:gdLst>
                <a:ahLst/>
                <a:cxnLst>
                  <a:cxn ang="0">
                    <a:pos x="T0" y="T1"/>
                  </a:cxn>
                  <a:cxn ang="0">
                    <a:pos x="T2" y="T3"/>
                  </a:cxn>
                  <a:cxn ang="0">
                    <a:pos x="T4" y="T5"/>
                  </a:cxn>
                  <a:cxn ang="0">
                    <a:pos x="T6" y="T7"/>
                  </a:cxn>
                  <a:cxn ang="0">
                    <a:pos x="T8" y="T9"/>
                  </a:cxn>
                  <a:cxn ang="0">
                    <a:pos x="T10" y="T11"/>
                  </a:cxn>
                  <a:cxn ang="0">
                    <a:pos x="T12" y="T13"/>
                  </a:cxn>
                </a:cxnLst>
                <a:rect l="0" t="0" r="r" b="b"/>
                <a:pathLst>
                  <a:path w="541" h="3023">
                    <a:moveTo>
                      <a:pt x="540" y="2934"/>
                    </a:moveTo>
                    <a:lnTo>
                      <a:pt x="540" y="2934"/>
                    </a:lnTo>
                    <a:cubicBezTo>
                      <a:pt x="540" y="2934"/>
                      <a:pt x="440" y="3022"/>
                      <a:pt x="270" y="3016"/>
                    </a:cubicBezTo>
                    <a:cubicBezTo>
                      <a:pt x="100" y="3016"/>
                      <a:pt x="0" y="2934"/>
                      <a:pt x="0" y="2934"/>
                    </a:cubicBezTo>
                    <a:cubicBezTo>
                      <a:pt x="0" y="0"/>
                      <a:pt x="0" y="0"/>
                      <a:pt x="0" y="0"/>
                    </a:cubicBezTo>
                    <a:cubicBezTo>
                      <a:pt x="540" y="0"/>
                      <a:pt x="540" y="0"/>
                      <a:pt x="540" y="0"/>
                    </a:cubicBezTo>
                    <a:lnTo>
                      <a:pt x="540" y="2934"/>
                    </a:lnTo>
                  </a:path>
                </a:pathLst>
              </a:custGeom>
              <a:solidFill>
                <a:schemeClr val="bg1">
                  <a:lumMod val="65000"/>
                </a:schemeClr>
              </a:solidFill>
              <a:ln>
                <a:noFill/>
              </a:ln>
              <a:effectLst/>
            </p:spPr>
            <p:txBody>
              <a:bodyPr wrap="none" lIns="121853" tIns="60926" rIns="121853" bIns="60926" anchor="ctr"/>
              <a:lstStyle/>
              <a:p>
                <a:endParaRPr lang="en-US"/>
              </a:p>
            </p:txBody>
          </p:sp>
          <p:sp>
            <p:nvSpPr>
              <p:cNvPr id="71" name="Freeform 2">
                <a:extLst>
                  <a:ext uri="{FF2B5EF4-FFF2-40B4-BE49-F238E27FC236}">
                    <a16:creationId xmlns:a16="http://schemas.microsoft.com/office/drawing/2014/main" id="{8428AAB7-9E44-D040-A683-246C04EC51C4}"/>
                  </a:ext>
                </a:extLst>
              </p:cNvPr>
              <p:cNvSpPr>
                <a:spLocks noChangeArrowheads="1"/>
              </p:cNvSpPr>
              <p:nvPr/>
            </p:nvSpPr>
            <p:spPr bwMode="auto">
              <a:xfrm>
                <a:off x="6275516" y="7052180"/>
                <a:ext cx="2401456" cy="1405834"/>
              </a:xfrm>
              <a:custGeom>
                <a:avLst/>
                <a:gdLst>
                  <a:gd name="T0" fmla="*/ 5215 w 5216"/>
                  <a:gd name="T1" fmla="*/ 3053 h 3054"/>
                  <a:gd name="T2" fmla="*/ 1433 w 5216"/>
                  <a:gd name="T3" fmla="*/ 3053 h 3054"/>
                  <a:gd name="T4" fmla="*/ 0 w 5216"/>
                  <a:gd name="T5" fmla="*/ 0 h 3054"/>
                  <a:gd name="T6" fmla="*/ 3783 w 5216"/>
                  <a:gd name="T7" fmla="*/ 0 h 3054"/>
                  <a:gd name="T8" fmla="*/ 5215 w 5216"/>
                  <a:gd name="T9" fmla="*/ 3053 h 3054"/>
                </a:gdLst>
                <a:ahLst/>
                <a:cxnLst>
                  <a:cxn ang="0">
                    <a:pos x="T0" y="T1"/>
                  </a:cxn>
                  <a:cxn ang="0">
                    <a:pos x="T2" y="T3"/>
                  </a:cxn>
                  <a:cxn ang="0">
                    <a:pos x="T4" y="T5"/>
                  </a:cxn>
                  <a:cxn ang="0">
                    <a:pos x="T6" y="T7"/>
                  </a:cxn>
                  <a:cxn ang="0">
                    <a:pos x="T8" y="T9"/>
                  </a:cxn>
                </a:cxnLst>
                <a:rect l="0" t="0" r="r" b="b"/>
                <a:pathLst>
                  <a:path w="5216" h="3054">
                    <a:moveTo>
                      <a:pt x="5215" y="3053"/>
                    </a:moveTo>
                    <a:lnTo>
                      <a:pt x="1433" y="3053"/>
                    </a:lnTo>
                    <a:lnTo>
                      <a:pt x="0" y="0"/>
                    </a:lnTo>
                    <a:lnTo>
                      <a:pt x="3783" y="0"/>
                    </a:lnTo>
                    <a:lnTo>
                      <a:pt x="5215" y="3053"/>
                    </a:lnTo>
                  </a:path>
                </a:pathLst>
              </a:custGeom>
              <a:solidFill>
                <a:schemeClr val="bg1"/>
              </a:solidFill>
              <a:ln>
                <a:noFill/>
              </a:ln>
              <a:effectLst/>
            </p:spPr>
            <p:txBody>
              <a:bodyPr wrap="none" lIns="121853" tIns="60926" rIns="121853" bIns="60926" anchor="ctr"/>
              <a:lstStyle/>
              <a:p>
                <a:endParaRPr lang="en-US"/>
              </a:p>
            </p:txBody>
          </p:sp>
          <p:sp>
            <p:nvSpPr>
              <p:cNvPr id="72" name="Freeform 3">
                <a:extLst>
                  <a:ext uri="{FF2B5EF4-FFF2-40B4-BE49-F238E27FC236}">
                    <a16:creationId xmlns:a16="http://schemas.microsoft.com/office/drawing/2014/main" id="{DFE6EC6D-2814-AF46-8024-81C7A3C7BCFE}"/>
                  </a:ext>
                </a:extLst>
              </p:cNvPr>
              <p:cNvSpPr>
                <a:spLocks noChangeArrowheads="1"/>
              </p:cNvSpPr>
              <p:nvPr/>
            </p:nvSpPr>
            <p:spPr bwMode="auto">
              <a:xfrm>
                <a:off x="6458214" y="7151581"/>
                <a:ext cx="2036061" cy="1209059"/>
              </a:xfrm>
              <a:custGeom>
                <a:avLst/>
                <a:gdLst>
                  <a:gd name="T0" fmla="*/ 1301 w 4424"/>
                  <a:gd name="T1" fmla="*/ 1350 h 2627"/>
                  <a:gd name="T2" fmla="*/ 874 w 4424"/>
                  <a:gd name="T3" fmla="*/ 452 h 2627"/>
                  <a:gd name="T4" fmla="*/ 1401 w 4424"/>
                  <a:gd name="T5" fmla="*/ 452 h 2627"/>
                  <a:gd name="T6" fmla="*/ 1615 w 4424"/>
                  <a:gd name="T7" fmla="*/ 904 h 2627"/>
                  <a:gd name="T8" fmla="*/ 1791 w 4424"/>
                  <a:gd name="T9" fmla="*/ 1275 h 2627"/>
                  <a:gd name="T10" fmla="*/ 2243 w 4424"/>
                  <a:gd name="T11" fmla="*/ 823 h 2627"/>
                  <a:gd name="T12" fmla="*/ 2878 w 4424"/>
                  <a:gd name="T13" fmla="*/ 2180 h 2627"/>
                  <a:gd name="T14" fmla="*/ 2356 w 4424"/>
                  <a:gd name="T15" fmla="*/ 2180 h 2627"/>
                  <a:gd name="T16" fmla="*/ 4002 w 4424"/>
                  <a:gd name="T17" fmla="*/ 1727 h 2627"/>
                  <a:gd name="T18" fmla="*/ 3475 w 4424"/>
                  <a:gd name="T19" fmla="*/ 1727 h 2627"/>
                  <a:gd name="T20" fmla="*/ 2846 w 4424"/>
                  <a:gd name="T21" fmla="*/ 1803 h 2627"/>
                  <a:gd name="T22" fmla="*/ 2212 w 4424"/>
                  <a:gd name="T23" fmla="*/ 2180 h 2627"/>
                  <a:gd name="T24" fmla="*/ 1684 w 4424"/>
                  <a:gd name="T25" fmla="*/ 2180 h 2627"/>
                  <a:gd name="T26" fmla="*/ 2494 w 4424"/>
                  <a:gd name="T27" fmla="*/ 1350 h 2627"/>
                  <a:gd name="T28" fmla="*/ 2670 w 4424"/>
                  <a:gd name="T29" fmla="*/ 1727 h 2627"/>
                  <a:gd name="T30" fmla="*/ 2457 w 4424"/>
                  <a:gd name="T31" fmla="*/ 1275 h 2627"/>
                  <a:gd name="T32" fmla="*/ 3688 w 4424"/>
                  <a:gd name="T33" fmla="*/ 2180 h 2627"/>
                  <a:gd name="T34" fmla="*/ 3512 w 4424"/>
                  <a:gd name="T35" fmla="*/ 1803 h 2627"/>
                  <a:gd name="T36" fmla="*/ 3161 w 4424"/>
                  <a:gd name="T37" fmla="*/ 1350 h 2627"/>
                  <a:gd name="T38" fmla="*/ 3336 w 4424"/>
                  <a:gd name="T39" fmla="*/ 1727 h 2627"/>
                  <a:gd name="T40" fmla="*/ 3613 w 4424"/>
                  <a:gd name="T41" fmla="*/ 904 h 2627"/>
                  <a:gd name="T42" fmla="*/ 2212 w 4424"/>
                  <a:gd name="T43" fmla="*/ 452 h 2627"/>
                  <a:gd name="T44" fmla="*/ 2740 w 4424"/>
                  <a:gd name="T45" fmla="*/ 452 h 2627"/>
                  <a:gd name="T46" fmla="*/ 2595 w 4424"/>
                  <a:gd name="T47" fmla="*/ 1275 h 2627"/>
                  <a:gd name="T48" fmla="*/ 2419 w 4424"/>
                  <a:gd name="T49" fmla="*/ 904 h 2627"/>
                  <a:gd name="T50" fmla="*/ 1018 w 4424"/>
                  <a:gd name="T51" fmla="*/ 2180 h 2627"/>
                  <a:gd name="T52" fmla="*/ 1056 w 4424"/>
                  <a:gd name="T53" fmla="*/ 2255 h 2627"/>
                  <a:gd name="T54" fmla="*/ 1584 w 4424"/>
                  <a:gd name="T55" fmla="*/ 2255 h 2627"/>
                  <a:gd name="T56" fmla="*/ 421 w 4424"/>
                  <a:gd name="T57" fmla="*/ 904 h 2627"/>
                  <a:gd name="T58" fmla="*/ 949 w 4424"/>
                  <a:gd name="T59" fmla="*/ 904 h 2627"/>
                  <a:gd name="T60" fmla="*/ 811 w 4424"/>
                  <a:gd name="T61" fmla="*/ 1727 h 2627"/>
                  <a:gd name="T62" fmla="*/ 3054 w 4424"/>
                  <a:gd name="T63" fmla="*/ 823 h 2627"/>
                  <a:gd name="T64" fmla="*/ 2878 w 4424"/>
                  <a:gd name="T65" fmla="*/ 452 h 2627"/>
                  <a:gd name="T66" fmla="*/ 3726 w 4424"/>
                  <a:gd name="T67" fmla="*/ 2255 h 2627"/>
                  <a:gd name="T68" fmla="*/ 4247 w 4424"/>
                  <a:gd name="T69" fmla="*/ 2255 h 2627"/>
                  <a:gd name="T70" fmla="*/ 3757 w 4424"/>
                  <a:gd name="T71" fmla="*/ 2626 h 2627"/>
                  <a:gd name="T72" fmla="*/ 2388 w 4424"/>
                  <a:gd name="T73" fmla="*/ 2255 h 2627"/>
                  <a:gd name="T74" fmla="*/ 2915 w 4424"/>
                  <a:gd name="T75" fmla="*/ 2255 h 2627"/>
                  <a:gd name="T76" fmla="*/ 1898 w 4424"/>
                  <a:gd name="T77" fmla="*/ 2626 h 2627"/>
                  <a:gd name="T78" fmla="*/ 1722 w 4424"/>
                  <a:gd name="T79" fmla="*/ 2255 h 2627"/>
                  <a:gd name="T80" fmla="*/ 1332 w 4424"/>
                  <a:gd name="T81" fmla="*/ 0 h 2627"/>
                  <a:gd name="T82" fmla="*/ 2702 w 4424"/>
                  <a:gd name="T83" fmla="*/ 370 h 2627"/>
                  <a:gd name="T84" fmla="*/ 2174 w 4424"/>
                  <a:gd name="T85" fmla="*/ 370 h 2627"/>
                  <a:gd name="T86" fmla="*/ 3192 w 4424"/>
                  <a:gd name="T87" fmla="*/ 0 h 2627"/>
                  <a:gd name="T88" fmla="*/ 3368 w 4424"/>
                  <a:gd name="T89" fmla="*/ 370 h 2627"/>
                  <a:gd name="T90" fmla="*/ 176 w 4424"/>
                  <a:gd name="T91" fmla="*/ 370 h 2627"/>
                  <a:gd name="T92" fmla="*/ 735 w 4424"/>
                  <a:gd name="T93" fmla="*/ 452 h 2627"/>
                  <a:gd name="T94" fmla="*/ 911 w 4424"/>
                  <a:gd name="T95" fmla="*/ 823 h 2627"/>
                  <a:gd name="T96" fmla="*/ 1194 w 4424"/>
                  <a:gd name="T97" fmla="*/ 0 h 2627"/>
                  <a:gd name="T98" fmla="*/ 1370 w 4424"/>
                  <a:gd name="T99" fmla="*/ 370 h 2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24" h="2627">
                    <a:moveTo>
                      <a:pt x="2005" y="1727"/>
                    </a:moveTo>
                    <a:lnTo>
                      <a:pt x="1829" y="1350"/>
                    </a:lnTo>
                    <a:lnTo>
                      <a:pt x="1301" y="1350"/>
                    </a:lnTo>
                    <a:lnTo>
                      <a:pt x="1477" y="1727"/>
                    </a:lnTo>
                    <a:lnTo>
                      <a:pt x="2005" y="1727"/>
                    </a:lnTo>
                    <a:close/>
                    <a:moveTo>
                      <a:pt x="874" y="452"/>
                    </a:moveTo>
                    <a:lnTo>
                      <a:pt x="1050" y="823"/>
                    </a:lnTo>
                    <a:lnTo>
                      <a:pt x="1577" y="823"/>
                    </a:lnTo>
                    <a:lnTo>
                      <a:pt x="1401" y="452"/>
                    </a:lnTo>
                    <a:lnTo>
                      <a:pt x="874" y="452"/>
                    </a:lnTo>
                    <a:close/>
                    <a:moveTo>
                      <a:pt x="1791" y="1275"/>
                    </a:moveTo>
                    <a:lnTo>
                      <a:pt x="1615" y="904"/>
                    </a:lnTo>
                    <a:lnTo>
                      <a:pt x="1087" y="904"/>
                    </a:lnTo>
                    <a:lnTo>
                      <a:pt x="1263" y="1275"/>
                    </a:lnTo>
                    <a:lnTo>
                      <a:pt x="1791" y="1275"/>
                    </a:lnTo>
                    <a:close/>
                    <a:moveTo>
                      <a:pt x="1546" y="452"/>
                    </a:moveTo>
                    <a:lnTo>
                      <a:pt x="1715" y="823"/>
                    </a:lnTo>
                    <a:lnTo>
                      <a:pt x="2243" y="823"/>
                    </a:lnTo>
                    <a:lnTo>
                      <a:pt x="2073" y="452"/>
                    </a:lnTo>
                    <a:lnTo>
                      <a:pt x="1546" y="452"/>
                    </a:lnTo>
                    <a:close/>
                    <a:moveTo>
                      <a:pt x="2878" y="2180"/>
                    </a:moveTo>
                    <a:lnTo>
                      <a:pt x="2708" y="1803"/>
                    </a:lnTo>
                    <a:lnTo>
                      <a:pt x="2180" y="1803"/>
                    </a:lnTo>
                    <a:lnTo>
                      <a:pt x="2356" y="2180"/>
                    </a:lnTo>
                    <a:lnTo>
                      <a:pt x="2878" y="2180"/>
                    </a:lnTo>
                    <a:close/>
                    <a:moveTo>
                      <a:pt x="3475" y="1727"/>
                    </a:moveTo>
                    <a:lnTo>
                      <a:pt x="4002" y="1727"/>
                    </a:lnTo>
                    <a:lnTo>
                      <a:pt x="3826" y="1350"/>
                    </a:lnTo>
                    <a:lnTo>
                      <a:pt x="3299" y="1350"/>
                    </a:lnTo>
                    <a:lnTo>
                      <a:pt x="3475" y="1727"/>
                    </a:lnTo>
                    <a:close/>
                    <a:moveTo>
                      <a:pt x="3550" y="2180"/>
                    </a:moveTo>
                    <a:lnTo>
                      <a:pt x="3374" y="1803"/>
                    </a:lnTo>
                    <a:lnTo>
                      <a:pt x="2846" y="1803"/>
                    </a:lnTo>
                    <a:lnTo>
                      <a:pt x="3022" y="2180"/>
                    </a:lnTo>
                    <a:lnTo>
                      <a:pt x="3550" y="2180"/>
                    </a:lnTo>
                    <a:close/>
                    <a:moveTo>
                      <a:pt x="2212" y="2180"/>
                    </a:moveTo>
                    <a:lnTo>
                      <a:pt x="2036" y="1803"/>
                    </a:lnTo>
                    <a:lnTo>
                      <a:pt x="1514" y="1803"/>
                    </a:lnTo>
                    <a:lnTo>
                      <a:pt x="1684" y="2180"/>
                    </a:lnTo>
                    <a:lnTo>
                      <a:pt x="2212" y="2180"/>
                    </a:lnTo>
                    <a:close/>
                    <a:moveTo>
                      <a:pt x="2670" y="1727"/>
                    </a:moveTo>
                    <a:lnTo>
                      <a:pt x="2494" y="1350"/>
                    </a:lnTo>
                    <a:lnTo>
                      <a:pt x="1967" y="1350"/>
                    </a:lnTo>
                    <a:lnTo>
                      <a:pt x="2143" y="1727"/>
                    </a:lnTo>
                    <a:lnTo>
                      <a:pt x="2670" y="1727"/>
                    </a:lnTo>
                    <a:close/>
                    <a:moveTo>
                      <a:pt x="1753" y="904"/>
                    </a:moveTo>
                    <a:lnTo>
                      <a:pt x="1929" y="1275"/>
                    </a:lnTo>
                    <a:lnTo>
                      <a:pt x="2457" y="1275"/>
                    </a:lnTo>
                    <a:lnTo>
                      <a:pt x="2281" y="904"/>
                    </a:lnTo>
                    <a:lnTo>
                      <a:pt x="1753" y="904"/>
                    </a:lnTo>
                    <a:close/>
                    <a:moveTo>
                      <a:pt x="3688" y="2180"/>
                    </a:moveTo>
                    <a:lnTo>
                      <a:pt x="4216" y="2180"/>
                    </a:lnTo>
                    <a:lnTo>
                      <a:pt x="4040" y="1803"/>
                    </a:lnTo>
                    <a:lnTo>
                      <a:pt x="3512" y="1803"/>
                    </a:lnTo>
                    <a:lnTo>
                      <a:pt x="3688" y="2180"/>
                    </a:lnTo>
                    <a:close/>
                    <a:moveTo>
                      <a:pt x="3336" y="1727"/>
                    </a:moveTo>
                    <a:lnTo>
                      <a:pt x="3161" y="1350"/>
                    </a:lnTo>
                    <a:lnTo>
                      <a:pt x="2633" y="1350"/>
                    </a:lnTo>
                    <a:lnTo>
                      <a:pt x="2809" y="1727"/>
                    </a:lnTo>
                    <a:lnTo>
                      <a:pt x="3336" y="1727"/>
                    </a:lnTo>
                    <a:close/>
                    <a:moveTo>
                      <a:pt x="3261" y="1275"/>
                    </a:moveTo>
                    <a:lnTo>
                      <a:pt x="3789" y="1275"/>
                    </a:lnTo>
                    <a:lnTo>
                      <a:pt x="3613" y="904"/>
                    </a:lnTo>
                    <a:lnTo>
                      <a:pt x="3085" y="904"/>
                    </a:lnTo>
                    <a:lnTo>
                      <a:pt x="3261" y="1275"/>
                    </a:lnTo>
                    <a:close/>
                    <a:moveTo>
                      <a:pt x="2212" y="452"/>
                    </a:moveTo>
                    <a:lnTo>
                      <a:pt x="2388" y="823"/>
                    </a:lnTo>
                    <a:lnTo>
                      <a:pt x="2915" y="823"/>
                    </a:lnTo>
                    <a:lnTo>
                      <a:pt x="2740" y="452"/>
                    </a:lnTo>
                    <a:lnTo>
                      <a:pt x="2212" y="452"/>
                    </a:lnTo>
                    <a:close/>
                    <a:moveTo>
                      <a:pt x="2419" y="904"/>
                    </a:moveTo>
                    <a:lnTo>
                      <a:pt x="2595" y="1275"/>
                    </a:lnTo>
                    <a:lnTo>
                      <a:pt x="3123" y="1275"/>
                    </a:lnTo>
                    <a:lnTo>
                      <a:pt x="2947" y="904"/>
                    </a:lnTo>
                    <a:lnTo>
                      <a:pt x="2419" y="904"/>
                    </a:lnTo>
                    <a:close/>
                    <a:moveTo>
                      <a:pt x="1370" y="1803"/>
                    </a:moveTo>
                    <a:lnTo>
                      <a:pt x="842" y="1803"/>
                    </a:lnTo>
                    <a:lnTo>
                      <a:pt x="1018" y="2180"/>
                    </a:lnTo>
                    <a:lnTo>
                      <a:pt x="1546" y="2180"/>
                    </a:lnTo>
                    <a:lnTo>
                      <a:pt x="1370" y="1803"/>
                    </a:lnTo>
                    <a:close/>
                    <a:moveTo>
                      <a:pt x="1056" y="2255"/>
                    </a:moveTo>
                    <a:lnTo>
                      <a:pt x="1232" y="2626"/>
                    </a:lnTo>
                    <a:lnTo>
                      <a:pt x="1759" y="2626"/>
                    </a:lnTo>
                    <a:lnTo>
                      <a:pt x="1584" y="2255"/>
                    </a:lnTo>
                    <a:lnTo>
                      <a:pt x="1056" y="2255"/>
                    </a:lnTo>
                    <a:close/>
                    <a:moveTo>
                      <a:pt x="949" y="904"/>
                    </a:moveTo>
                    <a:lnTo>
                      <a:pt x="421" y="904"/>
                    </a:lnTo>
                    <a:lnTo>
                      <a:pt x="597" y="1275"/>
                    </a:lnTo>
                    <a:lnTo>
                      <a:pt x="1125" y="1275"/>
                    </a:lnTo>
                    <a:lnTo>
                      <a:pt x="949" y="904"/>
                    </a:lnTo>
                    <a:close/>
                    <a:moveTo>
                      <a:pt x="1163" y="1350"/>
                    </a:moveTo>
                    <a:lnTo>
                      <a:pt x="635" y="1350"/>
                    </a:lnTo>
                    <a:lnTo>
                      <a:pt x="811" y="1727"/>
                    </a:lnTo>
                    <a:lnTo>
                      <a:pt x="1338" y="1727"/>
                    </a:lnTo>
                    <a:lnTo>
                      <a:pt x="1163" y="1350"/>
                    </a:lnTo>
                    <a:close/>
                    <a:moveTo>
                      <a:pt x="3054" y="823"/>
                    </a:moveTo>
                    <a:lnTo>
                      <a:pt x="3581" y="823"/>
                    </a:lnTo>
                    <a:lnTo>
                      <a:pt x="3405" y="452"/>
                    </a:lnTo>
                    <a:lnTo>
                      <a:pt x="2878" y="452"/>
                    </a:lnTo>
                    <a:lnTo>
                      <a:pt x="3054" y="823"/>
                    </a:lnTo>
                    <a:close/>
                    <a:moveTo>
                      <a:pt x="4247" y="2255"/>
                    </a:moveTo>
                    <a:lnTo>
                      <a:pt x="3726" y="2255"/>
                    </a:lnTo>
                    <a:lnTo>
                      <a:pt x="3896" y="2626"/>
                    </a:lnTo>
                    <a:lnTo>
                      <a:pt x="4423" y="2626"/>
                    </a:lnTo>
                    <a:lnTo>
                      <a:pt x="4247" y="2255"/>
                    </a:lnTo>
                    <a:close/>
                    <a:moveTo>
                      <a:pt x="3054" y="2255"/>
                    </a:moveTo>
                    <a:lnTo>
                      <a:pt x="3230" y="2626"/>
                    </a:lnTo>
                    <a:lnTo>
                      <a:pt x="3757" y="2626"/>
                    </a:lnTo>
                    <a:lnTo>
                      <a:pt x="3581" y="2255"/>
                    </a:lnTo>
                    <a:lnTo>
                      <a:pt x="3054" y="2255"/>
                    </a:lnTo>
                    <a:close/>
                    <a:moveTo>
                      <a:pt x="2388" y="2255"/>
                    </a:moveTo>
                    <a:lnTo>
                      <a:pt x="2564" y="2626"/>
                    </a:lnTo>
                    <a:lnTo>
                      <a:pt x="3091" y="2626"/>
                    </a:lnTo>
                    <a:lnTo>
                      <a:pt x="2915" y="2255"/>
                    </a:lnTo>
                    <a:lnTo>
                      <a:pt x="2388" y="2255"/>
                    </a:lnTo>
                    <a:close/>
                    <a:moveTo>
                      <a:pt x="1722" y="2255"/>
                    </a:moveTo>
                    <a:lnTo>
                      <a:pt x="1898" y="2626"/>
                    </a:lnTo>
                    <a:lnTo>
                      <a:pt x="2425" y="2626"/>
                    </a:lnTo>
                    <a:lnTo>
                      <a:pt x="2249" y="2255"/>
                    </a:lnTo>
                    <a:lnTo>
                      <a:pt x="1722" y="2255"/>
                    </a:lnTo>
                    <a:close/>
                    <a:moveTo>
                      <a:pt x="2036" y="370"/>
                    </a:moveTo>
                    <a:lnTo>
                      <a:pt x="1860" y="0"/>
                    </a:lnTo>
                    <a:lnTo>
                      <a:pt x="1332" y="0"/>
                    </a:lnTo>
                    <a:lnTo>
                      <a:pt x="1508" y="370"/>
                    </a:lnTo>
                    <a:lnTo>
                      <a:pt x="2036" y="370"/>
                    </a:lnTo>
                    <a:close/>
                    <a:moveTo>
                      <a:pt x="2702" y="370"/>
                    </a:moveTo>
                    <a:lnTo>
                      <a:pt x="2526" y="0"/>
                    </a:lnTo>
                    <a:lnTo>
                      <a:pt x="1998" y="0"/>
                    </a:lnTo>
                    <a:lnTo>
                      <a:pt x="2174" y="370"/>
                    </a:lnTo>
                    <a:lnTo>
                      <a:pt x="2702" y="370"/>
                    </a:lnTo>
                    <a:close/>
                    <a:moveTo>
                      <a:pt x="3368" y="370"/>
                    </a:moveTo>
                    <a:lnTo>
                      <a:pt x="3192" y="0"/>
                    </a:lnTo>
                    <a:lnTo>
                      <a:pt x="2664" y="0"/>
                    </a:lnTo>
                    <a:lnTo>
                      <a:pt x="2840" y="370"/>
                    </a:lnTo>
                    <a:lnTo>
                      <a:pt x="3368" y="370"/>
                    </a:lnTo>
                    <a:close/>
                    <a:moveTo>
                      <a:pt x="528" y="0"/>
                    </a:moveTo>
                    <a:lnTo>
                      <a:pt x="0" y="0"/>
                    </a:lnTo>
                    <a:lnTo>
                      <a:pt x="176" y="370"/>
                    </a:lnTo>
                    <a:lnTo>
                      <a:pt x="698" y="370"/>
                    </a:lnTo>
                    <a:lnTo>
                      <a:pt x="528" y="0"/>
                    </a:lnTo>
                    <a:close/>
                    <a:moveTo>
                      <a:pt x="735" y="452"/>
                    </a:moveTo>
                    <a:lnTo>
                      <a:pt x="208" y="452"/>
                    </a:lnTo>
                    <a:lnTo>
                      <a:pt x="383" y="823"/>
                    </a:lnTo>
                    <a:lnTo>
                      <a:pt x="911" y="823"/>
                    </a:lnTo>
                    <a:lnTo>
                      <a:pt x="735" y="452"/>
                    </a:lnTo>
                    <a:close/>
                    <a:moveTo>
                      <a:pt x="1370" y="370"/>
                    </a:moveTo>
                    <a:lnTo>
                      <a:pt x="1194" y="0"/>
                    </a:lnTo>
                    <a:lnTo>
                      <a:pt x="666" y="0"/>
                    </a:lnTo>
                    <a:lnTo>
                      <a:pt x="842" y="370"/>
                    </a:lnTo>
                    <a:lnTo>
                      <a:pt x="1370" y="370"/>
                    </a:lnTo>
                    <a:close/>
                  </a:path>
                </a:pathLst>
              </a:custGeom>
              <a:solidFill>
                <a:schemeClr val="accent3">
                  <a:lumMod val="75000"/>
                </a:schemeClr>
              </a:solidFill>
              <a:ln>
                <a:noFill/>
              </a:ln>
              <a:effectLst/>
            </p:spPr>
            <p:txBody>
              <a:bodyPr wrap="none" lIns="121853" tIns="60926" rIns="121853" bIns="60926" anchor="ctr"/>
              <a:lstStyle/>
              <a:p>
                <a:endParaRPr lang="en-US"/>
              </a:p>
            </p:txBody>
          </p:sp>
          <p:sp>
            <p:nvSpPr>
              <p:cNvPr id="73" name="Freeform 4">
                <a:extLst>
                  <a:ext uri="{FF2B5EF4-FFF2-40B4-BE49-F238E27FC236}">
                    <a16:creationId xmlns:a16="http://schemas.microsoft.com/office/drawing/2014/main" id="{A192AF53-A998-E94F-990C-C798F7A6433F}"/>
                  </a:ext>
                </a:extLst>
              </p:cNvPr>
              <p:cNvSpPr>
                <a:spLocks noChangeArrowheads="1"/>
              </p:cNvSpPr>
              <p:nvPr/>
            </p:nvSpPr>
            <p:spPr bwMode="auto">
              <a:xfrm>
                <a:off x="6241007" y="7052180"/>
                <a:ext cx="694250" cy="1545810"/>
              </a:xfrm>
              <a:custGeom>
                <a:avLst/>
                <a:gdLst>
                  <a:gd name="T0" fmla="*/ 1432 w 1509"/>
                  <a:gd name="T1" fmla="*/ 3361 h 3362"/>
                  <a:gd name="T2" fmla="*/ 0 w 1509"/>
                  <a:gd name="T3" fmla="*/ 308 h 3362"/>
                  <a:gd name="T4" fmla="*/ 75 w 1509"/>
                  <a:gd name="T5" fmla="*/ 0 h 3362"/>
                  <a:gd name="T6" fmla="*/ 1508 w 1509"/>
                  <a:gd name="T7" fmla="*/ 3053 h 3362"/>
                  <a:gd name="T8" fmla="*/ 1432 w 1509"/>
                  <a:gd name="T9" fmla="*/ 3361 h 3362"/>
                </a:gdLst>
                <a:ahLst/>
                <a:cxnLst>
                  <a:cxn ang="0">
                    <a:pos x="T0" y="T1"/>
                  </a:cxn>
                  <a:cxn ang="0">
                    <a:pos x="T2" y="T3"/>
                  </a:cxn>
                  <a:cxn ang="0">
                    <a:pos x="T4" y="T5"/>
                  </a:cxn>
                  <a:cxn ang="0">
                    <a:pos x="T6" y="T7"/>
                  </a:cxn>
                  <a:cxn ang="0">
                    <a:pos x="T8" y="T9"/>
                  </a:cxn>
                </a:cxnLst>
                <a:rect l="0" t="0" r="r" b="b"/>
                <a:pathLst>
                  <a:path w="1509" h="3362">
                    <a:moveTo>
                      <a:pt x="1432" y="3361"/>
                    </a:moveTo>
                    <a:lnTo>
                      <a:pt x="0" y="308"/>
                    </a:lnTo>
                    <a:lnTo>
                      <a:pt x="75" y="0"/>
                    </a:lnTo>
                    <a:lnTo>
                      <a:pt x="1508" y="3053"/>
                    </a:lnTo>
                    <a:lnTo>
                      <a:pt x="1432" y="3361"/>
                    </a:lnTo>
                  </a:path>
                </a:pathLst>
              </a:custGeom>
              <a:solidFill>
                <a:schemeClr val="accent3">
                  <a:lumMod val="75000"/>
                </a:schemeClr>
              </a:solidFill>
              <a:ln>
                <a:noFill/>
              </a:ln>
              <a:effectLst/>
            </p:spPr>
            <p:txBody>
              <a:bodyPr wrap="none" lIns="121853" tIns="60926" rIns="121853" bIns="60926" anchor="ctr"/>
              <a:lstStyle/>
              <a:p>
                <a:endParaRPr lang="en-US"/>
              </a:p>
            </p:txBody>
          </p:sp>
          <p:sp>
            <p:nvSpPr>
              <p:cNvPr id="74" name="Freeform 5">
                <a:extLst>
                  <a:ext uri="{FF2B5EF4-FFF2-40B4-BE49-F238E27FC236}">
                    <a16:creationId xmlns:a16="http://schemas.microsoft.com/office/drawing/2014/main" id="{309F1499-E59F-1143-B1B2-B33D89BD37D2}"/>
                  </a:ext>
                </a:extLst>
              </p:cNvPr>
              <p:cNvSpPr>
                <a:spLocks noChangeArrowheads="1"/>
              </p:cNvSpPr>
              <p:nvPr/>
            </p:nvSpPr>
            <p:spPr bwMode="auto">
              <a:xfrm>
                <a:off x="6900747" y="8458014"/>
                <a:ext cx="1776225" cy="142004"/>
              </a:xfrm>
              <a:custGeom>
                <a:avLst/>
                <a:gdLst>
                  <a:gd name="T0" fmla="*/ 3858 w 3859"/>
                  <a:gd name="T1" fmla="*/ 0 h 309"/>
                  <a:gd name="T2" fmla="*/ 76 w 3859"/>
                  <a:gd name="T3" fmla="*/ 0 h 309"/>
                  <a:gd name="T4" fmla="*/ 0 w 3859"/>
                  <a:gd name="T5" fmla="*/ 308 h 309"/>
                  <a:gd name="T6" fmla="*/ 3776 w 3859"/>
                  <a:gd name="T7" fmla="*/ 308 h 309"/>
                  <a:gd name="T8" fmla="*/ 3858 w 3859"/>
                  <a:gd name="T9" fmla="*/ 0 h 309"/>
                </a:gdLst>
                <a:ahLst/>
                <a:cxnLst>
                  <a:cxn ang="0">
                    <a:pos x="T0" y="T1"/>
                  </a:cxn>
                  <a:cxn ang="0">
                    <a:pos x="T2" y="T3"/>
                  </a:cxn>
                  <a:cxn ang="0">
                    <a:pos x="T4" y="T5"/>
                  </a:cxn>
                  <a:cxn ang="0">
                    <a:pos x="T6" y="T7"/>
                  </a:cxn>
                  <a:cxn ang="0">
                    <a:pos x="T8" y="T9"/>
                  </a:cxn>
                </a:cxnLst>
                <a:rect l="0" t="0" r="r" b="b"/>
                <a:pathLst>
                  <a:path w="3859" h="309">
                    <a:moveTo>
                      <a:pt x="3858" y="0"/>
                    </a:moveTo>
                    <a:lnTo>
                      <a:pt x="76" y="0"/>
                    </a:lnTo>
                    <a:lnTo>
                      <a:pt x="0" y="308"/>
                    </a:lnTo>
                    <a:lnTo>
                      <a:pt x="3776" y="308"/>
                    </a:lnTo>
                    <a:lnTo>
                      <a:pt x="3858" y="0"/>
                    </a:lnTo>
                  </a:path>
                </a:pathLst>
              </a:custGeom>
              <a:solidFill>
                <a:schemeClr val="accent3">
                  <a:lumMod val="50000"/>
                </a:schemeClr>
              </a:solidFill>
              <a:ln>
                <a:noFill/>
              </a:ln>
              <a:effectLst/>
            </p:spPr>
            <p:txBody>
              <a:bodyPr wrap="none" lIns="121853" tIns="60926" rIns="121853" bIns="60926" anchor="ctr"/>
              <a:lstStyle/>
              <a:p>
                <a:endParaRPr lang="en-US"/>
              </a:p>
            </p:txBody>
          </p:sp>
          <p:sp>
            <p:nvSpPr>
              <p:cNvPr id="75" name="Freeform 10">
                <a:extLst>
                  <a:ext uri="{FF2B5EF4-FFF2-40B4-BE49-F238E27FC236}">
                    <a16:creationId xmlns:a16="http://schemas.microsoft.com/office/drawing/2014/main" id="{28F46636-BE92-6748-A942-5DF19B44F83B}"/>
                  </a:ext>
                </a:extLst>
              </p:cNvPr>
              <p:cNvSpPr>
                <a:spLocks noChangeArrowheads="1"/>
              </p:cNvSpPr>
              <p:nvPr/>
            </p:nvSpPr>
            <p:spPr bwMode="auto">
              <a:xfrm>
                <a:off x="7477260" y="7358500"/>
                <a:ext cx="24359" cy="18258"/>
              </a:xfrm>
              <a:custGeom>
                <a:avLst/>
                <a:gdLst>
                  <a:gd name="T0" fmla="*/ 0 w 51"/>
                  <a:gd name="T1" fmla="*/ 0 h 39"/>
                  <a:gd name="T2" fmla="*/ 19 w 51"/>
                  <a:gd name="T3" fmla="*/ 38 h 39"/>
                  <a:gd name="T4" fmla="*/ 50 w 51"/>
                  <a:gd name="T5" fmla="*/ 0 h 39"/>
                  <a:gd name="T6" fmla="*/ 0 w 51"/>
                  <a:gd name="T7" fmla="*/ 0 h 39"/>
                </a:gdLst>
                <a:ahLst/>
                <a:cxnLst>
                  <a:cxn ang="0">
                    <a:pos x="T0" y="T1"/>
                  </a:cxn>
                  <a:cxn ang="0">
                    <a:pos x="T2" y="T3"/>
                  </a:cxn>
                  <a:cxn ang="0">
                    <a:pos x="T4" y="T5"/>
                  </a:cxn>
                  <a:cxn ang="0">
                    <a:pos x="T6" y="T7"/>
                  </a:cxn>
                </a:cxnLst>
                <a:rect l="0" t="0" r="r" b="b"/>
                <a:pathLst>
                  <a:path w="51" h="39">
                    <a:moveTo>
                      <a:pt x="0" y="0"/>
                    </a:moveTo>
                    <a:lnTo>
                      <a:pt x="19" y="38"/>
                    </a:lnTo>
                    <a:lnTo>
                      <a:pt x="50" y="0"/>
                    </a:lnTo>
                    <a:lnTo>
                      <a:pt x="0" y="0"/>
                    </a:lnTo>
                  </a:path>
                </a:pathLst>
              </a:custGeom>
              <a:solidFill>
                <a:srgbClr val="57C1E8"/>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76" name="Freeform 17">
                <a:extLst>
                  <a:ext uri="{FF2B5EF4-FFF2-40B4-BE49-F238E27FC236}">
                    <a16:creationId xmlns:a16="http://schemas.microsoft.com/office/drawing/2014/main" id="{27A1EFBF-2BA6-9541-A6D3-747662A83054}"/>
                  </a:ext>
                </a:extLst>
              </p:cNvPr>
              <p:cNvSpPr>
                <a:spLocks noChangeArrowheads="1"/>
              </p:cNvSpPr>
              <p:nvPr/>
            </p:nvSpPr>
            <p:spPr bwMode="auto">
              <a:xfrm>
                <a:off x="6925107" y="7151583"/>
                <a:ext cx="1006866" cy="1115743"/>
              </a:xfrm>
              <a:custGeom>
                <a:avLst/>
                <a:gdLst>
                  <a:gd name="T0" fmla="*/ 314 w 2187"/>
                  <a:gd name="T1" fmla="*/ 1803 h 2426"/>
                  <a:gd name="T2" fmla="*/ 0 w 2187"/>
                  <a:gd name="T3" fmla="*/ 2167 h 2426"/>
                  <a:gd name="T4" fmla="*/ 6 w 2187"/>
                  <a:gd name="T5" fmla="*/ 2180 h 2426"/>
                  <a:gd name="T6" fmla="*/ 333 w 2187"/>
                  <a:gd name="T7" fmla="*/ 2180 h 2426"/>
                  <a:gd name="T8" fmla="*/ 465 w 2187"/>
                  <a:gd name="T9" fmla="*/ 2029 h 2426"/>
                  <a:gd name="T10" fmla="*/ 358 w 2187"/>
                  <a:gd name="T11" fmla="*/ 1803 h 2426"/>
                  <a:gd name="T12" fmla="*/ 314 w 2187"/>
                  <a:gd name="T13" fmla="*/ 1803 h 2426"/>
                  <a:gd name="T14" fmla="*/ 125 w 2187"/>
                  <a:gd name="T15" fmla="*/ 2425 h 2426"/>
                  <a:gd name="T16" fmla="*/ 270 w 2187"/>
                  <a:gd name="T17" fmla="*/ 2255 h 2426"/>
                  <a:gd name="T18" fmla="*/ 44 w 2187"/>
                  <a:gd name="T19" fmla="*/ 2255 h 2426"/>
                  <a:gd name="T20" fmla="*/ 125 w 2187"/>
                  <a:gd name="T21" fmla="*/ 2425 h 2426"/>
                  <a:gd name="T22" fmla="*/ 1206 w 2187"/>
                  <a:gd name="T23" fmla="*/ 766 h 2426"/>
                  <a:gd name="T24" fmla="*/ 1156 w 2187"/>
                  <a:gd name="T25" fmla="*/ 823 h 2426"/>
                  <a:gd name="T26" fmla="*/ 1231 w 2187"/>
                  <a:gd name="T27" fmla="*/ 823 h 2426"/>
                  <a:gd name="T28" fmla="*/ 1206 w 2187"/>
                  <a:gd name="T29" fmla="*/ 766 h 2426"/>
                  <a:gd name="T30" fmla="*/ 773 w 2187"/>
                  <a:gd name="T31" fmla="*/ 1269 h 2426"/>
                  <a:gd name="T32" fmla="*/ 766 w 2187"/>
                  <a:gd name="T33" fmla="*/ 1275 h 2426"/>
                  <a:gd name="T34" fmla="*/ 779 w 2187"/>
                  <a:gd name="T35" fmla="*/ 1275 h 2426"/>
                  <a:gd name="T36" fmla="*/ 773 w 2187"/>
                  <a:gd name="T37" fmla="*/ 1269 h 2426"/>
                  <a:gd name="T38" fmla="*/ 1633 w 2187"/>
                  <a:gd name="T39" fmla="*/ 263 h 2426"/>
                  <a:gd name="T40" fmla="*/ 1539 w 2187"/>
                  <a:gd name="T41" fmla="*/ 370 h 2426"/>
                  <a:gd name="T42" fmla="*/ 1690 w 2187"/>
                  <a:gd name="T43" fmla="*/ 370 h 2426"/>
                  <a:gd name="T44" fmla="*/ 1633 w 2187"/>
                  <a:gd name="T45" fmla="*/ 263 h 2426"/>
                  <a:gd name="T46" fmla="*/ 553 w 2187"/>
                  <a:gd name="T47" fmla="*/ 1922 h 2426"/>
                  <a:gd name="T48" fmla="*/ 653 w 2187"/>
                  <a:gd name="T49" fmla="*/ 1803 h 2426"/>
                  <a:gd name="T50" fmla="*/ 502 w 2187"/>
                  <a:gd name="T51" fmla="*/ 1803 h 2426"/>
                  <a:gd name="T52" fmla="*/ 553 w 2187"/>
                  <a:gd name="T53" fmla="*/ 1922 h 2426"/>
                  <a:gd name="T54" fmla="*/ 986 w 2187"/>
                  <a:gd name="T55" fmla="*/ 1419 h 2426"/>
                  <a:gd name="T56" fmla="*/ 1043 w 2187"/>
                  <a:gd name="T57" fmla="*/ 1350 h 2426"/>
                  <a:gd name="T58" fmla="*/ 955 w 2187"/>
                  <a:gd name="T59" fmla="*/ 1350 h 2426"/>
                  <a:gd name="T60" fmla="*/ 986 w 2187"/>
                  <a:gd name="T61" fmla="*/ 1419 h 2426"/>
                  <a:gd name="T62" fmla="*/ 2180 w 2187"/>
                  <a:gd name="T63" fmla="*/ 0 h 2426"/>
                  <a:gd name="T64" fmla="*/ 1859 w 2187"/>
                  <a:gd name="T65" fmla="*/ 0 h 2426"/>
                  <a:gd name="T66" fmla="*/ 1728 w 2187"/>
                  <a:gd name="T67" fmla="*/ 157 h 2426"/>
                  <a:gd name="T68" fmla="*/ 1828 w 2187"/>
                  <a:gd name="T69" fmla="*/ 370 h 2426"/>
                  <a:gd name="T70" fmla="*/ 1885 w 2187"/>
                  <a:gd name="T71" fmla="*/ 370 h 2426"/>
                  <a:gd name="T72" fmla="*/ 2186 w 2187"/>
                  <a:gd name="T73" fmla="*/ 18 h 2426"/>
                  <a:gd name="T74" fmla="*/ 2180 w 2187"/>
                  <a:gd name="T75" fmla="*/ 0 h 2426"/>
                  <a:gd name="T76" fmla="*/ 703 w 2187"/>
                  <a:gd name="T77" fmla="*/ 1350 h 2426"/>
                  <a:gd name="T78" fmla="*/ 433 w 2187"/>
                  <a:gd name="T79" fmla="*/ 1665 h 2426"/>
                  <a:gd name="T80" fmla="*/ 465 w 2187"/>
                  <a:gd name="T81" fmla="*/ 1727 h 2426"/>
                  <a:gd name="T82" fmla="*/ 722 w 2187"/>
                  <a:gd name="T83" fmla="*/ 1727 h 2426"/>
                  <a:gd name="T84" fmla="*/ 898 w 2187"/>
                  <a:gd name="T85" fmla="*/ 1526 h 2426"/>
                  <a:gd name="T86" fmla="*/ 817 w 2187"/>
                  <a:gd name="T87" fmla="*/ 1350 h 2426"/>
                  <a:gd name="T88" fmla="*/ 703 w 2187"/>
                  <a:gd name="T89" fmla="*/ 1350 h 2426"/>
                  <a:gd name="T90" fmla="*/ 1476 w 2187"/>
                  <a:gd name="T91" fmla="*/ 452 h 2426"/>
                  <a:gd name="T92" fmla="*/ 1294 w 2187"/>
                  <a:gd name="T93" fmla="*/ 659 h 2426"/>
                  <a:gd name="T94" fmla="*/ 1376 w 2187"/>
                  <a:gd name="T95" fmla="*/ 823 h 2426"/>
                  <a:gd name="T96" fmla="*/ 1495 w 2187"/>
                  <a:gd name="T97" fmla="*/ 823 h 2426"/>
                  <a:gd name="T98" fmla="*/ 1759 w 2187"/>
                  <a:gd name="T99" fmla="*/ 521 h 2426"/>
                  <a:gd name="T100" fmla="*/ 1728 w 2187"/>
                  <a:gd name="T101" fmla="*/ 452 h 2426"/>
                  <a:gd name="T102" fmla="*/ 1476 w 2187"/>
                  <a:gd name="T103" fmla="*/ 452 h 2426"/>
                  <a:gd name="T104" fmla="*/ 1087 w 2187"/>
                  <a:gd name="T105" fmla="*/ 904 h 2426"/>
                  <a:gd name="T106" fmla="*/ 867 w 2187"/>
                  <a:gd name="T107" fmla="*/ 1162 h 2426"/>
                  <a:gd name="T108" fmla="*/ 917 w 2187"/>
                  <a:gd name="T109" fmla="*/ 1275 h 2426"/>
                  <a:gd name="T110" fmla="*/ 1112 w 2187"/>
                  <a:gd name="T111" fmla="*/ 1275 h 2426"/>
                  <a:gd name="T112" fmla="*/ 1325 w 2187"/>
                  <a:gd name="T113" fmla="*/ 1024 h 2426"/>
                  <a:gd name="T114" fmla="*/ 1269 w 2187"/>
                  <a:gd name="T115" fmla="*/ 904 h 2426"/>
                  <a:gd name="T116" fmla="*/ 1087 w 2187"/>
                  <a:gd name="T117" fmla="*/ 904 h 2426"/>
                  <a:gd name="T118" fmla="*/ 1413 w 2187"/>
                  <a:gd name="T119" fmla="*/ 917 h 2426"/>
                  <a:gd name="T120" fmla="*/ 1432 w 2187"/>
                  <a:gd name="T121" fmla="*/ 904 h 2426"/>
                  <a:gd name="T122" fmla="*/ 1407 w 2187"/>
                  <a:gd name="T123" fmla="*/ 904 h 2426"/>
                  <a:gd name="T124" fmla="*/ 1413 w 2187"/>
                  <a:gd name="T125" fmla="*/ 917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87" h="2426">
                    <a:moveTo>
                      <a:pt x="314" y="1803"/>
                    </a:moveTo>
                    <a:lnTo>
                      <a:pt x="0" y="2167"/>
                    </a:lnTo>
                    <a:lnTo>
                      <a:pt x="6" y="2180"/>
                    </a:lnTo>
                    <a:lnTo>
                      <a:pt x="333" y="2180"/>
                    </a:lnTo>
                    <a:lnTo>
                      <a:pt x="465" y="2029"/>
                    </a:lnTo>
                    <a:lnTo>
                      <a:pt x="358" y="1803"/>
                    </a:lnTo>
                    <a:lnTo>
                      <a:pt x="314" y="1803"/>
                    </a:lnTo>
                    <a:close/>
                    <a:moveTo>
                      <a:pt x="125" y="2425"/>
                    </a:moveTo>
                    <a:lnTo>
                      <a:pt x="270" y="2255"/>
                    </a:lnTo>
                    <a:lnTo>
                      <a:pt x="44" y="2255"/>
                    </a:lnTo>
                    <a:lnTo>
                      <a:pt x="125" y="2425"/>
                    </a:lnTo>
                    <a:close/>
                    <a:moveTo>
                      <a:pt x="1206" y="766"/>
                    </a:moveTo>
                    <a:lnTo>
                      <a:pt x="1156" y="823"/>
                    </a:lnTo>
                    <a:lnTo>
                      <a:pt x="1231" y="823"/>
                    </a:lnTo>
                    <a:lnTo>
                      <a:pt x="1206" y="766"/>
                    </a:lnTo>
                    <a:close/>
                    <a:moveTo>
                      <a:pt x="773" y="1269"/>
                    </a:moveTo>
                    <a:lnTo>
                      <a:pt x="766" y="1275"/>
                    </a:lnTo>
                    <a:lnTo>
                      <a:pt x="779" y="1275"/>
                    </a:lnTo>
                    <a:lnTo>
                      <a:pt x="773" y="1269"/>
                    </a:lnTo>
                    <a:close/>
                    <a:moveTo>
                      <a:pt x="1633" y="263"/>
                    </a:moveTo>
                    <a:lnTo>
                      <a:pt x="1539" y="370"/>
                    </a:lnTo>
                    <a:lnTo>
                      <a:pt x="1690" y="370"/>
                    </a:lnTo>
                    <a:lnTo>
                      <a:pt x="1633" y="263"/>
                    </a:lnTo>
                    <a:close/>
                    <a:moveTo>
                      <a:pt x="553" y="1922"/>
                    </a:moveTo>
                    <a:lnTo>
                      <a:pt x="653" y="1803"/>
                    </a:lnTo>
                    <a:lnTo>
                      <a:pt x="502" y="1803"/>
                    </a:lnTo>
                    <a:lnTo>
                      <a:pt x="553" y="1922"/>
                    </a:lnTo>
                    <a:close/>
                    <a:moveTo>
                      <a:pt x="986" y="1419"/>
                    </a:moveTo>
                    <a:lnTo>
                      <a:pt x="1043" y="1350"/>
                    </a:lnTo>
                    <a:lnTo>
                      <a:pt x="955" y="1350"/>
                    </a:lnTo>
                    <a:lnTo>
                      <a:pt x="986" y="1419"/>
                    </a:lnTo>
                    <a:close/>
                    <a:moveTo>
                      <a:pt x="2180" y="0"/>
                    </a:moveTo>
                    <a:lnTo>
                      <a:pt x="1859" y="0"/>
                    </a:lnTo>
                    <a:lnTo>
                      <a:pt x="1728" y="157"/>
                    </a:lnTo>
                    <a:lnTo>
                      <a:pt x="1828" y="370"/>
                    </a:lnTo>
                    <a:lnTo>
                      <a:pt x="1885" y="370"/>
                    </a:lnTo>
                    <a:lnTo>
                      <a:pt x="2186" y="18"/>
                    </a:lnTo>
                    <a:lnTo>
                      <a:pt x="2180" y="0"/>
                    </a:lnTo>
                    <a:close/>
                    <a:moveTo>
                      <a:pt x="703" y="1350"/>
                    </a:moveTo>
                    <a:lnTo>
                      <a:pt x="433" y="1665"/>
                    </a:lnTo>
                    <a:lnTo>
                      <a:pt x="465" y="1727"/>
                    </a:lnTo>
                    <a:lnTo>
                      <a:pt x="722" y="1727"/>
                    </a:lnTo>
                    <a:lnTo>
                      <a:pt x="898" y="1526"/>
                    </a:lnTo>
                    <a:lnTo>
                      <a:pt x="817" y="1350"/>
                    </a:lnTo>
                    <a:lnTo>
                      <a:pt x="703" y="1350"/>
                    </a:lnTo>
                    <a:close/>
                    <a:moveTo>
                      <a:pt x="1476" y="452"/>
                    </a:moveTo>
                    <a:lnTo>
                      <a:pt x="1294" y="659"/>
                    </a:lnTo>
                    <a:lnTo>
                      <a:pt x="1376" y="823"/>
                    </a:lnTo>
                    <a:lnTo>
                      <a:pt x="1495" y="823"/>
                    </a:lnTo>
                    <a:lnTo>
                      <a:pt x="1759" y="521"/>
                    </a:lnTo>
                    <a:lnTo>
                      <a:pt x="1728" y="452"/>
                    </a:lnTo>
                    <a:lnTo>
                      <a:pt x="1476" y="452"/>
                    </a:lnTo>
                    <a:close/>
                    <a:moveTo>
                      <a:pt x="1087" y="904"/>
                    </a:moveTo>
                    <a:lnTo>
                      <a:pt x="867" y="1162"/>
                    </a:lnTo>
                    <a:lnTo>
                      <a:pt x="917" y="1275"/>
                    </a:lnTo>
                    <a:lnTo>
                      <a:pt x="1112" y="1275"/>
                    </a:lnTo>
                    <a:lnTo>
                      <a:pt x="1325" y="1024"/>
                    </a:lnTo>
                    <a:lnTo>
                      <a:pt x="1269" y="904"/>
                    </a:lnTo>
                    <a:lnTo>
                      <a:pt x="1087" y="904"/>
                    </a:lnTo>
                    <a:close/>
                    <a:moveTo>
                      <a:pt x="1413" y="917"/>
                    </a:moveTo>
                    <a:lnTo>
                      <a:pt x="1432" y="904"/>
                    </a:lnTo>
                    <a:lnTo>
                      <a:pt x="1407" y="904"/>
                    </a:lnTo>
                    <a:lnTo>
                      <a:pt x="1413" y="917"/>
                    </a:lnTo>
                    <a:close/>
                  </a:path>
                </a:pathLst>
              </a:custGeom>
              <a:solidFill>
                <a:schemeClr val="accent3"/>
              </a:solidFill>
              <a:ln>
                <a:noFill/>
              </a:ln>
              <a:effectLst/>
            </p:spPr>
            <p:txBody>
              <a:bodyPr wrap="none" lIns="121853" tIns="60926" rIns="121853" bIns="60926" anchor="ctr"/>
              <a:lstStyle/>
              <a:p>
                <a:endParaRPr lang="en-US"/>
              </a:p>
            </p:txBody>
          </p:sp>
          <p:sp>
            <p:nvSpPr>
              <p:cNvPr id="77" name="Freeform 18">
                <a:extLst>
                  <a:ext uri="{FF2B5EF4-FFF2-40B4-BE49-F238E27FC236}">
                    <a16:creationId xmlns:a16="http://schemas.microsoft.com/office/drawing/2014/main" id="{1439068C-FD45-C244-ACB9-6059C7BA52F6}"/>
                  </a:ext>
                </a:extLst>
              </p:cNvPr>
              <p:cNvSpPr>
                <a:spLocks noChangeArrowheads="1"/>
              </p:cNvSpPr>
              <p:nvPr/>
            </p:nvSpPr>
            <p:spPr bwMode="auto">
              <a:xfrm>
                <a:off x="7773636" y="7816969"/>
                <a:ext cx="521702" cy="543671"/>
              </a:xfrm>
              <a:custGeom>
                <a:avLst/>
                <a:gdLst>
                  <a:gd name="T0" fmla="*/ 239 w 1132"/>
                  <a:gd name="T1" fmla="*/ 904 h 1182"/>
                  <a:gd name="T2" fmla="*/ 364 w 1132"/>
                  <a:gd name="T3" fmla="*/ 1162 h 1182"/>
                  <a:gd name="T4" fmla="*/ 660 w 1132"/>
                  <a:gd name="T5" fmla="*/ 810 h 1182"/>
                  <a:gd name="T6" fmla="*/ 320 w 1132"/>
                  <a:gd name="T7" fmla="*/ 810 h 1182"/>
                  <a:gd name="T8" fmla="*/ 239 w 1132"/>
                  <a:gd name="T9" fmla="*/ 904 h 1182"/>
                  <a:gd name="T10" fmla="*/ 383 w 1132"/>
                  <a:gd name="T11" fmla="*/ 735 h 1182"/>
                  <a:gd name="T12" fmla="*/ 691 w 1132"/>
                  <a:gd name="T13" fmla="*/ 735 h 1182"/>
                  <a:gd name="T14" fmla="*/ 584 w 1132"/>
                  <a:gd name="T15" fmla="*/ 502 h 1182"/>
                  <a:gd name="T16" fmla="*/ 383 w 1132"/>
                  <a:gd name="T17" fmla="*/ 735 h 1182"/>
                  <a:gd name="T18" fmla="*/ 0 w 1132"/>
                  <a:gd name="T19" fmla="*/ 1181 h 1182"/>
                  <a:gd name="T20" fmla="*/ 232 w 1132"/>
                  <a:gd name="T21" fmla="*/ 1181 h 1182"/>
                  <a:gd name="T22" fmla="*/ 151 w 1132"/>
                  <a:gd name="T23" fmla="*/ 1005 h 1182"/>
                  <a:gd name="T24" fmla="*/ 0 w 1132"/>
                  <a:gd name="T25" fmla="*/ 1181 h 1182"/>
                  <a:gd name="T26" fmla="*/ 1011 w 1132"/>
                  <a:gd name="T27" fmla="*/ 0 h 1182"/>
                  <a:gd name="T28" fmla="*/ 773 w 1132"/>
                  <a:gd name="T29" fmla="*/ 282 h 1182"/>
                  <a:gd name="T30" fmla="*/ 1112 w 1132"/>
                  <a:gd name="T31" fmla="*/ 282 h 1182"/>
                  <a:gd name="T32" fmla="*/ 1131 w 1132"/>
                  <a:gd name="T33" fmla="*/ 257 h 1182"/>
                  <a:gd name="T34" fmla="*/ 1011 w 1132"/>
                  <a:gd name="T35" fmla="*/ 0 h 1182"/>
                  <a:gd name="T36" fmla="*/ 672 w 1132"/>
                  <a:gd name="T37" fmla="*/ 402 h 1182"/>
                  <a:gd name="T38" fmla="*/ 792 w 1132"/>
                  <a:gd name="T39" fmla="*/ 659 h 1182"/>
                  <a:gd name="T40" fmla="*/ 1049 w 1132"/>
                  <a:gd name="T41" fmla="*/ 358 h 1182"/>
                  <a:gd name="T42" fmla="*/ 704 w 1132"/>
                  <a:gd name="T43" fmla="*/ 358 h 1182"/>
                  <a:gd name="T44" fmla="*/ 672 w 1132"/>
                  <a:gd name="T45" fmla="*/ 402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32" h="1182">
                    <a:moveTo>
                      <a:pt x="239" y="904"/>
                    </a:moveTo>
                    <a:lnTo>
                      <a:pt x="364" y="1162"/>
                    </a:lnTo>
                    <a:lnTo>
                      <a:pt x="660" y="810"/>
                    </a:lnTo>
                    <a:lnTo>
                      <a:pt x="320" y="810"/>
                    </a:lnTo>
                    <a:lnTo>
                      <a:pt x="239" y="904"/>
                    </a:lnTo>
                    <a:close/>
                    <a:moveTo>
                      <a:pt x="383" y="735"/>
                    </a:moveTo>
                    <a:lnTo>
                      <a:pt x="691" y="735"/>
                    </a:lnTo>
                    <a:lnTo>
                      <a:pt x="584" y="502"/>
                    </a:lnTo>
                    <a:lnTo>
                      <a:pt x="383" y="735"/>
                    </a:lnTo>
                    <a:close/>
                    <a:moveTo>
                      <a:pt x="0" y="1181"/>
                    </a:moveTo>
                    <a:lnTo>
                      <a:pt x="232" y="1181"/>
                    </a:lnTo>
                    <a:lnTo>
                      <a:pt x="151" y="1005"/>
                    </a:lnTo>
                    <a:lnTo>
                      <a:pt x="0" y="1181"/>
                    </a:lnTo>
                    <a:close/>
                    <a:moveTo>
                      <a:pt x="1011" y="0"/>
                    </a:moveTo>
                    <a:lnTo>
                      <a:pt x="773" y="282"/>
                    </a:lnTo>
                    <a:lnTo>
                      <a:pt x="1112" y="282"/>
                    </a:lnTo>
                    <a:lnTo>
                      <a:pt x="1131" y="257"/>
                    </a:lnTo>
                    <a:lnTo>
                      <a:pt x="1011" y="0"/>
                    </a:lnTo>
                    <a:close/>
                    <a:moveTo>
                      <a:pt x="672" y="402"/>
                    </a:moveTo>
                    <a:lnTo>
                      <a:pt x="792" y="659"/>
                    </a:lnTo>
                    <a:lnTo>
                      <a:pt x="1049" y="358"/>
                    </a:lnTo>
                    <a:lnTo>
                      <a:pt x="704" y="358"/>
                    </a:lnTo>
                    <a:lnTo>
                      <a:pt x="672" y="402"/>
                    </a:lnTo>
                    <a:close/>
                  </a:path>
                </a:pathLst>
              </a:custGeom>
              <a:solidFill>
                <a:schemeClr val="accent3"/>
              </a:solidFill>
              <a:ln>
                <a:noFill/>
              </a:ln>
              <a:effectLst/>
            </p:spPr>
            <p:txBody>
              <a:bodyPr wrap="none" lIns="121853" tIns="60926" rIns="121853" bIns="60926" anchor="ctr"/>
              <a:lstStyle/>
              <a:p>
                <a:endParaRPr lang="en-US"/>
              </a:p>
            </p:txBody>
          </p:sp>
          <p:grpSp>
            <p:nvGrpSpPr>
              <p:cNvPr id="78" name="Group 77">
                <a:extLst>
                  <a:ext uri="{FF2B5EF4-FFF2-40B4-BE49-F238E27FC236}">
                    <a16:creationId xmlns:a16="http://schemas.microsoft.com/office/drawing/2014/main" id="{8D14288D-7DF3-0D41-A40D-E71F8EB6F299}"/>
                  </a:ext>
                </a:extLst>
              </p:cNvPr>
              <p:cNvGrpSpPr/>
              <p:nvPr/>
            </p:nvGrpSpPr>
            <p:grpSpPr>
              <a:xfrm>
                <a:off x="6805339" y="7151581"/>
                <a:ext cx="836347" cy="918967"/>
                <a:chOff x="6624875" y="6831220"/>
                <a:chExt cx="871838" cy="957964"/>
              </a:xfrm>
              <a:solidFill>
                <a:schemeClr val="accent3"/>
              </a:solidFill>
            </p:grpSpPr>
            <p:sp>
              <p:nvSpPr>
                <p:cNvPr id="79" name="Freeform 6">
                  <a:extLst>
                    <a:ext uri="{FF2B5EF4-FFF2-40B4-BE49-F238E27FC236}">
                      <a16:creationId xmlns:a16="http://schemas.microsoft.com/office/drawing/2014/main" id="{3AF59B80-3B5C-B54C-AC10-E4CA3CADA326}"/>
                    </a:ext>
                  </a:extLst>
                </p:cNvPr>
                <p:cNvSpPr>
                  <a:spLocks noChangeArrowheads="1"/>
                </p:cNvSpPr>
                <p:nvPr/>
              </p:nvSpPr>
              <p:spPr bwMode="auto">
                <a:xfrm>
                  <a:off x="7105233" y="7264736"/>
                  <a:ext cx="61367" cy="42294"/>
                </a:xfrm>
                <a:custGeom>
                  <a:avLst/>
                  <a:gdLst>
                    <a:gd name="T0" fmla="*/ 44 w 127"/>
                    <a:gd name="T1" fmla="*/ 88 h 89"/>
                    <a:gd name="T2" fmla="*/ 126 w 127"/>
                    <a:gd name="T3" fmla="*/ 0 h 89"/>
                    <a:gd name="T4" fmla="*/ 0 w 127"/>
                    <a:gd name="T5" fmla="*/ 0 h 89"/>
                    <a:gd name="T6" fmla="*/ 44 w 127"/>
                    <a:gd name="T7" fmla="*/ 88 h 89"/>
                  </a:gdLst>
                  <a:ahLst/>
                  <a:cxnLst>
                    <a:cxn ang="0">
                      <a:pos x="T0" y="T1"/>
                    </a:cxn>
                    <a:cxn ang="0">
                      <a:pos x="T2" y="T3"/>
                    </a:cxn>
                    <a:cxn ang="0">
                      <a:pos x="T4" y="T5"/>
                    </a:cxn>
                    <a:cxn ang="0">
                      <a:pos x="T6" y="T7"/>
                    </a:cxn>
                  </a:cxnLst>
                  <a:rect l="0" t="0" r="r" b="b"/>
                  <a:pathLst>
                    <a:path w="127" h="89">
                      <a:moveTo>
                        <a:pt x="44" y="88"/>
                      </a:moveTo>
                      <a:lnTo>
                        <a:pt x="126" y="0"/>
                      </a:lnTo>
                      <a:lnTo>
                        <a:pt x="0" y="0"/>
                      </a:lnTo>
                      <a:lnTo>
                        <a:pt x="44" y="88"/>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0" name="Freeform 9">
                  <a:extLst>
                    <a:ext uri="{FF2B5EF4-FFF2-40B4-BE49-F238E27FC236}">
                      <a16:creationId xmlns:a16="http://schemas.microsoft.com/office/drawing/2014/main" id="{8D2A4FC2-B3A8-2344-8FD1-8E92DE90DCA1}"/>
                    </a:ext>
                  </a:extLst>
                </p:cNvPr>
                <p:cNvSpPr>
                  <a:spLocks noChangeArrowheads="1"/>
                </p:cNvSpPr>
                <p:nvPr/>
              </p:nvSpPr>
              <p:spPr bwMode="auto">
                <a:xfrm>
                  <a:off x="6764538" y="7412766"/>
                  <a:ext cx="40207" cy="31720"/>
                </a:xfrm>
                <a:custGeom>
                  <a:avLst/>
                  <a:gdLst>
                    <a:gd name="T0" fmla="*/ 82 w 83"/>
                    <a:gd name="T1" fmla="*/ 63 h 64"/>
                    <a:gd name="T2" fmla="*/ 50 w 83"/>
                    <a:gd name="T3" fmla="*/ 0 h 64"/>
                    <a:gd name="T4" fmla="*/ 0 w 83"/>
                    <a:gd name="T5" fmla="*/ 63 h 64"/>
                    <a:gd name="T6" fmla="*/ 82 w 83"/>
                    <a:gd name="T7" fmla="*/ 63 h 64"/>
                  </a:gdLst>
                  <a:ahLst/>
                  <a:cxnLst>
                    <a:cxn ang="0">
                      <a:pos x="T0" y="T1"/>
                    </a:cxn>
                    <a:cxn ang="0">
                      <a:pos x="T2" y="T3"/>
                    </a:cxn>
                    <a:cxn ang="0">
                      <a:pos x="T4" y="T5"/>
                    </a:cxn>
                    <a:cxn ang="0">
                      <a:pos x="T6" y="T7"/>
                    </a:cxn>
                  </a:cxnLst>
                  <a:rect l="0" t="0" r="r" b="b"/>
                  <a:pathLst>
                    <a:path w="83" h="64">
                      <a:moveTo>
                        <a:pt x="82" y="63"/>
                      </a:moveTo>
                      <a:lnTo>
                        <a:pt x="50" y="0"/>
                      </a:lnTo>
                      <a:lnTo>
                        <a:pt x="0" y="63"/>
                      </a:lnTo>
                      <a:lnTo>
                        <a:pt x="82" y="6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1" name="Freeform 11">
                  <a:extLst>
                    <a:ext uri="{FF2B5EF4-FFF2-40B4-BE49-F238E27FC236}">
                      <a16:creationId xmlns:a16="http://schemas.microsoft.com/office/drawing/2014/main" id="{DD8044B3-B5E9-0740-8308-9F9A11327209}"/>
                    </a:ext>
                  </a:extLst>
                </p:cNvPr>
                <p:cNvSpPr>
                  <a:spLocks noChangeArrowheads="1"/>
                </p:cNvSpPr>
                <p:nvPr/>
              </p:nvSpPr>
              <p:spPr bwMode="auto">
                <a:xfrm>
                  <a:off x="6950756" y="7171690"/>
                  <a:ext cx="69832" cy="54982"/>
                </a:xfrm>
                <a:custGeom>
                  <a:avLst/>
                  <a:gdLst>
                    <a:gd name="T0" fmla="*/ 144 w 145"/>
                    <a:gd name="T1" fmla="*/ 113 h 114"/>
                    <a:gd name="T2" fmla="*/ 94 w 145"/>
                    <a:gd name="T3" fmla="*/ 0 h 114"/>
                    <a:gd name="T4" fmla="*/ 0 w 145"/>
                    <a:gd name="T5" fmla="*/ 113 h 114"/>
                    <a:gd name="T6" fmla="*/ 144 w 145"/>
                    <a:gd name="T7" fmla="*/ 113 h 114"/>
                  </a:gdLst>
                  <a:ahLst/>
                  <a:cxnLst>
                    <a:cxn ang="0">
                      <a:pos x="T0" y="T1"/>
                    </a:cxn>
                    <a:cxn ang="0">
                      <a:pos x="T2" y="T3"/>
                    </a:cxn>
                    <a:cxn ang="0">
                      <a:pos x="T4" y="T5"/>
                    </a:cxn>
                    <a:cxn ang="0">
                      <a:pos x="T6" y="T7"/>
                    </a:cxn>
                  </a:cxnLst>
                  <a:rect l="0" t="0" r="r" b="b"/>
                  <a:pathLst>
                    <a:path w="145" h="114">
                      <a:moveTo>
                        <a:pt x="144" y="113"/>
                      </a:moveTo>
                      <a:lnTo>
                        <a:pt x="94" y="0"/>
                      </a:lnTo>
                      <a:lnTo>
                        <a:pt x="0" y="113"/>
                      </a:lnTo>
                      <a:lnTo>
                        <a:pt x="144" y="11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2" name="Freeform 15">
                  <a:extLst>
                    <a:ext uri="{FF2B5EF4-FFF2-40B4-BE49-F238E27FC236}">
                      <a16:creationId xmlns:a16="http://schemas.microsoft.com/office/drawing/2014/main" id="{29E46FD1-D2CE-7043-A196-6905012B26DB}"/>
                    </a:ext>
                  </a:extLst>
                </p:cNvPr>
                <p:cNvSpPr>
                  <a:spLocks noChangeArrowheads="1"/>
                </p:cNvSpPr>
                <p:nvPr/>
              </p:nvSpPr>
              <p:spPr bwMode="auto">
                <a:xfrm>
                  <a:off x="6887273" y="7478321"/>
                  <a:ext cx="90994" cy="69786"/>
                </a:xfrm>
                <a:custGeom>
                  <a:avLst/>
                  <a:gdLst>
                    <a:gd name="T0" fmla="*/ 188 w 189"/>
                    <a:gd name="T1" fmla="*/ 0 h 146"/>
                    <a:gd name="T2" fmla="*/ 0 w 189"/>
                    <a:gd name="T3" fmla="*/ 0 h 146"/>
                    <a:gd name="T4" fmla="*/ 69 w 189"/>
                    <a:gd name="T5" fmla="*/ 145 h 146"/>
                    <a:gd name="T6" fmla="*/ 188 w 189"/>
                    <a:gd name="T7" fmla="*/ 0 h 146"/>
                  </a:gdLst>
                  <a:ahLst/>
                  <a:cxnLst>
                    <a:cxn ang="0">
                      <a:pos x="T0" y="T1"/>
                    </a:cxn>
                    <a:cxn ang="0">
                      <a:pos x="T2" y="T3"/>
                    </a:cxn>
                    <a:cxn ang="0">
                      <a:pos x="T4" y="T5"/>
                    </a:cxn>
                    <a:cxn ang="0">
                      <a:pos x="T6" y="T7"/>
                    </a:cxn>
                  </a:cxnLst>
                  <a:rect l="0" t="0" r="r" b="b"/>
                  <a:pathLst>
                    <a:path w="189" h="146">
                      <a:moveTo>
                        <a:pt x="188" y="0"/>
                      </a:moveTo>
                      <a:lnTo>
                        <a:pt x="0" y="0"/>
                      </a:lnTo>
                      <a:lnTo>
                        <a:pt x="69" y="145"/>
                      </a:lnTo>
                      <a:lnTo>
                        <a:pt x="18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3" name="Freeform 16">
                  <a:extLst>
                    <a:ext uri="{FF2B5EF4-FFF2-40B4-BE49-F238E27FC236}">
                      <a16:creationId xmlns:a16="http://schemas.microsoft.com/office/drawing/2014/main" id="{8A6EB39F-6A77-F74B-96D3-EA1E09F2BF97}"/>
                    </a:ext>
                  </a:extLst>
                </p:cNvPr>
                <p:cNvSpPr>
                  <a:spLocks noChangeArrowheads="1"/>
                </p:cNvSpPr>
                <p:nvPr/>
              </p:nvSpPr>
              <p:spPr bwMode="auto">
                <a:xfrm>
                  <a:off x="7134859" y="6932726"/>
                  <a:ext cx="105806" cy="76130"/>
                </a:xfrm>
                <a:custGeom>
                  <a:avLst/>
                  <a:gdLst>
                    <a:gd name="T0" fmla="*/ 220 w 221"/>
                    <a:gd name="T1" fmla="*/ 157 h 158"/>
                    <a:gd name="T2" fmla="*/ 144 w 221"/>
                    <a:gd name="T3" fmla="*/ 0 h 158"/>
                    <a:gd name="T4" fmla="*/ 0 w 221"/>
                    <a:gd name="T5" fmla="*/ 157 h 158"/>
                    <a:gd name="T6" fmla="*/ 220 w 221"/>
                    <a:gd name="T7" fmla="*/ 157 h 158"/>
                  </a:gdLst>
                  <a:ahLst/>
                  <a:cxnLst>
                    <a:cxn ang="0">
                      <a:pos x="T0" y="T1"/>
                    </a:cxn>
                    <a:cxn ang="0">
                      <a:pos x="T2" y="T3"/>
                    </a:cxn>
                    <a:cxn ang="0">
                      <a:pos x="T4" y="T5"/>
                    </a:cxn>
                    <a:cxn ang="0">
                      <a:pos x="T6" y="T7"/>
                    </a:cxn>
                  </a:cxnLst>
                  <a:rect l="0" t="0" r="r" b="b"/>
                  <a:pathLst>
                    <a:path w="221" h="158">
                      <a:moveTo>
                        <a:pt x="220" y="157"/>
                      </a:moveTo>
                      <a:lnTo>
                        <a:pt x="144" y="0"/>
                      </a:lnTo>
                      <a:lnTo>
                        <a:pt x="0" y="157"/>
                      </a:lnTo>
                      <a:lnTo>
                        <a:pt x="220" y="15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4" name="Freeform 7">
                  <a:extLst>
                    <a:ext uri="{FF2B5EF4-FFF2-40B4-BE49-F238E27FC236}">
                      <a16:creationId xmlns:a16="http://schemas.microsoft.com/office/drawing/2014/main" id="{E5BCD0A5-AC44-AF4C-B4FC-35AEA27ACB21}"/>
                    </a:ext>
                  </a:extLst>
                </p:cNvPr>
                <p:cNvSpPr>
                  <a:spLocks noChangeArrowheads="1"/>
                </p:cNvSpPr>
                <p:nvPr/>
              </p:nvSpPr>
              <p:spPr bwMode="auto">
                <a:xfrm>
                  <a:off x="7244896" y="6831220"/>
                  <a:ext cx="251817" cy="177636"/>
                </a:xfrm>
                <a:custGeom>
                  <a:avLst/>
                  <a:gdLst>
                    <a:gd name="T0" fmla="*/ 126 w 523"/>
                    <a:gd name="T1" fmla="*/ 370 h 371"/>
                    <a:gd name="T2" fmla="*/ 283 w 523"/>
                    <a:gd name="T3" fmla="*/ 370 h 371"/>
                    <a:gd name="T4" fmla="*/ 522 w 523"/>
                    <a:gd name="T5" fmla="*/ 94 h 371"/>
                    <a:gd name="T6" fmla="*/ 478 w 523"/>
                    <a:gd name="T7" fmla="*/ 0 h 371"/>
                    <a:gd name="T8" fmla="*/ 88 w 523"/>
                    <a:gd name="T9" fmla="*/ 0 h 371"/>
                    <a:gd name="T10" fmla="*/ 0 w 523"/>
                    <a:gd name="T11" fmla="*/ 106 h 371"/>
                    <a:gd name="T12" fmla="*/ 126 w 523"/>
                    <a:gd name="T13" fmla="*/ 370 h 371"/>
                  </a:gdLst>
                  <a:ahLst/>
                  <a:cxnLst>
                    <a:cxn ang="0">
                      <a:pos x="T0" y="T1"/>
                    </a:cxn>
                    <a:cxn ang="0">
                      <a:pos x="T2" y="T3"/>
                    </a:cxn>
                    <a:cxn ang="0">
                      <a:pos x="T4" y="T5"/>
                    </a:cxn>
                    <a:cxn ang="0">
                      <a:pos x="T6" y="T7"/>
                    </a:cxn>
                    <a:cxn ang="0">
                      <a:pos x="T8" y="T9"/>
                    </a:cxn>
                    <a:cxn ang="0">
                      <a:pos x="T10" y="T11"/>
                    </a:cxn>
                    <a:cxn ang="0">
                      <a:pos x="T12" y="T13"/>
                    </a:cxn>
                  </a:cxnLst>
                  <a:rect l="0" t="0" r="r" b="b"/>
                  <a:pathLst>
                    <a:path w="523" h="371">
                      <a:moveTo>
                        <a:pt x="126" y="370"/>
                      </a:moveTo>
                      <a:lnTo>
                        <a:pt x="283" y="370"/>
                      </a:lnTo>
                      <a:lnTo>
                        <a:pt x="522" y="94"/>
                      </a:lnTo>
                      <a:lnTo>
                        <a:pt x="478" y="0"/>
                      </a:lnTo>
                      <a:lnTo>
                        <a:pt x="88" y="0"/>
                      </a:lnTo>
                      <a:lnTo>
                        <a:pt x="0" y="106"/>
                      </a:lnTo>
                      <a:lnTo>
                        <a:pt x="126" y="37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5" name="Freeform 8">
                  <a:extLst>
                    <a:ext uri="{FF2B5EF4-FFF2-40B4-BE49-F238E27FC236}">
                      <a16:creationId xmlns:a16="http://schemas.microsoft.com/office/drawing/2014/main" id="{57721F7D-20BF-D146-B379-DDCA4DD69630}"/>
                    </a:ext>
                  </a:extLst>
                </p:cNvPr>
                <p:cNvSpPr>
                  <a:spLocks noChangeArrowheads="1"/>
                </p:cNvSpPr>
                <p:nvPr/>
              </p:nvSpPr>
              <p:spPr bwMode="auto">
                <a:xfrm>
                  <a:off x="7037517" y="7046920"/>
                  <a:ext cx="249702" cy="177636"/>
                </a:xfrm>
                <a:custGeom>
                  <a:avLst/>
                  <a:gdLst>
                    <a:gd name="T0" fmla="*/ 138 w 522"/>
                    <a:gd name="T1" fmla="*/ 0 h 372"/>
                    <a:gd name="T2" fmla="*/ 0 w 522"/>
                    <a:gd name="T3" fmla="*/ 157 h 372"/>
                    <a:gd name="T4" fmla="*/ 100 w 522"/>
                    <a:gd name="T5" fmla="*/ 371 h 372"/>
                    <a:gd name="T6" fmla="*/ 327 w 522"/>
                    <a:gd name="T7" fmla="*/ 371 h 372"/>
                    <a:gd name="T8" fmla="*/ 521 w 522"/>
                    <a:gd name="T9" fmla="*/ 144 h 372"/>
                    <a:gd name="T10" fmla="*/ 458 w 522"/>
                    <a:gd name="T11" fmla="*/ 0 h 372"/>
                    <a:gd name="T12" fmla="*/ 138 w 522"/>
                    <a:gd name="T13" fmla="*/ 0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138" y="0"/>
                      </a:moveTo>
                      <a:lnTo>
                        <a:pt x="0" y="157"/>
                      </a:lnTo>
                      <a:lnTo>
                        <a:pt x="100" y="371"/>
                      </a:lnTo>
                      <a:lnTo>
                        <a:pt x="327" y="371"/>
                      </a:lnTo>
                      <a:lnTo>
                        <a:pt x="521" y="144"/>
                      </a:lnTo>
                      <a:lnTo>
                        <a:pt x="458" y="0"/>
                      </a:lnTo>
                      <a:lnTo>
                        <a:pt x="13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6" name="Freeform 12">
                  <a:extLst>
                    <a:ext uri="{FF2B5EF4-FFF2-40B4-BE49-F238E27FC236}">
                      <a16:creationId xmlns:a16="http://schemas.microsoft.com/office/drawing/2014/main" id="{0411B61C-FF12-F247-80B0-02F937A336A9}"/>
                    </a:ext>
                  </a:extLst>
                </p:cNvPr>
                <p:cNvSpPr>
                  <a:spLocks noChangeArrowheads="1"/>
                </p:cNvSpPr>
                <p:nvPr/>
              </p:nvSpPr>
              <p:spPr bwMode="auto">
                <a:xfrm>
                  <a:off x="6624875" y="7478322"/>
                  <a:ext cx="251818" cy="181865"/>
                </a:xfrm>
                <a:custGeom>
                  <a:avLst/>
                  <a:gdLst>
                    <a:gd name="T0" fmla="*/ 415 w 523"/>
                    <a:gd name="T1" fmla="*/ 377 h 378"/>
                    <a:gd name="T2" fmla="*/ 522 w 523"/>
                    <a:gd name="T3" fmla="*/ 252 h 378"/>
                    <a:gd name="T4" fmla="*/ 409 w 523"/>
                    <a:gd name="T5" fmla="*/ 0 h 378"/>
                    <a:gd name="T6" fmla="*/ 226 w 523"/>
                    <a:gd name="T7" fmla="*/ 0 h 378"/>
                    <a:gd name="T8" fmla="*/ 0 w 523"/>
                    <a:gd name="T9" fmla="*/ 264 h 378"/>
                    <a:gd name="T10" fmla="*/ 57 w 523"/>
                    <a:gd name="T11" fmla="*/ 377 h 378"/>
                    <a:gd name="T12" fmla="*/ 415 w 523"/>
                    <a:gd name="T13" fmla="*/ 377 h 378"/>
                  </a:gdLst>
                  <a:ahLst/>
                  <a:cxnLst>
                    <a:cxn ang="0">
                      <a:pos x="T0" y="T1"/>
                    </a:cxn>
                    <a:cxn ang="0">
                      <a:pos x="T2" y="T3"/>
                    </a:cxn>
                    <a:cxn ang="0">
                      <a:pos x="T4" y="T5"/>
                    </a:cxn>
                    <a:cxn ang="0">
                      <a:pos x="T6" y="T7"/>
                    </a:cxn>
                    <a:cxn ang="0">
                      <a:pos x="T8" y="T9"/>
                    </a:cxn>
                    <a:cxn ang="0">
                      <a:pos x="T10" y="T11"/>
                    </a:cxn>
                    <a:cxn ang="0">
                      <a:pos x="T12" y="T13"/>
                    </a:cxn>
                  </a:cxnLst>
                  <a:rect l="0" t="0" r="r" b="b"/>
                  <a:pathLst>
                    <a:path w="523" h="378">
                      <a:moveTo>
                        <a:pt x="415" y="377"/>
                      </a:moveTo>
                      <a:lnTo>
                        <a:pt x="522" y="252"/>
                      </a:lnTo>
                      <a:lnTo>
                        <a:pt x="409" y="0"/>
                      </a:lnTo>
                      <a:lnTo>
                        <a:pt x="226" y="0"/>
                      </a:lnTo>
                      <a:lnTo>
                        <a:pt x="0" y="264"/>
                      </a:lnTo>
                      <a:lnTo>
                        <a:pt x="57" y="377"/>
                      </a:lnTo>
                      <a:lnTo>
                        <a:pt x="415" y="37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7" name="Freeform 13">
                  <a:extLst>
                    <a:ext uri="{FF2B5EF4-FFF2-40B4-BE49-F238E27FC236}">
                      <a16:creationId xmlns:a16="http://schemas.microsoft.com/office/drawing/2014/main" id="{15A4E8AB-D633-1745-894D-6B65949D4F4F}"/>
                    </a:ext>
                  </a:extLst>
                </p:cNvPr>
                <p:cNvSpPr>
                  <a:spLocks noChangeArrowheads="1"/>
                </p:cNvSpPr>
                <p:nvPr/>
              </p:nvSpPr>
              <p:spPr bwMode="auto">
                <a:xfrm>
                  <a:off x="6832254" y="7264736"/>
                  <a:ext cx="249702" cy="177636"/>
                </a:xfrm>
                <a:custGeom>
                  <a:avLst/>
                  <a:gdLst>
                    <a:gd name="T0" fmla="*/ 370 w 522"/>
                    <a:gd name="T1" fmla="*/ 371 h 372"/>
                    <a:gd name="T2" fmla="*/ 521 w 522"/>
                    <a:gd name="T3" fmla="*/ 195 h 372"/>
                    <a:gd name="T4" fmla="*/ 427 w 522"/>
                    <a:gd name="T5" fmla="*/ 0 h 372"/>
                    <a:gd name="T6" fmla="*/ 176 w 522"/>
                    <a:gd name="T7" fmla="*/ 0 h 372"/>
                    <a:gd name="T8" fmla="*/ 0 w 522"/>
                    <a:gd name="T9" fmla="*/ 208 h 372"/>
                    <a:gd name="T10" fmla="*/ 75 w 522"/>
                    <a:gd name="T11" fmla="*/ 371 h 372"/>
                    <a:gd name="T12" fmla="*/ 370 w 522"/>
                    <a:gd name="T13" fmla="*/ 371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370" y="371"/>
                      </a:moveTo>
                      <a:lnTo>
                        <a:pt x="521" y="195"/>
                      </a:lnTo>
                      <a:lnTo>
                        <a:pt x="427" y="0"/>
                      </a:lnTo>
                      <a:lnTo>
                        <a:pt x="176" y="0"/>
                      </a:lnTo>
                      <a:lnTo>
                        <a:pt x="0" y="208"/>
                      </a:lnTo>
                      <a:lnTo>
                        <a:pt x="75" y="371"/>
                      </a:lnTo>
                      <a:lnTo>
                        <a:pt x="370" y="371"/>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8" name="Freeform 14">
                  <a:extLst>
                    <a:ext uri="{FF2B5EF4-FFF2-40B4-BE49-F238E27FC236}">
                      <a16:creationId xmlns:a16="http://schemas.microsoft.com/office/drawing/2014/main" id="{128F6538-B1B1-D346-98ED-CEB50114E804}"/>
                    </a:ext>
                  </a:extLst>
                </p:cNvPr>
                <p:cNvSpPr>
                  <a:spLocks noChangeArrowheads="1"/>
                </p:cNvSpPr>
                <p:nvPr/>
              </p:nvSpPr>
              <p:spPr bwMode="auto">
                <a:xfrm>
                  <a:off x="6667196" y="7696137"/>
                  <a:ext cx="126967" cy="93047"/>
                </a:xfrm>
                <a:custGeom>
                  <a:avLst/>
                  <a:gdLst>
                    <a:gd name="T0" fmla="*/ 0 w 265"/>
                    <a:gd name="T1" fmla="*/ 0 h 195"/>
                    <a:gd name="T2" fmla="*/ 94 w 265"/>
                    <a:gd name="T3" fmla="*/ 194 h 195"/>
                    <a:gd name="T4" fmla="*/ 264 w 265"/>
                    <a:gd name="T5" fmla="*/ 0 h 195"/>
                    <a:gd name="T6" fmla="*/ 0 w 265"/>
                    <a:gd name="T7" fmla="*/ 0 h 195"/>
                  </a:gdLst>
                  <a:ahLst/>
                  <a:cxnLst>
                    <a:cxn ang="0">
                      <a:pos x="T0" y="T1"/>
                    </a:cxn>
                    <a:cxn ang="0">
                      <a:pos x="T2" y="T3"/>
                    </a:cxn>
                    <a:cxn ang="0">
                      <a:pos x="T4" y="T5"/>
                    </a:cxn>
                    <a:cxn ang="0">
                      <a:pos x="T6" y="T7"/>
                    </a:cxn>
                  </a:cxnLst>
                  <a:rect l="0" t="0" r="r" b="b"/>
                  <a:pathLst>
                    <a:path w="265" h="195">
                      <a:moveTo>
                        <a:pt x="0" y="0"/>
                      </a:moveTo>
                      <a:lnTo>
                        <a:pt x="94" y="194"/>
                      </a:lnTo>
                      <a:lnTo>
                        <a:pt x="264" y="0"/>
                      </a:lnTo>
                      <a:lnTo>
                        <a:pt x="0"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grpSp>
        </p:grpSp>
      </p:grpSp>
      <p:sp>
        <p:nvSpPr>
          <p:cNvPr id="108" name="TextBox 107">
            <a:extLst>
              <a:ext uri="{FF2B5EF4-FFF2-40B4-BE49-F238E27FC236}">
                <a16:creationId xmlns:a16="http://schemas.microsoft.com/office/drawing/2014/main" id="{4532B8F1-6380-8A43-977C-C1045B64BEAA}"/>
              </a:ext>
            </a:extLst>
          </p:cNvPr>
          <p:cNvSpPr txBox="1"/>
          <p:nvPr/>
        </p:nvSpPr>
        <p:spPr>
          <a:xfrm>
            <a:off x="6104636" y="3139190"/>
            <a:ext cx="1547465" cy="369296"/>
          </a:xfrm>
          <a:prstGeom prst="rect">
            <a:avLst/>
          </a:prstGeom>
          <a:noFill/>
        </p:spPr>
        <p:txBody>
          <a:bodyPr wrap="none" lIns="182843" tIns="91422" rIns="182843" bIns="91422" rtlCol="0">
            <a:spAutoFit/>
          </a:bodyPr>
          <a:lstStyle/>
          <a:p>
            <a:r>
              <a:rPr lang="en-US" sz="1200" b="1" dirty="0">
                <a:solidFill>
                  <a:srgbClr val="455465"/>
                </a:solidFill>
                <a:latin typeface="Arial" panose="020B0604020202020204" pitchFamily="34" charset="0"/>
                <a:cs typeface="Arial" panose="020B0604020202020204" pitchFamily="34" charset="0"/>
              </a:rPr>
              <a:t>Price Guarantee</a:t>
            </a:r>
          </a:p>
        </p:txBody>
      </p:sp>
      <p:sp>
        <p:nvSpPr>
          <p:cNvPr id="109" name="Rectangle 108">
            <a:extLst>
              <a:ext uri="{FF2B5EF4-FFF2-40B4-BE49-F238E27FC236}">
                <a16:creationId xmlns:a16="http://schemas.microsoft.com/office/drawing/2014/main" id="{EC7D9224-31F6-C84A-BF74-928BFF905A0C}"/>
              </a:ext>
            </a:extLst>
          </p:cNvPr>
          <p:cNvSpPr/>
          <p:nvPr/>
        </p:nvSpPr>
        <p:spPr>
          <a:xfrm>
            <a:off x="6195630" y="3460868"/>
            <a:ext cx="2633727" cy="600162"/>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Successful bidder will be granted a purchase and price guarantee for </a:t>
            </a:r>
            <a:r>
              <a:rPr lang="en-US" sz="1000" dirty="0" smtClean="0">
                <a:solidFill>
                  <a:schemeClr val="tx1">
                    <a:lumMod val="85000"/>
                    <a:lumOff val="15000"/>
                  </a:schemeClr>
                </a:solidFill>
              </a:rPr>
              <a:t>the first 23 </a:t>
            </a:r>
            <a:r>
              <a:rPr lang="en-US" sz="1000" dirty="0" err="1" smtClean="0">
                <a:solidFill>
                  <a:schemeClr val="tx1">
                    <a:lumMod val="85000"/>
                    <a:lumOff val="15000"/>
                  </a:schemeClr>
                </a:solidFill>
              </a:rPr>
              <a:t>GWh</a:t>
            </a:r>
            <a:r>
              <a:rPr lang="en-US" sz="1000" dirty="0" smtClean="0">
                <a:solidFill>
                  <a:schemeClr val="tx1">
                    <a:lumMod val="85000"/>
                    <a:lumOff val="15000"/>
                  </a:schemeClr>
                </a:solidFill>
              </a:rPr>
              <a:t> of electricity generated. </a:t>
            </a:r>
            <a:endParaRPr lang="en-US" sz="1000" dirty="0">
              <a:solidFill>
                <a:schemeClr val="tx1">
                  <a:lumMod val="85000"/>
                  <a:lumOff val="15000"/>
                </a:schemeClr>
              </a:solidFill>
            </a:endParaRPr>
          </a:p>
        </p:txBody>
      </p:sp>
      <p:grpSp>
        <p:nvGrpSpPr>
          <p:cNvPr id="8" name="Group 7">
            <a:extLst>
              <a:ext uri="{FF2B5EF4-FFF2-40B4-BE49-F238E27FC236}">
                <a16:creationId xmlns:a16="http://schemas.microsoft.com/office/drawing/2014/main" id="{50AF1B8C-B350-C446-8766-360A76BC2676}"/>
              </a:ext>
            </a:extLst>
          </p:cNvPr>
          <p:cNvGrpSpPr/>
          <p:nvPr/>
        </p:nvGrpSpPr>
        <p:grpSpPr>
          <a:xfrm>
            <a:off x="4315171" y="3139190"/>
            <a:ext cx="1940201" cy="1313244"/>
            <a:chOff x="3811021" y="3559261"/>
            <a:chExt cx="2078727" cy="1407004"/>
          </a:xfrm>
        </p:grpSpPr>
        <p:sp>
          <p:nvSpPr>
            <p:cNvPr id="110" name="Oval 109">
              <a:extLst>
                <a:ext uri="{FF2B5EF4-FFF2-40B4-BE49-F238E27FC236}">
                  <a16:creationId xmlns:a16="http://schemas.microsoft.com/office/drawing/2014/main" id="{EB1B192A-5A89-F247-BD59-ED38DAB6AC34}"/>
                </a:ext>
              </a:extLst>
            </p:cNvPr>
            <p:cNvSpPr/>
            <p:nvPr/>
          </p:nvSpPr>
          <p:spPr>
            <a:xfrm>
              <a:off x="4337137" y="3559261"/>
              <a:ext cx="1407004" cy="1407004"/>
            </a:xfrm>
            <a:prstGeom prst="ellipse">
              <a:avLst/>
            </a:prstGeom>
            <a:solidFill>
              <a:srgbClr val="E31F16"/>
            </a:solidFill>
            <a:ln w="92075">
              <a:solidFill>
                <a:srgbClr val="E31F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dirty="0"/>
            </a:p>
          </p:txBody>
        </p:sp>
        <p:sp>
          <p:nvSpPr>
            <p:cNvPr id="111" name="TextBox 110">
              <a:extLst>
                <a:ext uri="{FF2B5EF4-FFF2-40B4-BE49-F238E27FC236}">
                  <a16:creationId xmlns:a16="http://schemas.microsoft.com/office/drawing/2014/main" id="{8A038648-1AFD-1144-8ECC-8604EEDEFEC7}"/>
                </a:ext>
              </a:extLst>
            </p:cNvPr>
            <p:cNvSpPr txBox="1"/>
            <p:nvPr/>
          </p:nvSpPr>
          <p:spPr>
            <a:xfrm>
              <a:off x="3811021" y="3798273"/>
              <a:ext cx="2078727" cy="791362"/>
            </a:xfrm>
            <a:prstGeom prst="rect">
              <a:avLst/>
            </a:prstGeom>
            <a:noFill/>
          </p:spPr>
          <p:txBody>
            <a:bodyPr wrap="none" lIns="182843" tIns="91422" rIns="182843" bIns="91422" rtlCol="0">
              <a:spAutoFit/>
            </a:bodyPr>
            <a:lstStyle/>
            <a:p>
              <a:pPr lvl="1" algn="ctr"/>
              <a:r>
                <a:rPr lang="en-US" sz="1200" b="1" dirty="0" smtClean="0">
                  <a:solidFill>
                    <a:schemeClr val="bg1"/>
                  </a:solidFill>
                  <a:latin typeface="Arial" panose="020B0604020202020204" pitchFamily="34" charset="0"/>
                  <a:cs typeface="Arial" panose="020B0604020202020204" pitchFamily="34" charset="0"/>
                </a:rPr>
                <a:t>The first 23 </a:t>
              </a:r>
              <a:r>
                <a:rPr lang="en-US" sz="1200" b="1" dirty="0" err="1" smtClean="0">
                  <a:solidFill>
                    <a:schemeClr val="bg1"/>
                  </a:solidFill>
                  <a:latin typeface="Arial" panose="020B0604020202020204" pitchFamily="34" charset="0"/>
                  <a:cs typeface="Arial" panose="020B0604020202020204" pitchFamily="34" charset="0"/>
                </a:rPr>
                <a:t>GWh</a:t>
              </a:r>
              <a:endParaRPr lang="en-US" sz="1200" b="1" dirty="0" smtClean="0">
                <a:solidFill>
                  <a:schemeClr val="bg1"/>
                </a:solidFill>
                <a:latin typeface="Arial" panose="020B0604020202020204" pitchFamily="34" charset="0"/>
                <a:cs typeface="Arial" panose="020B0604020202020204" pitchFamily="34" charset="0"/>
              </a:endParaRPr>
            </a:p>
            <a:p>
              <a:pPr lvl="1" algn="ctr"/>
              <a:r>
                <a:rPr lang="en-US" sz="1200" b="1" dirty="0" smtClean="0">
                  <a:solidFill>
                    <a:schemeClr val="bg1"/>
                  </a:solidFill>
                  <a:latin typeface="Arial" panose="020B0604020202020204" pitchFamily="34" charset="0"/>
                  <a:cs typeface="Arial" panose="020B0604020202020204" pitchFamily="34" charset="0"/>
                </a:rPr>
                <a:t> of electricity</a:t>
              </a:r>
            </a:p>
            <a:p>
              <a:pPr lvl="1" algn="ctr"/>
              <a:r>
                <a:rPr lang="en-US" sz="1200" b="1" dirty="0" smtClean="0">
                  <a:solidFill>
                    <a:schemeClr val="bg1"/>
                  </a:solidFill>
                  <a:latin typeface="Arial" panose="020B0604020202020204" pitchFamily="34" charset="0"/>
                  <a:cs typeface="Arial" panose="020B0604020202020204" pitchFamily="34" charset="0"/>
                </a:rPr>
                <a:t> generated</a:t>
              </a:r>
              <a:endParaRPr lang="en-US" sz="1200" b="1" dirty="0">
                <a:solidFill>
                  <a:schemeClr val="bg1"/>
                </a:solidFill>
                <a:latin typeface="Arial" panose="020B0604020202020204" pitchFamily="34" charset="0"/>
                <a:cs typeface="Arial" panose="020B0604020202020204" pitchFamily="34" charset="0"/>
              </a:endParaRPr>
            </a:p>
          </p:txBody>
        </p:sp>
      </p:grpSp>
      <p:sp>
        <p:nvSpPr>
          <p:cNvPr id="115" name="Rectangle 114">
            <a:extLst>
              <a:ext uri="{FF2B5EF4-FFF2-40B4-BE49-F238E27FC236}">
                <a16:creationId xmlns:a16="http://schemas.microsoft.com/office/drawing/2014/main" id="{404FF179-7AA7-E146-8EF2-675E2C588673}"/>
              </a:ext>
            </a:extLst>
          </p:cNvPr>
          <p:cNvSpPr/>
          <p:nvPr/>
        </p:nvSpPr>
        <p:spPr>
          <a:xfrm>
            <a:off x="3354817" y="162599"/>
            <a:ext cx="5558963" cy="307777"/>
          </a:xfrm>
          <a:prstGeom prst="rect">
            <a:avLst/>
          </a:prstGeom>
        </p:spPr>
        <p:txBody>
          <a:bodyPr wrap="square">
            <a:spAutoFit/>
          </a:bodyPr>
          <a:lstStyle/>
          <a:p>
            <a:pPr algn="r"/>
            <a:r>
              <a:rPr lang="en-GB" b="1" dirty="0">
                <a:solidFill>
                  <a:schemeClr val="tx1">
                    <a:lumMod val="85000"/>
                    <a:lumOff val="15000"/>
                  </a:schemeClr>
                </a:solidFill>
                <a:latin typeface="+mj-lt"/>
              </a:rPr>
              <a:t>PROJECT MODEL: USE OF DOMESTIC PRODUCTS (“YMKT”)</a:t>
            </a:r>
          </a:p>
        </p:txBody>
      </p:sp>
      <p:cxnSp>
        <p:nvCxnSpPr>
          <p:cNvPr id="116" name="Straight Connector 115">
            <a:extLst>
              <a:ext uri="{FF2B5EF4-FFF2-40B4-BE49-F238E27FC236}">
                <a16:creationId xmlns:a16="http://schemas.microsoft.com/office/drawing/2014/main" id="{D51D7AA1-6315-4F42-A152-C71724FF092E}"/>
              </a:ext>
            </a:extLst>
          </p:cNvPr>
          <p:cNvCxnSpPr>
            <a:cxnSpLocks/>
          </p:cNvCxnSpPr>
          <p:nvPr/>
        </p:nvCxnSpPr>
        <p:spPr>
          <a:xfrm>
            <a:off x="3556000" y="539111"/>
            <a:ext cx="5357780"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pSp>
        <p:nvGrpSpPr>
          <p:cNvPr id="112" name="Group 111"/>
          <p:cNvGrpSpPr/>
          <p:nvPr/>
        </p:nvGrpSpPr>
        <p:grpSpPr>
          <a:xfrm>
            <a:off x="-205055" y="-105829"/>
            <a:ext cx="4689341" cy="738625"/>
            <a:chOff x="-205055" y="-105830"/>
            <a:chExt cx="4689341" cy="738625"/>
          </a:xfrm>
        </p:grpSpPr>
        <p:sp>
          <p:nvSpPr>
            <p:cNvPr id="113" name="Rounded Rectangle 112"/>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4" name="Rectangle 113"/>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SOLAR-IV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spTree>
    <p:extLst>
      <p:ext uri="{BB962C8B-B14F-4D97-AF65-F5344CB8AC3E}">
        <p14:creationId xmlns:p14="http://schemas.microsoft.com/office/powerpoint/2010/main" val="2800295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 name="Group 174">
            <a:extLst>
              <a:ext uri="{FF2B5EF4-FFF2-40B4-BE49-F238E27FC236}">
                <a16:creationId xmlns:a16="http://schemas.microsoft.com/office/drawing/2014/main" id="{4A41629A-33FE-4044-9674-01BCDEB37B78}"/>
              </a:ext>
            </a:extLst>
          </p:cNvPr>
          <p:cNvGrpSpPr/>
          <p:nvPr/>
        </p:nvGrpSpPr>
        <p:grpSpPr>
          <a:xfrm>
            <a:off x="3153162" y="1507515"/>
            <a:ext cx="4183656" cy="1186418"/>
            <a:chOff x="389855" y="1728155"/>
            <a:chExt cx="4183656" cy="1186418"/>
          </a:xfrm>
        </p:grpSpPr>
        <p:sp>
          <p:nvSpPr>
            <p:cNvPr id="176" name="Rectangle 1">
              <a:extLst>
                <a:ext uri="{FF2B5EF4-FFF2-40B4-BE49-F238E27FC236}">
                  <a16:creationId xmlns:a16="http://schemas.microsoft.com/office/drawing/2014/main" id="{4BF80164-F839-D549-B6CA-B00DA5DD075E}"/>
                </a:ext>
              </a:extLst>
            </p:cNvPr>
            <p:cNvSpPr>
              <a:spLocks/>
            </p:cNvSpPr>
            <p:nvPr/>
          </p:nvSpPr>
          <p:spPr bwMode="auto">
            <a:xfrm>
              <a:off x="389855" y="1728155"/>
              <a:ext cx="3724144" cy="1186418"/>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177" name="TextBox 176">
              <a:extLst>
                <a:ext uri="{FF2B5EF4-FFF2-40B4-BE49-F238E27FC236}">
                  <a16:creationId xmlns:a16="http://schemas.microsoft.com/office/drawing/2014/main" id="{24FEBFF2-836D-F54F-9EF8-3672FB2868EE}"/>
                </a:ext>
              </a:extLst>
            </p:cNvPr>
            <p:cNvSpPr txBox="1"/>
            <p:nvPr/>
          </p:nvSpPr>
          <p:spPr>
            <a:xfrm>
              <a:off x="493748" y="1795599"/>
              <a:ext cx="4079763" cy="830960"/>
            </a:xfrm>
            <a:prstGeom prst="rect">
              <a:avLst/>
            </a:prstGeom>
            <a:noFill/>
          </p:spPr>
          <p:txBody>
            <a:bodyPr wrap="square" lIns="219419" tIns="109710" rIns="219419" bIns="109710" rtlCol="0">
              <a:spAutoFit/>
            </a:bodyPr>
            <a:lstStyle/>
            <a:p>
              <a:pPr>
                <a:lnSpc>
                  <a:spcPct val="110000"/>
                </a:lnSpc>
              </a:pPr>
              <a:r>
                <a:rPr lang="en-US" sz="900" b="1" dirty="0" smtClean="0">
                  <a:solidFill>
                    <a:schemeClr val="tx1">
                      <a:lumMod val="85000"/>
                      <a:lumOff val="15000"/>
                    </a:schemeClr>
                  </a:solidFill>
                  <a:cs typeface="Lato Light"/>
                </a:rPr>
                <a:t>2,000 </a:t>
              </a:r>
              <a:r>
                <a:rPr lang="en-US" sz="900" b="1" dirty="0">
                  <a:solidFill>
                    <a:schemeClr val="tx1">
                      <a:lumMod val="85000"/>
                      <a:lumOff val="15000"/>
                    </a:schemeClr>
                  </a:solidFill>
                  <a:cs typeface="Lato Light"/>
                </a:rPr>
                <a:t>TRY: 	</a:t>
              </a:r>
              <a:r>
                <a:rPr lang="en-US" sz="900" dirty="0">
                  <a:solidFill>
                    <a:schemeClr val="tx1">
                      <a:lumMod val="85000"/>
                      <a:lumOff val="15000"/>
                    </a:schemeClr>
                  </a:solidFill>
                  <a:cs typeface="Lato Light"/>
                </a:rPr>
                <a:t>      Purchase price of the Specifications </a:t>
              </a:r>
            </a:p>
            <a:p>
              <a:pPr>
                <a:lnSpc>
                  <a:spcPct val="110000"/>
                </a:lnSpc>
              </a:pPr>
              <a:r>
                <a:rPr lang="en-US" sz="900" b="1" dirty="0" smtClean="0">
                  <a:solidFill>
                    <a:schemeClr val="tx1">
                      <a:lumMod val="85000"/>
                      <a:lumOff val="15000"/>
                    </a:schemeClr>
                  </a:solidFill>
                  <a:cs typeface="Lato Light"/>
                </a:rPr>
                <a:t>350,000 </a:t>
              </a:r>
              <a:r>
                <a:rPr lang="en-US" sz="900" b="1" dirty="0">
                  <a:solidFill>
                    <a:schemeClr val="tx1">
                      <a:lumMod val="85000"/>
                      <a:lumOff val="15000"/>
                    </a:schemeClr>
                  </a:solidFill>
                  <a:cs typeface="Lato Light"/>
                </a:rPr>
                <a:t>TRY:</a:t>
              </a:r>
              <a:r>
                <a:rPr lang="en-US" sz="900" dirty="0">
                  <a:solidFill>
                    <a:schemeClr val="tx1">
                      <a:lumMod val="85000"/>
                      <a:lumOff val="15000"/>
                    </a:schemeClr>
                  </a:solidFill>
                  <a:cs typeface="Lato Light"/>
                </a:rPr>
                <a:t> </a:t>
              </a:r>
              <a:r>
                <a:rPr lang="en-US" sz="900" dirty="0" smtClean="0">
                  <a:solidFill>
                    <a:schemeClr val="tx1">
                      <a:lumMod val="85000"/>
                      <a:lumOff val="15000"/>
                    </a:schemeClr>
                  </a:solidFill>
                  <a:cs typeface="Lato Light"/>
                </a:rPr>
                <a:t>    Bid </a:t>
              </a:r>
              <a:r>
                <a:rPr lang="en-US" sz="900" dirty="0">
                  <a:solidFill>
                    <a:schemeClr val="tx1">
                      <a:lumMod val="85000"/>
                      <a:lumOff val="15000"/>
                    </a:schemeClr>
                  </a:solidFill>
                  <a:cs typeface="Lato Light"/>
                </a:rPr>
                <a:t>bond amount for </a:t>
              </a:r>
              <a:r>
                <a:rPr lang="en-US" sz="900" dirty="0" smtClean="0">
                  <a:solidFill>
                    <a:schemeClr val="tx1">
                      <a:lumMod val="85000"/>
                      <a:lumOff val="15000"/>
                    </a:schemeClr>
                  </a:solidFill>
                  <a:cs typeface="Lato Light"/>
                </a:rPr>
                <a:t>each 1 MW capacity</a:t>
              </a:r>
              <a:endParaRPr lang="en-US" sz="900" dirty="0">
                <a:solidFill>
                  <a:schemeClr val="tx1">
                    <a:lumMod val="85000"/>
                    <a:lumOff val="15000"/>
                  </a:schemeClr>
                </a:solidFill>
                <a:cs typeface="Lato Light"/>
              </a:endParaRPr>
            </a:p>
            <a:p>
              <a:pPr>
                <a:lnSpc>
                  <a:spcPct val="110000"/>
                </a:lnSpc>
              </a:pPr>
              <a:r>
                <a:rPr lang="en-US" sz="900" b="1" dirty="0" smtClean="0">
                  <a:solidFill>
                    <a:schemeClr val="tx1">
                      <a:lumMod val="85000"/>
                      <a:lumOff val="15000"/>
                    </a:schemeClr>
                  </a:solidFill>
                  <a:cs typeface="Lato Light"/>
                </a:rPr>
                <a:t>700,000TRY</a:t>
              </a:r>
              <a:r>
                <a:rPr lang="en-US" sz="900" b="1" dirty="0">
                  <a:solidFill>
                    <a:schemeClr val="tx1">
                      <a:lumMod val="85000"/>
                      <a:lumOff val="15000"/>
                    </a:schemeClr>
                  </a:solidFill>
                  <a:cs typeface="Lato Light"/>
                </a:rPr>
                <a:t>: </a:t>
              </a:r>
              <a:r>
                <a:rPr lang="en-US" sz="900" b="1" dirty="0" smtClean="0">
                  <a:solidFill>
                    <a:schemeClr val="tx1">
                      <a:lumMod val="85000"/>
                      <a:lumOff val="15000"/>
                    </a:schemeClr>
                  </a:solidFill>
                  <a:cs typeface="Lato Light"/>
                </a:rPr>
                <a:t>  </a:t>
              </a:r>
              <a:r>
                <a:rPr lang="en-US" sz="900" dirty="0" smtClean="0">
                  <a:solidFill>
                    <a:schemeClr val="tx1">
                      <a:lumMod val="85000"/>
                      <a:lumOff val="15000"/>
                    </a:schemeClr>
                  </a:solidFill>
                  <a:cs typeface="Lato Light"/>
                </a:rPr>
                <a:t>Bid </a:t>
              </a:r>
              <a:r>
                <a:rPr lang="en-US" sz="900" dirty="0">
                  <a:solidFill>
                    <a:schemeClr val="tx1">
                      <a:lumMod val="85000"/>
                      <a:lumOff val="15000"/>
                    </a:schemeClr>
                  </a:solidFill>
                  <a:cs typeface="Lato Light"/>
                </a:rPr>
                <a:t>bond amount for each 1 MW capacity</a:t>
              </a:r>
            </a:p>
            <a:p>
              <a:pPr>
                <a:lnSpc>
                  <a:spcPct val="110000"/>
                </a:lnSpc>
              </a:pPr>
              <a:endParaRPr lang="en-US" sz="900" dirty="0">
                <a:solidFill>
                  <a:schemeClr val="tx1">
                    <a:lumMod val="85000"/>
                    <a:lumOff val="15000"/>
                  </a:schemeClr>
                </a:solidFill>
                <a:cs typeface="Lato Light"/>
              </a:endParaRPr>
            </a:p>
          </p:txBody>
        </p:sp>
      </p:grpSp>
      <p:sp>
        <p:nvSpPr>
          <p:cNvPr id="20" name="Rectangle 19">
            <a:extLst>
              <a:ext uri="{FF2B5EF4-FFF2-40B4-BE49-F238E27FC236}">
                <a16:creationId xmlns:a16="http://schemas.microsoft.com/office/drawing/2014/main" id="{489020A0-A853-FB48-A8EF-9C6E1882D22B}"/>
              </a:ext>
            </a:extLst>
          </p:cNvPr>
          <p:cNvSpPr/>
          <p:nvPr/>
        </p:nvSpPr>
        <p:spPr>
          <a:xfrm>
            <a:off x="3354817" y="162599"/>
            <a:ext cx="5558963" cy="307777"/>
          </a:xfrm>
          <a:prstGeom prst="rect">
            <a:avLst/>
          </a:prstGeom>
        </p:spPr>
        <p:txBody>
          <a:bodyPr wrap="square">
            <a:spAutoFit/>
          </a:bodyPr>
          <a:lstStyle/>
          <a:p>
            <a:pPr algn="r"/>
            <a:r>
              <a:rPr lang="en-GB" b="1" dirty="0">
                <a:solidFill>
                  <a:schemeClr val="tx1">
                    <a:lumMod val="85000"/>
                    <a:lumOff val="15000"/>
                  </a:schemeClr>
                </a:solidFill>
                <a:latin typeface="+mj-lt"/>
              </a:rPr>
              <a:t>PROCEDURES AND NEXT STEPS</a:t>
            </a:r>
          </a:p>
        </p:txBody>
      </p:sp>
      <p:cxnSp>
        <p:nvCxnSpPr>
          <p:cNvPr id="21" name="Straight Connector 20">
            <a:extLst>
              <a:ext uri="{FF2B5EF4-FFF2-40B4-BE49-F238E27FC236}">
                <a16:creationId xmlns:a16="http://schemas.microsoft.com/office/drawing/2014/main" id="{30A7EB49-8D6E-DC42-9318-68DD843CE8F8}"/>
              </a:ext>
            </a:extLst>
          </p:cNvPr>
          <p:cNvCxnSpPr>
            <a:cxnSpLocks/>
          </p:cNvCxnSpPr>
          <p:nvPr/>
        </p:nvCxnSpPr>
        <p:spPr>
          <a:xfrm>
            <a:off x="5882640" y="539111"/>
            <a:ext cx="3031140"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pSp>
        <p:nvGrpSpPr>
          <p:cNvPr id="5" name="Group 4">
            <a:extLst>
              <a:ext uri="{FF2B5EF4-FFF2-40B4-BE49-F238E27FC236}">
                <a16:creationId xmlns:a16="http://schemas.microsoft.com/office/drawing/2014/main" id="{4DA23C08-88A8-8148-B0E3-4F649393E383}"/>
              </a:ext>
            </a:extLst>
          </p:cNvPr>
          <p:cNvGrpSpPr/>
          <p:nvPr/>
        </p:nvGrpSpPr>
        <p:grpSpPr>
          <a:xfrm>
            <a:off x="164075" y="1077999"/>
            <a:ext cx="2829012" cy="449147"/>
            <a:chOff x="615142" y="2687894"/>
            <a:chExt cx="2829012" cy="449147"/>
          </a:xfrm>
        </p:grpSpPr>
        <p:sp>
          <p:nvSpPr>
            <p:cNvPr id="111" name="Rectangle 1">
              <a:extLst>
                <a:ext uri="{FF2B5EF4-FFF2-40B4-BE49-F238E27FC236}">
                  <a16:creationId xmlns:a16="http://schemas.microsoft.com/office/drawing/2014/main" id="{FA0D46CC-A3EA-F44F-8112-7926FDD4EFF2}"/>
                </a:ext>
              </a:extLst>
            </p:cNvPr>
            <p:cNvSpPr>
              <a:spLocks/>
            </p:cNvSpPr>
            <p:nvPr/>
          </p:nvSpPr>
          <p:spPr bwMode="auto">
            <a:xfrm>
              <a:off x="615142" y="2687894"/>
              <a:ext cx="2829012" cy="449147"/>
            </a:xfrm>
            <a:prstGeom prst="rect">
              <a:avLst/>
            </a:prstGeom>
            <a:solidFill>
              <a:schemeClr val="accent1"/>
            </a:solidFill>
            <a:ln w="25400">
              <a:noFill/>
              <a:miter lim="800000"/>
              <a:headEnd/>
              <a:tailEnd/>
            </a:ln>
          </p:spPr>
          <p:txBody>
            <a:bodyPr lIns="0" tIns="0" rIns="0" bIns="0"/>
            <a:lstStyle/>
            <a:p>
              <a:endParaRPr lang="en-US" sz="1400"/>
            </a:p>
          </p:txBody>
        </p:sp>
        <p:grpSp>
          <p:nvGrpSpPr>
            <p:cNvPr id="112" name="Group 111">
              <a:extLst>
                <a:ext uri="{FF2B5EF4-FFF2-40B4-BE49-F238E27FC236}">
                  <a16:creationId xmlns:a16="http://schemas.microsoft.com/office/drawing/2014/main" id="{F15DBD24-0A29-EB4A-818E-E29787254640}"/>
                </a:ext>
              </a:extLst>
            </p:cNvPr>
            <p:cNvGrpSpPr/>
            <p:nvPr/>
          </p:nvGrpSpPr>
          <p:grpSpPr>
            <a:xfrm>
              <a:off x="825904" y="2764654"/>
              <a:ext cx="274026" cy="291533"/>
              <a:chOff x="2270125" y="1222376"/>
              <a:chExt cx="360363" cy="338138"/>
            </a:xfrm>
            <a:solidFill>
              <a:schemeClr val="bg1"/>
            </a:solidFill>
          </p:grpSpPr>
          <p:sp>
            <p:nvSpPr>
              <p:cNvPr id="114" name="Freeform 14">
                <a:extLst>
                  <a:ext uri="{FF2B5EF4-FFF2-40B4-BE49-F238E27FC236}">
                    <a16:creationId xmlns:a16="http://schemas.microsoft.com/office/drawing/2014/main" id="{67A555CE-E8F0-0E45-B751-254018E24C7E}"/>
                  </a:ext>
                </a:extLst>
              </p:cNvPr>
              <p:cNvSpPr>
                <a:spLocks noEditPoints="1"/>
              </p:cNvSpPr>
              <p:nvPr/>
            </p:nvSpPr>
            <p:spPr bwMode="auto">
              <a:xfrm>
                <a:off x="2270125" y="1222376"/>
                <a:ext cx="360363" cy="338138"/>
              </a:xfrm>
              <a:custGeom>
                <a:avLst/>
                <a:gdLst/>
                <a:ahLst/>
                <a:cxnLst>
                  <a:cxn ang="0">
                    <a:pos x="120" y="25"/>
                  </a:cxn>
                  <a:cxn ang="0">
                    <a:pos x="97" y="2"/>
                  </a:cxn>
                  <a:cxn ang="0">
                    <a:pos x="92" y="0"/>
                  </a:cxn>
                  <a:cxn ang="0">
                    <a:pos x="11" y="0"/>
                  </a:cxn>
                  <a:cxn ang="0">
                    <a:pos x="0" y="11"/>
                  </a:cxn>
                  <a:cxn ang="0">
                    <a:pos x="0" y="104"/>
                  </a:cxn>
                  <a:cxn ang="0">
                    <a:pos x="11" y="115"/>
                  </a:cxn>
                  <a:cxn ang="0">
                    <a:pos x="111" y="115"/>
                  </a:cxn>
                  <a:cxn ang="0">
                    <a:pos x="123" y="104"/>
                  </a:cxn>
                  <a:cxn ang="0">
                    <a:pos x="123" y="31"/>
                  </a:cxn>
                  <a:cxn ang="0">
                    <a:pos x="120" y="25"/>
                  </a:cxn>
                  <a:cxn ang="0">
                    <a:pos x="115" y="104"/>
                  </a:cxn>
                  <a:cxn ang="0">
                    <a:pos x="111" y="107"/>
                  </a:cxn>
                  <a:cxn ang="0">
                    <a:pos x="11" y="107"/>
                  </a:cxn>
                  <a:cxn ang="0">
                    <a:pos x="8" y="104"/>
                  </a:cxn>
                  <a:cxn ang="0">
                    <a:pos x="8" y="11"/>
                  </a:cxn>
                  <a:cxn ang="0">
                    <a:pos x="11" y="8"/>
                  </a:cxn>
                  <a:cxn ang="0">
                    <a:pos x="88" y="8"/>
                  </a:cxn>
                  <a:cxn ang="0">
                    <a:pos x="88" y="23"/>
                  </a:cxn>
                  <a:cxn ang="0">
                    <a:pos x="100" y="34"/>
                  </a:cxn>
                  <a:cxn ang="0">
                    <a:pos x="115" y="34"/>
                  </a:cxn>
                  <a:cxn ang="0">
                    <a:pos x="115" y="104"/>
                  </a:cxn>
                  <a:cxn ang="0">
                    <a:pos x="103" y="31"/>
                  </a:cxn>
                  <a:cxn ang="0">
                    <a:pos x="100" y="31"/>
                  </a:cxn>
                  <a:cxn ang="0">
                    <a:pos x="92" y="23"/>
                  </a:cxn>
                  <a:cxn ang="0">
                    <a:pos x="92" y="8"/>
                  </a:cxn>
                  <a:cxn ang="0">
                    <a:pos x="115" y="31"/>
                  </a:cxn>
                  <a:cxn ang="0">
                    <a:pos x="103" y="31"/>
                  </a:cxn>
                  <a:cxn ang="0">
                    <a:pos x="103" y="31"/>
                  </a:cxn>
                  <a:cxn ang="0">
                    <a:pos x="103" y="31"/>
                  </a:cxn>
                </a:cxnLst>
                <a:rect l="0" t="0" r="r" b="b"/>
                <a:pathLst>
                  <a:path w="123" h="115">
                    <a:moveTo>
                      <a:pt x="120" y="25"/>
                    </a:moveTo>
                    <a:cubicBezTo>
                      <a:pt x="97" y="2"/>
                      <a:pt x="97" y="2"/>
                      <a:pt x="97" y="2"/>
                    </a:cubicBezTo>
                    <a:cubicBezTo>
                      <a:pt x="96" y="1"/>
                      <a:pt x="94" y="0"/>
                      <a:pt x="92" y="0"/>
                    </a:cubicBezTo>
                    <a:cubicBezTo>
                      <a:pt x="11" y="0"/>
                      <a:pt x="11" y="0"/>
                      <a:pt x="11" y="0"/>
                    </a:cubicBezTo>
                    <a:cubicBezTo>
                      <a:pt x="5" y="0"/>
                      <a:pt x="0" y="5"/>
                      <a:pt x="0" y="11"/>
                    </a:cubicBezTo>
                    <a:cubicBezTo>
                      <a:pt x="0" y="104"/>
                      <a:pt x="0" y="104"/>
                      <a:pt x="0" y="104"/>
                    </a:cubicBezTo>
                    <a:cubicBezTo>
                      <a:pt x="0" y="110"/>
                      <a:pt x="5" y="115"/>
                      <a:pt x="11" y="115"/>
                    </a:cubicBezTo>
                    <a:cubicBezTo>
                      <a:pt x="111" y="115"/>
                      <a:pt x="111" y="115"/>
                      <a:pt x="111" y="115"/>
                    </a:cubicBezTo>
                    <a:cubicBezTo>
                      <a:pt x="118" y="115"/>
                      <a:pt x="123" y="110"/>
                      <a:pt x="123" y="104"/>
                    </a:cubicBezTo>
                    <a:cubicBezTo>
                      <a:pt x="123" y="31"/>
                      <a:pt x="123" y="31"/>
                      <a:pt x="123" y="31"/>
                    </a:cubicBezTo>
                    <a:cubicBezTo>
                      <a:pt x="123" y="29"/>
                      <a:pt x="122" y="27"/>
                      <a:pt x="120" y="25"/>
                    </a:cubicBezTo>
                    <a:close/>
                    <a:moveTo>
                      <a:pt x="115" y="104"/>
                    </a:moveTo>
                    <a:cubicBezTo>
                      <a:pt x="115" y="106"/>
                      <a:pt x="113" y="107"/>
                      <a:pt x="111" y="107"/>
                    </a:cubicBezTo>
                    <a:cubicBezTo>
                      <a:pt x="11" y="107"/>
                      <a:pt x="11" y="107"/>
                      <a:pt x="11" y="107"/>
                    </a:cubicBezTo>
                    <a:cubicBezTo>
                      <a:pt x="9" y="107"/>
                      <a:pt x="8" y="106"/>
                      <a:pt x="8" y="104"/>
                    </a:cubicBezTo>
                    <a:cubicBezTo>
                      <a:pt x="8" y="11"/>
                      <a:pt x="8" y="11"/>
                      <a:pt x="8" y="11"/>
                    </a:cubicBezTo>
                    <a:cubicBezTo>
                      <a:pt x="8" y="9"/>
                      <a:pt x="9" y="8"/>
                      <a:pt x="11" y="8"/>
                    </a:cubicBezTo>
                    <a:cubicBezTo>
                      <a:pt x="88" y="8"/>
                      <a:pt x="88" y="8"/>
                      <a:pt x="88" y="8"/>
                    </a:cubicBezTo>
                    <a:cubicBezTo>
                      <a:pt x="88" y="23"/>
                      <a:pt x="88" y="23"/>
                      <a:pt x="88" y="23"/>
                    </a:cubicBezTo>
                    <a:cubicBezTo>
                      <a:pt x="88" y="29"/>
                      <a:pt x="93" y="34"/>
                      <a:pt x="100" y="34"/>
                    </a:cubicBezTo>
                    <a:cubicBezTo>
                      <a:pt x="115" y="34"/>
                      <a:pt x="115" y="34"/>
                      <a:pt x="115" y="34"/>
                    </a:cubicBezTo>
                    <a:lnTo>
                      <a:pt x="115" y="104"/>
                    </a:lnTo>
                    <a:close/>
                    <a:moveTo>
                      <a:pt x="103" y="31"/>
                    </a:moveTo>
                    <a:cubicBezTo>
                      <a:pt x="100" y="31"/>
                      <a:pt x="100" y="31"/>
                      <a:pt x="100" y="31"/>
                    </a:cubicBezTo>
                    <a:cubicBezTo>
                      <a:pt x="95" y="31"/>
                      <a:pt x="92" y="27"/>
                      <a:pt x="92" y="23"/>
                    </a:cubicBezTo>
                    <a:cubicBezTo>
                      <a:pt x="92" y="8"/>
                      <a:pt x="92" y="8"/>
                      <a:pt x="92" y="8"/>
                    </a:cubicBezTo>
                    <a:cubicBezTo>
                      <a:pt x="115" y="31"/>
                      <a:pt x="115" y="31"/>
                      <a:pt x="115" y="31"/>
                    </a:cubicBezTo>
                    <a:lnTo>
                      <a:pt x="103" y="31"/>
                    </a:lnTo>
                    <a:close/>
                    <a:moveTo>
                      <a:pt x="103" y="31"/>
                    </a:moveTo>
                    <a:cubicBezTo>
                      <a:pt x="103" y="31"/>
                      <a:pt x="103" y="31"/>
                      <a:pt x="103" y="31"/>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15">
                <a:extLst>
                  <a:ext uri="{FF2B5EF4-FFF2-40B4-BE49-F238E27FC236}">
                    <a16:creationId xmlns:a16="http://schemas.microsoft.com/office/drawing/2014/main" id="{BD24595B-DA7E-AE4F-9711-F81B078F5BF2}"/>
                  </a:ext>
                </a:extLst>
              </p:cNvPr>
              <p:cNvSpPr>
                <a:spLocks noEditPoints="1"/>
              </p:cNvSpPr>
              <p:nvPr/>
            </p:nvSpPr>
            <p:spPr bwMode="auto">
              <a:xfrm>
                <a:off x="2436813" y="1290638"/>
                <a:ext cx="66675" cy="11113"/>
              </a:xfrm>
              <a:custGeom>
                <a:avLst/>
                <a:gdLst/>
                <a:ahLst/>
                <a:cxnLst>
                  <a:cxn ang="0">
                    <a:pos x="2" y="4"/>
                  </a:cxn>
                  <a:cxn ang="0">
                    <a:pos x="22" y="4"/>
                  </a:cxn>
                  <a:cxn ang="0">
                    <a:pos x="23" y="2"/>
                  </a:cxn>
                  <a:cxn ang="0">
                    <a:pos x="22" y="0"/>
                  </a:cxn>
                  <a:cxn ang="0">
                    <a:pos x="2" y="0"/>
                  </a:cxn>
                  <a:cxn ang="0">
                    <a:pos x="0" y="2"/>
                  </a:cxn>
                  <a:cxn ang="0">
                    <a:pos x="2" y="4"/>
                  </a:cxn>
                  <a:cxn ang="0">
                    <a:pos x="2" y="4"/>
                  </a:cxn>
                  <a:cxn ang="0">
                    <a:pos x="2" y="4"/>
                  </a:cxn>
                </a:cxnLst>
                <a:rect l="0" t="0" r="r" b="b"/>
                <a:pathLst>
                  <a:path w="23" h="4">
                    <a:moveTo>
                      <a:pt x="2" y="4"/>
                    </a:moveTo>
                    <a:cubicBezTo>
                      <a:pt x="22" y="4"/>
                      <a:pt x="22" y="4"/>
                      <a:pt x="22" y="4"/>
                    </a:cubicBezTo>
                    <a:cubicBezTo>
                      <a:pt x="23" y="4"/>
                      <a:pt x="23" y="3"/>
                      <a:pt x="23" y="2"/>
                    </a:cubicBezTo>
                    <a:cubicBezTo>
                      <a:pt x="23" y="1"/>
                      <a:pt x="23" y="0"/>
                      <a:pt x="22" y="0"/>
                    </a:cubicBezTo>
                    <a:cubicBezTo>
                      <a:pt x="2" y="0"/>
                      <a:pt x="2" y="0"/>
                      <a:pt x="2" y="0"/>
                    </a:cubicBezTo>
                    <a:cubicBezTo>
                      <a:pt x="1" y="0"/>
                      <a:pt x="0" y="1"/>
                      <a:pt x="0" y="2"/>
                    </a:cubicBezTo>
                    <a:cubicBezTo>
                      <a:pt x="0" y="3"/>
                      <a:pt x="1" y="4"/>
                      <a:pt x="2" y="4"/>
                    </a:cubicBezTo>
                    <a:close/>
                    <a:moveTo>
                      <a:pt x="2" y="4"/>
                    </a:moveTo>
                    <a:cubicBezTo>
                      <a:pt x="2" y="4"/>
                      <a:pt x="2" y="4"/>
                      <a:pt x="2"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16">
                <a:extLst>
                  <a:ext uri="{FF2B5EF4-FFF2-40B4-BE49-F238E27FC236}">
                    <a16:creationId xmlns:a16="http://schemas.microsoft.com/office/drawing/2014/main" id="{E9A85AB7-2CEA-A944-BFC7-C63F4F426F72}"/>
                  </a:ext>
                </a:extLst>
              </p:cNvPr>
              <p:cNvSpPr>
                <a:spLocks noEditPoints="1"/>
              </p:cNvSpPr>
              <p:nvPr/>
            </p:nvSpPr>
            <p:spPr bwMode="auto">
              <a:xfrm>
                <a:off x="2436813" y="1322388"/>
                <a:ext cx="66675" cy="12700"/>
              </a:xfrm>
              <a:custGeom>
                <a:avLst/>
                <a:gdLst/>
                <a:ahLst/>
                <a:cxnLst>
                  <a:cxn ang="0">
                    <a:pos x="2" y="4"/>
                  </a:cxn>
                  <a:cxn ang="0">
                    <a:pos x="22" y="4"/>
                  </a:cxn>
                  <a:cxn ang="0">
                    <a:pos x="23" y="2"/>
                  </a:cxn>
                  <a:cxn ang="0">
                    <a:pos x="22" y="0"/>
                  </a:cxn>
                  <a:cxn ang="0">
                    <a:pos x="2" y="0"/>
                  </a:cxn>
                  <a:cxn ang="0">
                    <a:pos x="0" y="2"/>
                  </a:cxn>
                  <a:cxn ang="0">
                    <a:pos x="2" y="4"/>
                  </a:cxn>
                  <a:cxn ang="0">
                    <a:pos x="2" y="4"/>
                  </a:cxn>
                  <a:cxn ang="0">
                    <a:pos x="2" y="4"/>
                  </a:cxn>
                </a:cxnLst>
                <a:rect l="0" t="0" r="r" b="b"/>
                <a:pathLst>
                  <a:path w="23" h="4">
                    <a:moveTo>
                      <a:pt x="2" y="4"/>
                    </a:moveTo>
                    <a:cubicBezTo>
                      <a:pt x="22" y="4"/>
                      <a:pt x="22" y="4"/>
                      <a:pt x="22" y="4"/>
                    </a:cubicBezTo>
                    <a:cubicBezTo>
                      <a:pt x="23" y="4"/>
                      <a:pt x="23" y="3"/>
                      <a:pt x="23" y="2"/>
                    </a:cubicBezTo>
                    <a:cubicBezTo>
                      <a:pt x="23" y="1"/>
                      <a:pt x="23" y="0"/>
                      <a:pt x="22" y="0"/>
                    </a:cubicBezTo>
                    <a:cubicBezTo>
                      <a:pt x="2" y="0"/>
                      <a:pt x="2" y="0"/>
                      <a:pt x="2" y="0"/>
                    </a:cubicBezTo>
                    <a:cubicBezTo>
                      <a:pt x="1" y="0"/>
                      <a:pt x="0" y="1"/>
                      <a:pt x="0" y="2"/>
                    </a:cubicBezTo>
                    <a:cubicBezTo>
                      <a:pt x="0" y="3"/>
                      <a:pt x="1" y="4"/>
                      <a:pt x="2" y="4"/>
                    </a:cubicBezTo>
                    <a:close/>
                    <a:moveTo>
                      <a:pt x="2" y="4"/>
                    </a:moveTo>
                    <a:cubicBezTo>
                      <a:pt x="2" y="4"/>
                      <a:pt x="2" y="4"/>
                      <a:pt x="2"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 name="Freeform 17">
                <a:extLst>
                  <a:ext uri="{FF2B5EF4-FFF2-40B4-BE49-F238E27FC236}">
                    <a16:creationId xmlns:a16="http://schemas.microsoft.com/office/drawing/2014/main" id="{9ABB9FDB-E3A1-4F41-9C17-DC8AA7C414C7}"/>
                  </a:ext>
                </a:extLst>
              </p:cNvPr>
              <p:cNvSpPr>
                <a:spLocks noEditPoints="1"/>
              </p:cNvSpPr>
              <p:nvPr/>
            </p:nvSpPr>
            <p:spPr bwMode="auto">
              <a:xfrm>
                <a:off x="2436813" y="1357313"/>
                <a:ext cx="146050" cy="12700"/>
              </a:xfrm>
              <a:custGeom>
                <a:avLst/>
                <a:gdLst/>
                <a:ahLst/>
                <a:cxnLst>
                  <a:cxn ang="0">
                    <a:pos x="0" y="2"/>
                  </a:cxn>
                  <a:cxn ang="0">
                    <a:pos x="2" y="4"/>
                  </a:cxn>
                  <a:cxn ang="0">
                    <a:pos x="48" y="4"/>
                  </a:cxn>
                  <a:cxn ang="0">
                    <a:pos x="50" y="2"/>
                  </a:cxn>
                  <a:cxn ang="0">
                    <a:pos x="48" y="0"/>
                  </a:cxn>
                  <a:cxn ang="0">
                    <a:pos x="2" y="0"/>
                  </a:cxn>
                  <a:cxn ang="0">
                    <a:pos x="0" y="2"/>
                  </a:cxn>
                  <a:cxn ang="0">
                    <a:pos x="0" y="2"/>
                  </a:cxn>
                  <a:cxn ang="0">
                    <a:pos x="0" y="2"/>
                  </a:cxn>
                </a:cxnLst>
                <a:rect l="0" t="0" r="r" b="b"/>
                <a:pathLst>
                  <a:path w="50" h="4">
                    <a:moveTo>
                      <a:pt x="0" y="2"/>
                    </a:moveTo>
                    <a:cubicBezTo>
                      <a:pt x="0" y="3"/>
                      <a:pt x="1" y="4"/>
                      <a:pt x="2" y="4"/>
                    </a:cubicBezTo>
                    <a:cubicBezTo>
                      <a:pt x="48" y="4"/>
                      <a:pt x="48" y="4"/>
                      <a:pt x="48" y="4"/>
                    </a:cubicBezTo>
                    <a:cubicBezTo>
                      <a:pt x="49" y="4"/>
                      <a:pt x="50" y="3"/>
                      <a:pt x="50" y="2"/>
                    </a:cubicBezTo>
                    <a:cubicBezTo>
                      <a:pt x="50" y="1"/>
                      <a:pt x="49" y="0"/>
                      <a:pt x="48" y="0"/>
                    </a:cubicBezTo>
                    <a:cubicBezTo>
                      <a:pt x="2" y="0"/>
                      <a:pt x="2" y="0"/>
                      <a:pt x="2" y="0"/>
                    </a:cubicBezTo>
                    <a:cubicBezTo>
                      <a:pt x="1" y="0"/>
                      <a:pt x="0" y="1"/>
                      <a:pt x="0" y="2"/>
                    </a:cubicBezTo>
                    <a:close/>
                    <a:moveTo>
                      <a:pt x="0" y="2"/>
                    </a:moveTo>
                    <a:cubicBezTo>
                      <a:pt x="0" y="2"/>
                      <a:pt x="0" y="2"/>
                      <a:pt x="0" y="2"/>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18">
                <a:extLst>
                  <a:ext uri="{FF2B5EF4-FFF2-40B4-BE49-F238E27FC236}">
                    <a16:creationId xmlns:a16="http://schemas.microsoft.com/office/drawing/2014/main" id="{1EDBD5FC-E7DA-9844-9814-FF1EE13A5D7D}"/>
                  </a:ext>
                </a:extLst>
              </p:cNvPr>
              <p:cNvSpPr>
                <a:spLocks noEditPoints="1"/>
              </p:cNvSpPr>
              <p:nvPr/>
            </p:nvSpPr>
            <p:spPr bwMode="auto">
              <a:xfrm>
                <a:off x="2314575" y="1425576"/>
                <a:ext cx="268288" cy="11113"/>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19">
                <a:extLst>
                  <a:ext uri="{FF2B5EF4-FFF2-40B4-BE49-F238E27FC236}">
                    <a16:creationId xmlns:a16="http://schemas.microsoft.com/office/drawing/2014/main" id="{E07582CA-8990-1345-A700-77D8D4B492BF}"/>
                  </a:ext>
                </a:extLst>
              </p:cNvPr>
              <p:cNvSpPr>
                <a:spLocks noEditPoints="1"/>
              </p:cNvSpPr>
              <p:nvPr/>
            </p:nvSpPr>
            <p:spPr bwMode="auto">
              <a:xfrm>
                <a:off x="2314575" y="1460501"/>
                <a:ext cx="268288" cy="9525"/>
              </a:xfrm>
              <a:custGeom>
                <a:avLst/>
                <a:gdLst/>
                <a:ahLst/>
                <a:cxnLst>
                  <a:cxn ang="0">
                    <a:pos x="90" y="0"/>
                  </a:cxn>
                  <a:cxn ang="0">
                    <a:pos x="2" y="0"/>
                  </a:cxn>
                  <a:cxn ang="0">
                    <a:pos x="0" y="1"/>
                  </a:cxn>
                  <a:cxn ang="0">
                    <a:pos x="2" y="3"/>
                  </a:cxn>
                  <a:cxn ang="0">
                    <a:pos x="90" y="3"/>
                  </a:cxn>
                  <a:cxn ang="0">
                    <a:pos x="92" y="1"/>
                  </a:cxn>
                  <a:cxn ang="0">
                    <a:pos x="90" y="0"/>
                  </a:cxn>
                  <a:cxn ang="0">
                    <a:pos x="90" y="0"/>
                  </a:cxn>
                  <a:cxn ang="0">
                    <a:pos x="90" y="0"/>
                  </a:cxn>
                </a:cxnLst>
                <a:rect l="0" t="0" r="r" b="b"/>
                <a:pathLst>
                  <a:path w="92" h="3">
                    <a:moveTo>
                      <a:pt x="90" y="0"/>
                    </a:moveTo>
                    <a:cubicBezTo>
                      <a:pt x="2" y="0"/>
                      <a:pt x="2" y="0"/>
                      <a:pt x="2" y="0"/>
                    </a:cubicBezTo>
                    <a:cubicBezTo>
                      <a:pt x="1" y="0"/>
                      <a:pt x="0" y="0"/>
                      <a:pt x="0" y="1"/>
                    </a:cubicBezTo>
                    <a:cubicBezTo>
                      <a:pt x="0" y="2"/>
                      <a:pt x="1" y="3"/>
                      <a:pt x="2" y="3"/>
                    </a:cubicBezTo>
                    <a:cubicBezTo>
                      <a:pt x="90" y="3"/>
                      <a:pt x="90" y="3"/>
                      <a:pt x="90" y="3"/>
                    </a:cubicBezTo>
                    <a:cubicBezTo>
                      <a:pt x="91" y="3"/>
                      <a:pt x="92" y="2"/>
                      <a:pt x="92" y="1"/>
                    </a:cubicBezTo>
                    <a:cubicBezTo>
                      <a:pt x="92" y="0"/>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20">
                <a:extLst>
                  <a:ext uri="{FF2B5EF4-FFF2-40B4-BE49-F238E27FC236}">
                    <a16:creationId xmlns:a16="http://schemas.microsoft.com/office/drawing/2014/main" id="{C992CDD4-1246-8943-A94E-E9ACEAA579B1}"/>
                  </a:ext>
                </a:extLst>
              </p:cNvPr>
              <p:cNvSpPr>
                <a:spLocks noEditPoints="1"/>
              </p:cNvSpPr>
              <p:nvPr/>
            </p:nvSpPr>
            <p:spPr bwMode="auto">
              <a:xfrm>
                <a:off x="2314575" y="1492251"/>
                <a:ext cx="268288" cy="12700"/>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 name="Freeform 21">
                <a:extLst>
                  <a:ext uri="{FF2B5EF4-FFF2-40B4-BE49-F238E27FC236}">
                    <a16:creationId xmlns:a16="http://schemas.microsoft.com/office/drawing/2014/main" id="{D08BE33E-07BF-384A-ADA9-7287FFC630BC}"/>
                  </a:ext>
                </a:extLst>
              </p:cNvPr>
              <p:cNvSpPr>
                <a:spLocks noEditPoints="1"/>
              </p:cNvSpPr>
              <p:nvPr/>
            </p:nvSpPr>
            <p:spPr bwMode="auto">
              <a:xfrm>
                <a:off x="2314575" y="1390651"/>
                <a:ext cx="268288" cy="11113"/>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22">
                <a:extLst>
                  <a:ext uri="{FF2B5EF4-FFF2-40B4-BE49-F238E27FC236}">
                    <a16:creationId xmlns:a16="http://schemas.microsoft.com/office/drawing/2014/main" id="{20A2FA5B-52F7-F84B-A062-FC6B3D09B7A6}"/>
                  </a:ext>
                </a:extLst>
              </p:cNvPr>
              <p:cNvSpPr>
                <a:spLocks noEditPoints="1"/>
              </p:cNvSpPr>
              <p:nvPr/>
            </p:nvSpPr>
            <p:spPr bwMode="auto">
              <a:xfrm>
                <a:off x="2314575" y="1277938"/>
                <a:ext cx="101600" cy="92075"/>
              </a:xfrm>
              <a:custGeom>
                <a:avLst/>
                <a:gdLst/>
                <a:ahLst/>
                <a:cxnLst>
                  <a:cxn ang="0">
                    <a:pos x="4" y="31"/>
                  </a:cxn>
                  <a:cxn ang="0">
                    <a:pos x="31" y="31"/>
                  </a:cxn>
                  <a:cxn ang="0">
                    <a:pos x="35" y="27"/>
                  </a:cxn>
                  <a:cxn ang="0">
                    <a:pos x="35" y="4"/>
                  </a:cxn>
                  <a:cxn ang="0">
                    <a:pos x="31" y="0"/>
                  </a:cxn>
                  <a:cxn ang="0">
                    <a:pos x="4" y="0"/>
                  </a:cxn>
                  <a:cxn ang="0">
                    <a:pos x="0" y="4"/>
                  </a:cxn>
                  <a:cxn ang="0">
                    <a:pos x="0" y="27"/>
                  </a:cxn>
                  <a:cxn ang="0">
                    <a:pos x="4" y="31"/>
                  </a:cxn>
                  <a:cxn ang="0">
                    <a:pos x="8" y="8"/>
                  </a:cxn>
                  <a:cxn ang="0">
                    <a:pos x="27" y="8"/>
                  </a:cxn>
                  <a:cxn ang="0">
                    <a:pos x="27" y="23"/>
                  </a:cxn>
                  <a:cxn ang="0">
                    <a:pos x="8" y="23"/>
                  </a:cxn>
                  <a:cxn ang="0">
                    <a:pos x="8" y="8"/>
                  </a:cxn>
                  <a:cxn ang="0">
                    <a:pos x="8" y="8"/>
                  </a:cxn>
                  <a:cxn ang="0">
                    <a:pos x="8" y="8"/>
                  </a:cxn>
                </a:cxnLst>
                <a:rect l="0" t="0" r="r" b="b"/>
                <a:pathLst>
                  <a:path w="35" h="31">
                    <a:moveTo>
                      <a:pt x="4" y="31"/>
                    </a:moveTo>
                    <a:cubicBezTo>
                      <a:pt x="31" y="31"/>
                      <a:pt x="31" y="31"/>
                      <a:pt x="31" y="31"/>
                    </a:cubicBezTo>
                    <a:cubicBezTo>
                      <a:pt x="33" y="31"/>
                      <a:pt x="35" y="29"/>
                      <a:pt x="35" y="27"/>
                    </a:cubicBezTo>
                    <a:cubicBezTo>
                      <a:pt x="35" y="4"/>
                      <a:pt x="35" y="4"/>
                      <a:pt x="35" y="4"/>
                    </a:cubicBezTo>
                    <a:cubicBezTo>
                      <a:pt x="35" y="2"/>
                      <a:pt x="33" y="0"/>
                      <a:pt x="31" y="0"/>
                    </a:cubicBezTo>
                    <a:cubicBezTo>
                      <a:pt x="4" y="0"/>
                      <a:pt x="4" y="0"/>
                      <a:pt x="4" y="0"/>
                    </a:cubicBezTo>
                    <a:cubicBezTo>
                      <a:pt x="2" y="0"/>
                      <a:pt x="0" y="2"/>
                      <a:pt x="0" y="4"/>
                    </a:cubicBezTo>
                    <a:cubicBezTo>
                      <a:pt x="0" y="27"/>
                      <a:pt x="0" y="27"/>
                      <a:pt x="0" y="27"/>
                    </a:cubicBezTo>
                    <a:cubicBezTo>
                      <a:pt x="0" y="29"/>
                      <a:pt x="2" y="31"/>
                      <a:pt x="4" y="31"/>
                    </a:cubicBezTo>
                    <a:close/>
                    <a:moveTo>
                      <a:pt x="8" y="8"/>
                    </a:moveTo>
                    <a:cubicBezTo>
                      <a:pt x="27" y="8"/>
                      <a:pt x="27" y="8"/>
                      <a:pt x="27" y="8"/>
                    </a:cubicBezTo>
                    <a:cubicBezTo>
                      <a:pt x="27" y="23"/>
                      <a:pt x="27" y="23"/>
                      <a:pt x="27" y="23"/>
                    </a:cubicBezTo>
                    <a:cubicBezTo>
                      <a:pt x="8" y="23"/>
                      <a:pt x="8" y="23"/>
                      <a:pt x="8" y="23"/>
                    </a:cubicBezTo>
                    <a:lnTo>
                      <a:pt x="8" y="8"/>
                    </a:lnTo>
                    <a:close/>
                    <a:moveTo>
                      <a:pt x="8" y="8"/>
                    </a:moveTo>
                    <a:cubicBezTo>
                      <a:pt x="8" y="8"/>
                      <a:pt x="8" y="8"/>
                      <a:pt x="8" y="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13" name="TextBox 112">
              <a:extLst>
                <a:ext uri="{FF2B5EF4-FFF2-40B4-BE49-F238E27FC236}">
                  <a16:creationId xmlns:a16="http://schemas.microsoft.com/office/drawing/2014/main" id="{84FFAEF7-1148-7A45-AC6F-3E6F3DBC9C6B}"/>
                </a:ext>
              </a:extLst>
            </p:cNvPr>
            <p:cNvSpPr txBox="1"/>
            <p:nvPr/>
          </p:nvSpPr>
          <p:spPr>
            <a:xfrm>
              <a:off x="1134234" y="2764654"/>
              <a:ext cx="1130438"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Specifications</a:t>
              </a:r>
              <a:endParaRPr lang="id-ID" sz="1200" dirty="0">
                <a:solidFill>
                  <a:schemeClr val="bg1"/>
                </a:solidFill>
                <a:latin typeface="Arial" panose="020B0604020202020204" pitchFamily="34" charset="0"/>
                <a:cs typeface="Arial" panose="020B0604020202020204" pitchFamily="34" charset="0"/>
              </a:endParaRPr>
            </a:p>
          </p:txBody>
        </p:sp>
      </p:grpSp>
      <p:grpSp>
        <p:nvGrpSpPr>
          <p:cNvPr id="6" name="Group 5">
            <a:extLst>
              <a:ext uri="{FF2B5EF4-FFF2-40B4-BE49-F238E27FC236}">
                <a16:creationId xmlns:a16="http://schemas.microsoft.com/office/drawing/2014/main" id="{E89C5453-63D9-B748-A55D-B7F983B3C05A}"/>
              </a:ext>
            </a:extLst>
          </p:cNvPr>
          <p:cNvGrpSpPr/>
          <p:nvPr/>
        </p:nvGrpSpPr>
        <p:grpSpPr>
          <a:xfrm>
            <a:off x="164075" y="1524953"/>
            <a:ext cx="2829012" cy="1174071"/>
            <a:chOff x="389855" y="1728155"/>
            <a:chExt cx="2829012" cy="1174071"/>
          </a:xfrm>
        </p:grpSpPr>
        <p:sp>
          <p:nvSpPr>
            <p:cNvPr id="123" name="Rectangle 1">
              <a:extLst>
                <a:ext uri="{FF2B5EF4-FFF2-40B4-BE49-F238E27FC236}">
                  <a16:creationId xmlns:a16="http://schemas.microsoft.com/office/drawing/2014/main" id="{93BB0A7A-5384-5940-80D6-9CC65CECC86A}"/>
                </a:ext>
              </a:extLst>
            </p:cNvPr>
            <p:cNvSpPr>
              <a:spLocks/>
            </p:cNvSpPr>
            <p:nvPr/>
          </p:nvSpPr>
          <p:spPr bwMode="auto">
            <a:xfrm>
              <a:off x="389855" y="1728155"/>
              <a:ext cx="2829012"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124" name="TextBox 123">
              <a:extLst>
                <a:ext uri="{FF2B5EF4-FFF2-40B4-BE49-F238E27FC236}">
                  <a16:creationId xmlns:a16="http://schemas.microsoft.com/office/drawing/2014/main" id="{7E8CC220-EDB9-3041-BA08-8F7A81A2FEF9}"/>
                </a:ext>
              </a:extLst>
            </p:cNvPr>
            <p:cNvSpPr txBox="1"/>
            <p:nvPr/>
          </p:nvSpPr>
          <p:spPr>
            <a:xfrm>
              <a:off x="389855" y="1736852"/>
              <a:ext cx="2631641" cy="971127"/>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Potential bidders may purchase the Specifications by paying the purchase price to the bank account of the Ministry of Energy and Natural Resources – General Directorate of Central Accountancy.</a:t>
              </a:r>
              <a:endParaRPr lang="en-US" sz="900" dirty="0">
                <a:solidFill>
                  <a:schemeClr val="tx1">
                    <a:lumMod val="85000"/>
                    <a:lumOff val="15000"/>
                  </a:schemeClr>
                </a:solidFill>
                <a:latin typeface="Lato Light"/>
                <a:cs typeface="Lato Light"/>
              </a:endParaRPr>
            </a:p>
          </p:txBody>
        </p:sp>
      </p:grpSp>
      <p:grpSp>
        <p:nvGrpSpPr>
          <p:cNvPr id="210" name="Group 209">
            <a:extLst>
              <a:ext uri="{FF2B5EF4-FFF2-40B4-BE49-F238E27FC236}">
                <a16:creationId xmlns:a16="http://schemas.microsoft.com/office/drawing/2014/main" id="{617B3914-F767-EA4F-981E-026F7DB09345}"/>
              </a:ext>
            </a:extLst>
          </p:cNvPr>
          <p:cNvGrpSpPr/>
          <p:nvPr/>
        </p:nvGrpSpPr>
        <p:grpSpPr>
          <a:xfrm>
            <a:off x="164852" y="2927985"/>
            <a:ext cx="2828236" cy="457893"/>
            <a:chOff x="390632" y="3119898"/>
            <a:chExt cx="2828236" cy="457893"/>
          </a:xfrm>
        </p:grpSpPr>
        <p:sp>
          <p:nvSpPr>
            <p:cNvPr id="126" name="Rectangle 1">
              <a:extLst>
                <a:ext uri="{FF2B5EF4-FFF2-40B4-BE49-F238E27FC236}">
                  <a16:creationId xmlns:a16="http://schemas.microsoft.com/office/drawing/2014/main" id="{5F0A234F-16FD-B741-8209-DE165C2129AB}"/>
                </a:ext>
              </a:extLst>
            </p:cNvPr>
            <p:cNvSpPr>
              <a:spLocks/>
            </p:cNvSpPr>
            <p:nvPr/>
          </p:nvSpPr>
          <p:spPr bwMode="auto">
            <a:xfrm>
              <a:off x="390632" y="3119898"/>
              <a:ext cx="2828236" cy="457893"/>
            </a:xfrm>
            <a:prstGeom prst="rect">
              <a:avLst/>
            </a:prstGeom>
            <a:solidFill>
              <a:srgbClr val="BADB93"/>
            </a:solidFill>
            <a:ln w="25400">
              <a:noFill/>
              <a:miter lim="800000"/>
              <a:headEnd/>
              <a:tailEnd/>
            </a:ln>
          </p:spPr>
          <p:txBody>
            <a:bodyPr lIns="0" tIns="0" rIns="0" bIns="0"/>
            <a:lstStyle/>
            <a:p>
              <a:endParaRPr lang="en-US" sz="1400" dirty="0"/>
            </a:p>
          </p:txBody>
        </p:sp>
        <p:sp>
          <p:nvSpPr>
            <p:cNvPr id="127" name="TextBox 126">
              <a:extLst>
                <a:ext uri="{FF2B5EF4-FFF2-40B4-BE49-F238E27FC236}">
                  <a16:creationId xmlns:a16="http://schemas.microsoft.com/office/drawing/2014/main" id="{D842E532-FB56-1049-B72B-2D963B790127}"/>
                </a:ext>
              </a:extLst>
            </p:cNvPr>
            <p:cNvSpPr txBox="1"/>
            <p:nvPr/>
          </p:nvSpPr>
          <p:spPr>
            <a:xfrm>
              <a:off x="950237" y="3225371"/>
              <a:ext cx="840294"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Company</a:t>
              </a:r>
              <a:endParaRPr lang="id-ID" sz="1200" dirty="0">
                <a:solidFill>
                  <a:schemeClr val="bg1"/>
                </a:solidFill>
                <a:latin typeface="Arial" panose="020B0604020202020204" pitchFamily="34" charset="0"/>
                <a:cs typeface="Arial" panose="020B0604020202020204" pitchFamily="34" charset="0"/>
              </a:endParaRPr>
            </a:p>
          </p:txBody>
        </p:sp>
        <p:grpSp>
          <p:nvGrpSpPr>
            <p:cNvPr id="128" name="Group 244">
              <a:extLst>
                <a:ext uri="{FF2B5EF4-FFF2-40B4-BE49-F238E27FC236}">
                  <a16:creationId xmlns:a16="http://schemas.microsoft.com/office/drawing/2014/main" id="{C4841A7D-345B-914B-A7E1-C2775D8B68AB}"/>
                </a:ext>
              </a:extLst>
            </p:cNvPr>
            <p:cNvGrpSpPr/>
            <p:nvPr/>
          </p:nvGrpSpPr>
          <p:grpSpPr>
            <a:xfrm>
              <a:off x="525702" y="3168925"/>
              <a:ext cx="383961" cy="317125"/>
              <a:chOff x="1752600" y="2200276"/>
              <a:chExt cx="749301" cy="635000"/>
            </a:xfrm>
            <a:solidFill>
              <a:schemeClr val="bg1"/>
            </a:solidFill>
          </p:grpSpPr>
          <p:sp>
            <p:nvSpPr>
              <p:cNvPr id="129" name="Freeform 7">
                <a:extLst>
                  <a:ext uri="{FF2B5EF4-FFF2-40B4-BE49-F238E27FC236}">
                    <a16:creationId xmlns:a16="http://schemas.microsoft.com/office/drawing/2014/main" id="{60098B10-557C-4141-B674-9767886B14E5}"/>
                  </a:ext>
                </a:extLst>
              </p:cNvPr>
              <p:cNvSpPr>
                <a:spLocks/>
              </p:cNvSpPr>
              <p:nvPr/>
            </p:nvSpPr>
            <p:spPr bwMode="auto">
              <a:xfrm>
                <a:off x="1919288" y="2711451"/>
                <a:ext cx="582613" cy="123825"/>
              </a:xfrm>
              <a:custGeom>
                <a:avLst/>
                <a:gdLst/>
                <a:ahLst/>
                <a:cxnLst>
                  <a:cxn ang="0">
                    <a:pos x="367" y="24"/>
                  </a:cxn>
                  <a:cxn ang="0">
                    <a:pos x="367" y="0"/>
                  </a:cxn>
                  <a:cxn ang="0">
                    <a:pos x="0" y="0"/>
                  </a:cxn>
                  <a:cxn ang="0">
                    <a:pos x="0" y="24"/>
                  </a:cxn>
                  <a:cxn ang="0">
                    <a:pos x="164" y="24"/>
                  </a:cxn>
                  <a:cxn ang="0">
                    <a:pos x="164" y="53"/>
                  </a:cxn>
                  <a:cxn ang="0">
                    <a:pos x="132" y="53"/>
                  </a:cxn>
                  <a:cxn ang="0">
                    <a:pos x="132" y="78"/>
                  </a:cxn>
                  <a:cxn ang="0">
                    <a:pos x="235" y="78"/>
                  </a:cxn>
                  <a:cxn ang="0">
                    <a:pos x="235" y="53"/>
                  </a:cxn>
                  <a:cxn ang="0">
                    <a:pos x="203" y="53"/>
                  </a:cxn>
                  <a:cxn ang="0">
                    <a:pos x="203" y="24"/>
                  </a:cxn>
                  <a:cxn ang="0">
                    <a:pos x="367" y="24"/>
                  </a:cxn>
                </a:cxnLst>
                <a:rect l="0" t="0" r="r" b="b"/>
                <a:pathLst>
                  <a:path w="367" h="78">
                    <a:moveTo>
                      <a:pt x="367" y="24"/>
                    </a:moveTo>
                    <a:lnTo>
                      <a:pt x="367" y="0"/>
                    </a:lnTo>
                    <a:lnTo>
                      <a:pt x="0" y="0"/>
                    </a:lnTo>
                    <a:lnTo>
                      <a:pt x="0" y="24"/>
                    </a:lnTo>
                    <a:lnTo>
                      <a:pt x="164" y="24"/>
                    </a:lnTo>
                    <a:lnTo>
                      <a:pt x="164" y="53"/>
                    </a:lnTo>
                    <a:lnTo>
                      <a:pt x="132" y="53"/>
                    </a:lnTo>
                    <a:lnTo>
                      <a:pt x="132" y="78"/>
                    </a:lnTo>
                    <a:lnTo>
                      <a:pt x="235" y="78"/>
                    </a:lnTo>
                    <a:lnTo>
                      <a:pt x="235" y="53"/>
                    </a:lnTo>
                    <a:lnTo>
                      <a:pt x="203" y="53"/>
                    </a:lnTo>
                    <a:lnTo>
                      <a:pt x="203" y="24"/>
                    </a:lnTo>
                    <a:lnTo>
                      <a:pt x="367" y="2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8">
                <a:extLst>
                  <a:ext uri="{FF2B5EF4-FFF2-40B4-BE49-F238E27FC236}">
                    <a16:creationId xmlns:a16="http://schemas.microsoft.com/office/drawing/2014/main" id="{9626EAE6-9A74-164E-9EA4-1D7D4BFA4184}"/>
                  </a:ext>
                </a:extLst>
              </p:cNvPr>
              <p:cNvSpPr>
                <a:spLocks/>
              </p:cNvSpPr>
              <p:nvPr/>
            </p:nvSpPr>
            <p:spPr bwMode="auto">
              <a:xfrm>
                <a:off x="2216150" y="2476501"/>
                <a:ext cx="120650" cy="42863"/>
              </a:xfrm>
              <a:custGeom>
                <a:avLst/>
                <a:gdLst/>
                <a:ahLst/>
                <a:cxnLst>
                  <a:cxn ang="0">
                    <a:pos x="76" y="27"/>
                  </a:cxn>
                  <a:cxn ang="0">
                    <a:pos x="70" y="0"/>
                  </a:cxn>
                  <a:cxn ang="0">
                    <a:pos x="0" y="0"/>
                  </a:cxn>
                  <a:cxn ang="0">
                    <a:pos x="0" y="27"/>
                  </a:cxn>
                  <a:cxn ang="0">
                    <a:pos x="76" y="27"/>
                  </a:cxn>
                </a:cxnLst>
                <a:rect l="0" t="0" r="r" b="b"/>
                <a:pathLst>
                  <a:path w="76" h="27">
                    <a:moveTo>
                      <a:pt x="76" y="27"/>
                    </a:moveTo>
                    <a:lnTo>
                      <a:pt x="70" y="0"/>
                    </a:lnTo>
                    <a:lnTo>
                      <a:pt x="0" y="0"/>
                    </a:lnTo>
                    <a:lnTo>
                      <a:pt x="0" y="27"/>
                    </a:lnTo>
                    <a:lnTo>
                      <a:pt x="76" y="2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9">
                <a:extLst>
                  <a:ext uri="{FF2B5EF4-FFF2-40B4-BE49-F238E27FC236}">
                    <a16:creationId xmlns:a16="http://schemas.microsoft.com/office/drawing/2014/main" id="{99EB994C-73CD-624C-B070-F32846378936}"/>
                  </a:ext>
                </a:extLst>
              </p:cNvPr>
              <p:cNvSpPr>
                <a:spLocks/>
              </p:cNvSpPr>
              <p:nvPr/>
            </p:nvSpPr>
            <p:spPr bwMode="auto">
              <a:xfrm>
                <a:off x="2214563" y="2528889"/>
                <a:ext cx="146050" cy="80963"/>
              </a:xfrm>
              <a:custGeom>
                <a:avLst/>
                <a:gdLst/>
                <a:ahLst/>
                <a:cxnLst>
                  <a:cxn ang="0">
                    <a:pos x="0" y="51"/>
                  </a:cxn>
                  <a:cxn ang="0">
                    <a:pos x="92" y="51"/>
                  </a:cxn>
                  <a:cxn ang="0">
                    <a:pos x="79" y="0"/>
                  </a:cxn>
                  <a:cxn ang="0">
                    <a:pos x="1" y="0"/>
                  </a:cxn>
                  <a:cxn ang="0">
                    <a:pos x="0" y="51"/>
                  </a:cxn>
                </a:cxnLst>
                <a:rect l="0" t="0" r="r" b="b"/>
                <a:pathLst>
                  <a:path w="92" h="51">
                    <a:moveTo>
                      <a:pt x="0" y="51"/>
                    </a:moveTo>
                    <a:lnTo>
                      <a:pt x="92" y="51"/>
                    </a:lnTo>
                    <a:lnTo>
                      <a:pt x="79" y="0"/>
                    </a:lnTo>
                    <a:lnTo>
                      <a:pt x="1" y="0"/>
                    </a:lnTo>
                    <a:lnTo>
                      <a:pt x="0" y="5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10">
                <a:extLst>
                  <a:ext uri="{FF2B5EF4-FFF2-40B4-BE49-F238E27FC236}">
                    <a16:creationId xmlns:a16="http://schemas.microsoft.com/office/drawing/2014/main" id="{8C061E8F-111D-374C-B2F8-63B340D80CC8}"/>
                  </a:ext>
                </a:extLst>
              </p:cNvPr>
              <p:cNvSpPr>
                <a:spLocks/>
              </p:cNvSpPr>
              <p:nvPr/>
            </p:nvSpPr>
            <p:spPr bwMode="auto">
              <a:xfrm>
                <a:off x="2341563" y="2476501"/>
                <a:ext cx="93663" cy="42863"/>
              </a:xfrm>
              <a:custGeom>
                <a:avLst/>
                <a:gdLst/>
                <a:ahLst/>
                <a:cxnLst>
                  <a:cxn ang="0">
                    <a:pos x="59" y="27"/>
                  </a:cxn>
                  <a:cxn ang="0">
                    <a:pos x="51" y="0"/>
                  </a:cxn>
                  <a:cxn ang="0">
                    <a:pos x="0" y="0"/>
                  </a:cxn>
                  <a:cxn ang="0">
                    <a:pos x="8" y="27"/>
                  </a:cxn>
                  <a:cxn ang="0">
                    <a:pos x="59" y="27"/>
                  </a:cxn>
                </a:cxnLst>
                <a:rect l="0" t="0" r="r" b="b"/>
                <a:pathLst>
                  <a:path w="59" h="27">
                    <a:moveTo>
                      <a:pt x="59" y="27"/>
                    </a:moveTo>
                    <a:lnTo>
                      <a:pt x="51" y="0"/>
                    </a:lnTo>
                    <a:lnTo>
                      <a:pt x="0" y="0"/>
                    </a:lnTo>
                    <a:lnTo>
                      <a:pt x="8" y="27"/>
                    </a:lnTo>
                    <a:lnTo>
                      <a:pt x="59" y="2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11">
                <a:extLst>
                  <a:ext uri="{FF2B5EF4-FFF2-40B4-BE49-F238E27FC236}">
                    <a16:creationId xmlns:a16="http://schemas.microsoft.com/office/drawing/2014/main" id="{F1811E61-F310-2745-963C-EBB3E3F28775}"/>
                  </a:ext>
                </a:extLst>
              </p:cNvPr>
              <p:cNvSpPr>
                <a:spLocks/>
              </p:cNvSpPr>
              <p:nvPr/>
            </p:nvSpPr>
            <p:spPr bwMode="auto">
              <a:xfrm>
                <a:off x="2355850" y="2528889"/>
                <a:ext cx="106363" cy="80963"/>
              </a:xfrm>
              <a:custGeom>
                <a:avLst/>
                <a:gdLst/>
                <a:ahLst/>
                <a:cxnLst>
                  <a:cxn ang="0">
                    <a:pos x="12" y="51"/>
                  </a:cxn>
                  <a:cxn ang="0">
                    <a:pos x="67" y="51"/>
                  </a:cxn>
                  <a:cxn ang="0">
                    <a:pos x="52" y="0"/>
                  </a:cxn>
                  <a:cxn ang="0">
                    <a:pos x="0" y="0"/>
                  </a:cxn>
                  <a:cxn ang="0">
                    <a:pos x="12" y="51"/>
                  </a:cxn>
                </a:cxnLst>
                <a:rect l="0" t="0" r="r" b="b"/>
                <a:pathLst>
                  <a:path w="67" h="51">
                    <a:moveTo>
                      <a:pt x="12" y="51"/>
                    </a:moveTo>
                    <a:lnTo>
                      <a:pt x="67" y="51"/>
                    </a:lnTo>
                    <a:lnTo>
                      <a:pt x="52" y="0"/>
                    </a:lnTo>
                    <a:lnTo>
                      <a:pt x="0" y="0"/>
                    </a:lnTo>
                    <a:lnTo>
                      <a:pt x="12" y="5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12">
                <a:extLst>
                  <a:ext uri="{FF2B5EF4-FFF2-40B4-BE49-F238E27FC236}">
                    <a16:creationId xmlns:a16="http://schemas.microsoft.com/office/drawing/2014/main" id="{F603B97F-11FE-1346-8A1A-F8F80CB25415}"/>
                  </a:ext>
                </a:extLst>
              </p:cNvPr>
              <p:cNvSpPr>
                <a:spLocks/>
              </p:cNvSpPr>
              <p:nvPr/>
            </p:nvSpPr>
            <p:spPr bwMode="auto">
              <a:xfrm>
                <a:off x="1951038" y="2528889"/>
                <a:ext cx="111125" cy="80963"/>
              </a:xfrm>
              <a:custGeom>
                <a:avLst/>
                <a:gdLst/>
                <a:ahLst/>
                <a:cxnLst>
                  <a:cxn ang="0">
                    <a:pos x="70" y="0"/>
                  </a:cxn>
                  <a:cxn ang="0">
                    <a:pos x="17" y="0"/>
                  </a:cxn>
                  <a:cxn ang="0">
                    <a:pos x="0" y="51"/>
                  </a:cxn>
                  <a:cxn ang="0">
                    <a:pos x="56" y="51"/>
                  </a:cxn>
                  <a:cxn ang="0">
                    <a:pos x="70" y="0"/>
                  </a:cxn>
                </a:cxnLst>
                <a:rect l="0" t="0" r="r" b="b"/>
                <a:pathLst>
                  <a:path w="70" h="51">
                    <a:moveTo>
                      <a:pt x="70" y="0"/>
                    </a:moveTo>
                    <a:lnTo>
                      <a:pt x="17" y="0"/>
                    </a:lnTo>
                    <a:lnTo>
                      <a:pt x="0" y="51"/>
                    </a:lnTo>
                    <a:lnTo>
                      <a:pt x="56" y="51"/>
                    </a:lnTo>
                    <a:lnTo>
                      <a:pt x="7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13">
                <a:extLst>
                  <a:ext uri="{FF2B5EF4-FFF2-40B4-BE49-F238E27FC236}">
                    <a16:creationId xmlns:a16="http://schemas.microsoft.com/office/drawing/2014/main" id="{3FFC52E5-86D6-634E-B237-16E0A7959DE6}"/>
                  </a:ext>
                </a:extLst>
              </p:cNvPr>
              <p:cNvSpPr>
                <a:spLocks/>
              </p:cNvSpPr>
              <p:nvPr/>
            </p:nvSpPr>
            <p:spPr bwMode="auto">
              <a:xfrm>
                <a:off x="1981200" y="2476501"/>
                <a:ext cx="95250" cy="42863"/>
              </a:xfrm>
              <a:custGeom>
                <a:avLst/>
                <a:gdLst/>
                <a:ahLst/>
                <a:cxnLst>
                  <a:cxn ang="0">
                    <a:pos x="60" y="0"/>
                  </a:cxn>
                  <a:cxn ang="0">
                    <a:pos x="8" y="0"/>
                  </a:cxn>
                  <a:cxn ang="0">
                    <a:pos x="0" y="27"/>
                  </a:cxn>
                  <a:cxn ang="0">
                    <a:pos x="52" y="27"/>
                  </a:cxn>
                  <a:cxn ang="0">
                    <a:pos x="60" y="0"/>
                  </a:cxn>
                </a:cxnLst>
                <a:rect l="0" t="0" r="r" b="b"/>
                <a:pathLst>
                  <a:path w="60" h="27">
                    <a:moveTo>
                      <a:pt x="60" y="0"/>
                    </a:moveTo>
                    <a:lnTo>
                      <a:pt x="8" y="0"/>
                    </a:lnTo>
                    <a:lnTo>
                      <a:pt x="0" y="27"/>
                    </a:lnTo>
                    <a:lnTo>
                      <a:pt x="52" y="27"/>
                    </a:lnTo>
                    <a:lnTo>
                      <a:pt x="6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14">
                <a:extLst>
                  <a:ext uri="{FF2B5EF4-FFF2-40B4-BE49-F238E27FC236}">
                    <a16:creationId xmlns:a16="http://schemas.microsoft.com/office/drawing/2014/main" id="{F1F10D7F-5191-4542-BB59-290840DC6D90}"/>
                  </a:ext>
                </a:extLst>
              </p:cNvPr>
              <p:cNvSpPr>
                <a:spLocks/>
              </p:cNvSpPr>
              <p:nvPr/>
            </p:nvSpPr>
            <p:spPr bwMode="auto">
              <a:xfrm>
                <a:off x="1922463" y="2619376"/>
                <a:ext cx="114300" cy="74613"/>
              </a:xfrm>
              <a:custGeom>
                <a:avLst/>
                <a:gdLst/>
                <a:ahLst/>
                <a:cxnLst>
                  <a:cxn ang="0">
                    <a:pos x="16" y="0"/>
                  </a:cxn>
                  <a:cxn ang="0">
                    <a:pos x="0" y="47"/>
                  </a:cxn>
                  <a:cxn ang="0">
                    <a:pos x="60" y="47"/>
                  </a:cxn>
                  <a:cxn ang="0">
                    <a:pos x="72" y="0"/>
                  </a:cxn>
                  <a:cxn ang="0">
                    <a:pos x="16" y="0"/>
                  </a:cxn>
                </a:cxnLst>
                <a:rect l="0" t="0" r="r" b="b"/>
                <a:pathLst>
                  <a:path w="72" h="47">
                    <a:moveTo>
                      <a:pt x="16" y="0"/>
                    </a:moveTo>
                    <a:lnTo>
                      <a:pt x="0" y="47"/>
                    </a:lnTo>
                    <a:lnTo>
                      <a:pt x="60" y="47"/>
                    </a:lnTo>
                    <a:lnTo>
                      <a:pt x="72" y="0"/>
                    </a:lnTo>
                    <a:lnTo>
                      <a:pt x="16"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7" name="Freeform 15">
                <a:extLst>
                  <a:ext uri="{FF2B5EF4-FFF2-40B4-BE49-F238E27FC236}">
                    <a16:creationId xmlns:a16="http://schemas.microsoft.com/office/drawing/2014/main" id="{35FD5622-9ED8-CD43-89BE-D0939366969D}"/>
                  </a:ext>
                </a:extLst>
              </p:cNvPr>
              <p:cNvSpPr>
                <a:spLocks/>
              </p:cNvSpPr>
              <p:nvPr/>
            </p:nvSpPr>
            <p:spPr bwMode="auto">
              <a:xfrm>
                <a:off x="2081213" y="2476501"/>
                <a:ext cx="119063" cy="42863"/>
              </a:xfrm>
              <a:custGeom>
                <a:avLst/>
                <a:gdLst/>
                <a:ahLst/>
                <a:cxnLst>
                  <a:cxn ang="0">
                    <a:pos x="75" y="27"/>
                  </a:cxn>
                  <a:cxn ang="0">
                    <a:pos x="75" y="0"/>
                  </a:cxn>
                  <a:cxn ang="0">
                    <a:pos x="7" y="0"/>
                  </a:cxn>
                  <a:cxn ang="0">
                    <a:pos x="0" y="27"/>
                  </a:cxn>
                  <a:cxn ang="0">
                    <a:pos x="75" y="27"/>
                  </a:cxn>
                </a:cxnLst>
                <a:rect l="0" t="0" r="r" b="b"/>
                <a:pathLst>
                  <a:path w="75" h="27">
                    <a:moveTo>
                      <a:pt x="75" y="27"/>
                    </a:moveTo>
                    <a:lnTo>
                      <a:pt x="75" y="0"/>
                    </a:lnTo>
                    <a:lnTo>
                      <a:pt x="7" y="0"/>
                    </a:lnTo>
                    <a:lnTo>
                      <a:pt x="0" y="27"/>
                    </a:lnTo>
                    <a:lnTo>
                      <a:pt x="75" y="2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16">
                <a:extLst>
                  <a:ext uri="{FF2B5EF4-FFF2-40B4-BE49-F238E27FC236}">
                    <a16:creationId xmlns:a16="http://schemas.microsoft.com/office/drawing/2014/main" id="{E3927DE0-6A0E-8D44-9395-61E03C6D0166}"/>
                  </a:ext>
                </a:extLst>
              </p:cNvPr>
              <p:cNvSpPr>
                <a:spLocks/>
              </p:cNvSpPr>
              <p:nvPr/>
            </p:nvSpPr>
            <p:spPr bwMode="auto">
              <a:xfrm>
                <a:off x="2376488" y="2619376"/>
                <a:ext cx="112713" cy="74613"/>
              </a:xfrm>
              <a:custGeom>
                <a:avLst/>
                <a:gdLst/>
                <a:ahLst/>
                <a:cxnLst>
                  <a:cxn ang="0">
                    <a:pos x="12" y="47"/>
                  </a:cxn>
                  <a:cxn ang="0">
                    <a:pos x="71" y="47"/>
                  </a:cxn>
                  <a:cxn ang="0">
                    <a:pos x="56" y="0"/>
                  </a:cxn>
                  <a:cxn ang="0">
                    <a:pos x="0" y="0"/>
                  </a:cxn>
                  <a:cxn ang="0">
                    <a:pos x="12" y="47"/>
                  </a:cxn>
                </a:cxnLst>
                <a:rect l="0" t="0" r="r" b="b"/>
                <a:pathLst>
                  <a:path w="71" h="47">
                    <a:moveTo>
                      <a:pt x="12" y="47"/>
                    </a:moveTo>
                    <a:lnTo>
                      <a:pt x="71" y="47"/>
                    </a:lnTo>
                    <a:lnTo>
                      <a:pt x="56" y="0"/>
                    </a:lnTo>
                    <a:lnTo>
                      <a:pt x="0" y="0"/>
                    </a:lnTo>
                    <a:lnTo>
                      <a:pt x="12" y="4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17">
                <a:extLst>
                  <a:ext uri="{FF2B5EF4-FFF2-40B4-BE49-F238E27FC236}">
                    <a16:creationId xmlns:a16="http://schemas.microsoft.com/office/drawing/2014/main" id="{0A1A568A-9B22-6B4D-B03D-30884755295E}"/>
                  </a:ext>
                </a:extLst>
              </p:cNvPr>
              <p:cNvSpPr>
                <a:spLocks/>
              </p:cNvSpPr>
              <p:nvPr/>
            </p:nvSpPr>
            <p:spPr bwMode="auto">
              <a:xfrm>
                <a:off x="2214563" y="2619376"/>
                <a:ext cx="166688" cy="74613"/>
              </a:xfrm>
              <a:custGeom>
                <a:avLst/>
                <a:gdLst/>
                <a:ahLst/>
                <a:cxnLst>
                  <a:cxn ang="0">
                    <a:pos x="0" y="0"/>
                  </a:cxn>
                  <a:cxn ang="0">
                    <a:pos x="0" y="47"/>
                  </a:cxn>
                  <a:cxn ang="0">
                    <a:pos x="105" y="47"/>
                  </a:cxn>
                  <a:cxn ang="0">
                    <a:pos x="93" y="0"/>
                  </a:cxn>
                  <a:cxn ang="0">
                    <a:pos x="0" y="0"/>
                  </a:cxn>
                </a:cxnLst>
                <a:rect l="0" t="0" r="r" b="b"/>
                <a:pathLst>
                  <a:path w="105" h="47">
                    <a:moveTo>
                      <a:pt x="0" y="0"/>
                    </a:moveTo>
                    <a:lnTo>
                      <a:pt x="0" y="47"/>
                    </a:lnTo>
                    <a:lnTo>
                      <a:pt x="105" y="47"/>
                    </a:lnTo>
                    <a:lnTo>
                      <a:pt x="93"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18">
                <a:extLst>
                  <a:ext uri="{FF2B5EF4-FFF2-40B4-BE49-F238E27FC236}">
                    <a16:creationId xmlns:a16="http://schemas.microsoft.com/office/drawing/2014/main" id="{F0102198-3803-7844-ABA6-E22A512A111C}"/>
                  </a:ext>
                </a:extLst>
              </p:cNvPr>
              <p:cNvSpPr>
                <a:spLocks/>
              </p:cNvSpPr>
              <p:nvPr/>
            </p:nvSpPr>
            <p:spPr bwMode="auto">
              <a:xfrm>
                <a:off x="2032000" y="2619376"/>
                <a:ext cx="166688" cy="74613"/>
              </a:xfrm>
              <a:custGeom>
                <a:avLst/>
                <a:gdLst/>
                <a:ahLst/>
                <a:cxnLst>
                  <a:cxn ang="0">
                    <a:pos x="13" y="0"/>
                  </a:cxn>
                  <a:cxn ang="0">
                    <a:pos x="0" y="47"/>
                  </a:cxn>
                  <a:cxn ang="0">
                    <a:pos x="105" y="47"/>
                  </a:cxn>
                  <a:cxn ang="0">
                    <a:pos x="105" y="0"/>
                  </a:cxn>
                  <a:cxn ang="0">
                    <a:pos x="13" y="0"/>
                  </a:cxn>
                </a:cxnLst>
                <a:rect l="0" t="0" r="r" b="b"/>
                <a:pathLst>
                  <a:path w="105" h="47">
                    <a:moveTo>
                      <a:pt x="13" y="0"/>
                    </a:moveTo>
                    <a:lnTo>
                      <a:pt x="0" y="47"/>
                    </a:lnTo>
                    <a:lnTo>
                      <a:pt x="105" y="47"/>
                    </a:lnTo>
                    <a:lnTo>
                      <a:pt x="105" y="0"/>
                    </a:lnTo>
                    <a:lnTo>
                      <a:pt x="13"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19">
                <a:extLst>
                  <a:ext uri="{FF2B5EF4-FFF2-40B4-BE49-F238E27FC236}">
                    <a16:creationId xmlns:a16="http://schemas.microsoft.com/office/drawing/2014/main" id="{2805D501-A86D-6B41-8C24-1C403999E27D}"/>
                  </a:ext>
                </a:extLst>
              </p:cNvPr>
              <p:cNvSpPr>
                <a:spLocks/>
              </p:cNvSpPr>
              <p:nvPr/>
            </p:nvSpPr>
            <p:spPr bwMode="auto">
              <a:xfrm>
                <a:off x="2055813" y="2528889"/>
                <a:ext cx="144463" cy="80963"/>
              </a:xfrm>
              <a:custGeom>
                <a:avLst/>
                <a:gdLst/>
                <a:ahLst/>
                <a:cxnLst>
                  <a:cxn ang="0">
                    <a:pos x="0" y="51"/>
                  </a:cxn>
                  <a:cxn ang="0">
                    <a:pos x="90" y="51"/>
                  </a:cxn>
                  <a:cxn ang="0">
                    <a:pos x="91" y="0"/>
                  </a:cxn>
                  <a:cxn ang="0">
                    <a:pos x="14" y="0"/>
                  </a:cxn>
                  <a:cxn ang="0">
                    <a:pos x="0" y="51"/>
                  </a:cxn>
                </a:cxnLst>
                <a:rect l="0" t="0" r="r" b="b"/>
                <a:pathLst>
                  <a:path w="91" h="51">
                    <a:moveTo>
                      <a:pt x="0" y="51"/>
                    </a:moveTo>
                    <a:lnTo>
                      <a:pt x="90" y="51"/>
                    </a:lnTo>
                    <a:lnTo>
                      <a:pt x="91" y="0"/>
                    </a:lnTo>
                    <a:lnTo>
                      <a:pt x="14" y="0"/>
                    </a:lnTo>
                    <a:lnTo>
                      <a:pt x="0" y="5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2" name="Freeform 21">
                <a:extLst>
                  <a:ext uri="{FF2B5EF4-FFF2-40B4-BE49-F238E27FC236}">
                    <a16:creationId xmlns:a16="http://schemas.microsoft.com/office/drawing/2014/main" id="{B94819F2-475C-1441-B96B-47832B1F832F}"/>
                  </a:ext>
                </a:extLst>
              </p:cNvPr>
              <p:cNvSpPr>
                <a:spLocks/>
              </p:cNvSpPr>
              <p:nvPr/>
            </p:nvSpPr>
            <p:spPr bwMode="auto">
              <a:xfrm>
                <a:off x="1831975" y="2284414"/>
                <a:ext cx="295275" cy="285750"/>
              </a:xfrm>
              <a:custGeom>
                <a:avLst/>
                <a:gdLst/>
                <a:ahLst/>
                <a:cxnLst>
                  <a:cxn ang="0">
                    <a:pos x="176" y="100"/>
                  </a:cxn>
                  <a:cxn ang="0">
                    <a:pos x="177" y="89"/>
                  </a:cxn>
                  <a:cxn ang="0">
                    <a:pos x="88" y="0"/>
                  </a:cxn>
                  <a:cxn ang="0">
                    <a:pos x="0" y="89"/>
                  </a:cxn>
                  <a:cxn ang="0">
                    <a:pos x="59" y="172"/>
                  </a:cxn>
                  <a:cxn ang="0">
                    <a:pos x="96" y="100"/>
                  </a:cxn>
                  <a:cxn ang="0">
                    <a:pos x="176" y="100"/>
                  </a:cxn>
                </a:cxnLst>
                <a:rect l="0" t="0" r="r" b="b"/>
                <a:pathLst>
                  <a:path w="177" h="172">
                    <a:moveTo>
                      <a:pt x="176" y="100"/>
                    </a:moveTo>
                    <a:cubicBezTo>
                      <a:pt x="177" y="97"/>
                      <a:pt x="177" y="93"/>
                      <a:pt x="177" y="89"/>
                    </a:cubicBezTo>
                    <a:cubicBezTo>
                      <a:pt x="177" y="40"/>
                      <a:pt x="137" y="0"/>
                      <a:pt x="88" y="0"/>
                    </a:cubicBezTo>
                    <a:cubicBezTo>
                      <a:pt x="40" y="0"/>
                      <a:pt x="0" y="40"/>
                      <a:pt x="0" y="89"/>
                    </a:cubicBezTo>
                    <a:cubicBezTo>
                      <a:pt x="0" y="127"/>
                      <a:pt x="24" y="159"/>
                      <a:pt x="59" y="172"/>
                    </a:cubicBezTo>
                    <a:cubicBezTo>
                      <a:pt x="96" y="100"/>
                      <a:pt x="96" y="100"/>
                      <a:pt x="96" y="100"/>
                    </a:cubicBezTo>
                    <a:lnTo>
                      <a:pt x="176" y="10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3" name="Freeform 22">
                <a:extLst>
                  <a:ext uri="{FF2B5EF4-FFF2-40B4-BE49-F238E27FC236}">
                    <a16:creationId xmlns:a16="http://schemas.microsoft.com/office/drawing/2014/main" id="{8D8D1E3C-B5EF-A84E-98E9-09C74F0D35F3}"/>
                  </a:ext>
                </a:extLst>
              </p:cNvPr>
              <p:cNvSpPr>
                <a:spLocks/>
              </p:cNvSpPr>
              <p:nvPr/>
            </p:nvSpPr>
            <p:spPr bwMode="auto">
              <a:xfrm>
                <a:off x="1825625" y="2524126"/>
                <a:ext cx="53975" cy="55563"/>
              </a:xfrm>
              <a:custGeom>
                <a:avLst/>
                <a:gdLst/>
                <a:ahLst/>
                <a:cxnLst>
                  <a:cxn ang="0">
                    <a:pos x="18" y="0"/>
                  </a:cxn>
                  <a:cxn ang="0">
                    <a:pos x="0" y="33"/>
                  </a:cxn>
                  <a:cxn ang="0">
                    <a:pos x="32" y="15"/>
                  </a:cxn>
                  <a:cxn ang="0">
                    <a:pos x="18" y="0"/>
                  </a:cxn>
                </a:cxnLst>
                <a:rect l="0" t="0" r="r" b="b"/>
                <a:pathLst>
                  <a:path w="32" h="33">
                    <a:moveTo>
                      <a:pt x="18" y="0"/>
                    </a:moveTo>
                    <a:cubicBezTo>
                      <a:pt x="0" y="33"/>
                      <a:pt x="0" y="33"/>
                      <a:pt x="0" y="33"/>
                    </a:cubicBezTo>
                    <a:cubicBezTo>
                      <a:pt x="32" y="15"/>
                      <a:pt x="32" y="15"/>
                      <a:pt x="32" y="15"/>
                    </a:cubicBezTo>
                    <a:cubicBezTo>
                      <a:pt x="27" y="10"/>
                      <a:pt x="22" y="6"/>
                      <a:pt x="18"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4" name="Freeform 23">
                <a:extLst>
                  <a:ext uri="{FF2B5EF4-FFF2-40B4-BE49-F238E27FC236}">
                    <a16:creationId xmlns:a16="http://schemas.microsoft.com/office/drawing/2014/main" id="{12FAC8D1-2107-5645-A678-EE92701D7DA6}"/>
                  </a:ext>
                </a:extLst>
              </p:cNvPr>
              <p:cNvSpPr>
                <a:spLocks/>
              </p:cNvSpPr>
              <p:nvPr/>
            </p:nvSpPr>
            <p:spPr bwMode="auto">
              <a:xfrm>
                <a:off x="1879600" y="2559051"/>
                <a:ext cx="46038" cy="82550"/>
              </a:xfrm>
              <a:custGeom>
                <a:avLst/>
                <a:gdLst/>
                <a:ahLst/>
                <a:cxnLst>
                  <a:cxn ang="0">
                    <a:pos x="0" y="49"/>
                  </a:cxn>
                  <a:cxn ang="0">
                    <a:pos x="28" y="10"/>
                  </a:cxn>
                  <a:cxn ang="0">
                    <a:pos x="8" y="0"/>
                  </a:cxn>
                  <a:cxn ang="0">
                    <a:pos x="0" y="49"/>
                  </a:cxn>
                </a:cxnLst>
                <a:rect l="0" t="0" r="r" b="b"/>
                <a:pathLst>
                  <a:path w="28" h="49">
                    <a:moveTo>
                      <a:pt x="0" y="49"/>
                    </a:moveTo>
                    <a:cubicBezTo>
                      <a:pt x="28" y="10"/>
                      <a:pt x="28" y="10"/>
                      <a:pt x="28" y="10"/>
                    </a:cubicBezTo>
                    <a:cubicBezTo>
                      <a:pt x="21" y="8"/>
                      <a:pt x="14" y="4"/>
                      <a:pt x="8" y="0"/>
                    </a:cubicBezTo>
                    <a:lnTo>
                      <a:pt x="0" y="49"/>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Freeform 24">
                <a:extLst>
                  <a:ext uri="{FF2B5EF4-FFF2-40B4-BE49-F238E27FC236}">
                    <a16:creationId xmlns:a16="http://schemas.microsoft.com/office/drawing/2014/main" id="{6B945685-09B2-F64D-A1D6-867C0DB51658}"/>
                  </a:ext>
                </a:extLst>
              </p:cNvPr>
              <p:cNvSpPr>
                <a:spLocks/>
              </p:cNvSpPr>
              <p:nvPr/>
            </p:nvSpPr>
            <p:spPr bwMode="auto">
              <a:xfrm>
                <a:off x="1771650" y="2476501"/>
                <a:ext cx="76200" cy="53975"/>
              </a:xfrm>
              <a:custGeom>
                <a:avLst/>
                <a:gdLst/>
                <a:ahLst/>
                <a:cxnLst>
                  <a:cxn ang="0">
                    <a:pos x="0" y="33"/>
                  </a:cxn>
                  <a:cxn ang="0">
                    <a:pos x="46" y="21"/>
                  </a:cxn>
                  <a:cxn ang="0">
                    <a:pos x="36" y="0"/>
                  </a:cxn>
                  <a:cxn ang="0">
                    <a:pos x="0" y="33"/>
                  </a:cxn>
                </a:cxnLst>
                <a:rect l="0" t="0" r="r" b="b"/>
                <a:pathLst>
                  <a:path w="46" h="33">
                    <a:moveTo>
                      <a:pt x="0" y="33"/>
                    </a:moveTo>
                    <a:cubicBezTo>
                      <a:pt x="46" y="21"/>
                      <a:pt x="46" y="21"/>
                      <a:pt x="46" y="21"/>
                    </a:cubicBezTo>
                    <a:cubicBezTo>
                      <a:pt x="42" y="14"/>
                      <a:pt x="39" y="7"/>
                      <a:pt x="36" y="0"/>
                    </a:cubicBezTo>
                    <a:lnTo>
                      <a:pt x="0" y="33"/>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6" name="Freeform 25">
                <a:extLst>
                  <a:ext uri="{FF2B5EF4-FFF2-40B4-BE49-F238E27FC236}">
                    <a16:creationId xmlns:a16="http://schemas.microsoft.com/office/drawing/2014/main" id="{6F8934FA-6E03-324A-B522-198148A917C8}"/>
                  </a:ext>
                </a:extLst>
              </p:cNvPr>
              <p:cNvSpPr>
                <a:spLocks/>
              </p:cNvSpPr>
              <p:nvPr/>
            </p:nvSpPr>
            <p:spPr bwMode="auto">
              <a:xfrm>
                <a:off x="1752600" y="2366964"/>
                <a:ext cx="84138" cy="39688"/>
              </a:xfrm>
              <a:custGeom>
                <a:avLst/>
                <a:gdLst/>
                <a:ahLst/>
                <a:cxnLst>
                  <a:cxn ang="0">
                    <a:pos x="0" y="0"/>
                  </a:cxn>
                  <a:cxn ang="0">
                    <a:pos x="47" y="23"/>
                  </a:cxn>
                  <a:cxn ang="0">
                    <a:pos x="51" y="2"/>
                  </a:cxn>
                  <a:cxn ang="0">
                    <a:pos x="0" y="0"/>
                  </a:cxn>
                </a:cxnLst>
                <a:rect l="0" t="0" r="r" b="b"/>
                <a:pathLst>
                  <a:path w="51" h="23">
                    <a:moveTo>
                      <a:pt x="0" y="0"/>
                    </a:moveTo>
                    <a:cubicBezTo>
                      <a:pt x="47" y="23"/>
                      <a:pt x="47" y="23"/>
                      <a:pt x="47" y="23"/>
                    </a:cubicBezTo>
                    <a:cubicBezTo>
                      <a:pt x="45" y="18"/>
                      <a:pt x="48" y="10"/>
                      <a:pt x="51" y="2"/>
                    </a:cubicBez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26">
                <a:extLst>
                  <a:ext uri="{FF2B5EF4-FFF2-40B4-BE49-F238E27FC236}">
                    <a16:creationId xmlns:a16="http://schemas.microsoft.com/office/drawing/2014/main" id="{3C4472A3-CA57-7941-87AF-CB3892566B35}"/>
                  </a:ext>
                </a:extLst>
              </p:cNvPr>
              <p:cNvSpPr>
                <a:spLocks/>
              </p:cNvSpPr>
              <p:nvPr/>
            </p:nvSpPr>
            <p:spPr bwMode="auto">
              <a:xfrm>
                <a:off x="1816100" y="2392364"/>
                <a:ext cx="42863" cy="33338"/>
              </a:xfrm>
              <a:custGeom>
                <a:avLst/>
                <a:gdLst/>
                <a:ahLst/>
                <a:cxnLst>
                  <a:cxn ang="0">
                    <a:pos x="26" y="0"/>
                  </a:cxn>
                  <a:cxn ang="0">
                    <a:pos x="0" y="14"/>
                  </a:cxn>
                  <a:cxn ang="0">
                    <a:pos x="26" y="20"/>
                  </a:cxn>
                  <a:cxn ang="0">
                    <a:pos x="25" y="6"/>
                  </a:cxn>
                  <a:cxn ang="0">
                    <a:pos x="26" y="0"/>
                  </a:cxn>
                </a:cxnLst>
                <a:rect l="0" t="0" r="r" b="b"/>
                <a:pathLst>
                  <a:path w="26" h="20">
                    <a:moveTo>
                      <a:pt x="26" y="0"/>
                    </a:moveTo>
                    <a:cubicBezTo>
                      <a:pt x="0" y="14"/>
                      <a:pt x="0" y="14"/>
                      <a:pt x="0" y="14"/>
                    </a:cubicBezTo>
                    <a:cubicBezTo>
                      <a:pt x="26" y="20"/>
                      <a:pt x="26" y="20"/>
                      <a:pt x="26" y="20"/>
                    </a:cubicBezTo>
                    <a:cubicBezTo>
                      <a:pt x="26" y="15"/>
                      <a:pt x="25" y="11"/>
                      <a:pt x="25" y="6"/>
                    </a:cubicBezTo>
                    <a:cubicBezTo>
                      <a:pt x="25" y="4"/>
                      <a:pt x="25" y="2"/>
                      <a:pt x="2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8" name="Freeform 27">
                <a:extLst>
                  <a:ext uri="{FF2B5EF4-FFF2-40B4-BE49-F238E27FC236}">
                    <a16:creationId xmlns:a16="http://schemas.microsoft.com/office/drawing/2014/main" id="{E50ECC96-7630-5C4D-B666-C456CF41AA11}"/>
                  </a:ext>
                </a:extLst>
              </p:cNvPr>
              <p:cNvSpPr>
                <a:spLocks/>
              </p:cNvSpPr>
              <p:nvPr/>
            </p:nvSpPr>
            <p:spPr bwMode="auto">
              <a:xfrm>
                <a:off x="1801813" y="2324101"/>
                <a:ext cx="63500" cy="39688"/>
              </a:xfrm>
              <a:custGeom>
                <a:avLst/>
                <a:gdLst/>
                <a:ahLst/>
                <a:cxnLst>
                  <a:cxn ang="0">
                    <a:pos x="0" y="0"/>
                  </a:cxn>
                  <a:cxn ang="0">
                    <a:pos x="23" y="24"/>
                  </a:cxn>
                  <a:cxn ang="0">
                    <a:pos x="38" y="2"/>
                  </a:cxn>
                  <a:cxn ang="0">
                    <a:pos x="0" y="0"/>
                  </a:cxn>
                </a:cxnLst>
                <a:rect l="0" t="0" r="r" b="b"/>
                <a:pathLst>
                  <a:path w="38" h="24">
                    <a:moveTo>
                      <a:pt x="0" y="0"/>
                    </a:moveTo>
                    <a:cubicBezTo>
                      <a:pt x="23" y="24"/>
                      <a:pt x="23" y="24"/>
                      <a:pt x="23" y="24"/>
                    </a:cubicBezTo>
                    <a:cubicBezTo>
                      <a:pt x="27" y="16"/>
                      <a:pt x="32" y="9"/>
                      <a:pt x="38" y="2"/>
                    </a:cubicBez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9" name="Freeform 28">
                <a:extLst>
                  <a:ext uri="{FF2B5EF4-FFF2-40B4-BE49-F238E27FC236}">
                    <a16:creationId xmlns:a16="http://schemas.microsoft.com/office/drawing/2014/main" id="{BB7C9E99-04BB-1746-A159-777F71C10DE9}"/>
                  </a:ext>
                </a:extLst>
              </p:cNvPr>
              <p:cNvSpPr>
                <a:spLocks/>
              </p:cNvSpPr>
              <p:nvPr/>
            </p:nvSpPr>
            <p:spPr bwMode="auto">
              <a:xfrm>
                <a:off x="1912938" y="2241551"/>
                <a:ext cx="30163" cy="49213"/>
              </a:xfrm>
              <a:custGeom>
                <a:avLst/>
                <a:gdLst/>
                <a:ahLst/>
                <a:cxnLst>
                  <a:cxn ang="0">
                    <a:pos x="0" y="0"/>
                  </a:cxn>
                  <a:cxn ang="0">
                    <a:pos x="1" y="30"/>
                  </a:cxn>
                  <a:cxn ang="0">
                    <a:pos x="18" y="25"/>
                  </a:cxn>
                  <a:cxn ang="0">
                    <a:pos x="0" y="0"/>
                  </a:cxn>
                </a:cxnLst>
                <a:rect l="0" t="0" r="r" b="b"/>
                <a:pathLst>
                  <a:path w="18" h="30">
                    <a:moveTo>
                      <a:pt x="0" y="0"/>
                    </a:moveTo>
                    <a:cubicBezTo>
                      <a:pt x="1" y="30"/>
                      <a:pt x="1" y="30"/>
                      <a:pt x="1" y="30"/>
                    </a:cubicBezTo>
                    <a:cubicBezTo>
                      <a:pt x="6" y="28"/>
                      <a:pt x="12" y="26"/>
                      <a:pt x="18" y="25"/>
                    </a:cubicBez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0" name="Freeform 29">
                <a:extLst>
                  <a:ext uri="{FF2B5EF4-FFF2-40B4-BE49-F238E27FC236}">
                    <a16:creationId xmlns:a16="http://schemas.microsoft.com/office/drawing/2014/main" id="{520A4E3D-D8F2-C843-B8A1-2216B18CD101}"/>
                  </a:ext>
                </a:extLst>
              </p:cNvPr>
              <p:cNvSpPr>
                <a:spLocks/>
              </p:cNvSpPr>
              <p:nvPr/>
            </p:nvSpPr>
            <p:spPr bwMode="auto">
              <a:xfrm>
                <a:off x="1830388" y="2259014"/>
                <a:ext cx="63500" cy="65088"/>
              </a:xfrm>
              <a:custGeom>
                <a:avLst/>
                <a:gdLst/>
                <a:ahLst/>
                <a:cxnLst>
                  <a:cxn ang="0">
                    <a:pos x="38" y="26"/>
                  </a:cxn>
                  <a:cxn ang="0">
                    <a:pos x="0" y="0"/>
                  </a:cxn>
                  <a:cxn ang="0">
                    <a:pos x="23" y="39"/>
                  </a:cxn>
                  <a:cxn ang="0">
                    <a:pos x="38" y="26"/>
                  </a:cxn>
                </a:cxnLst>
                <a:rect l="0" t="0" r="r" b="b"/>
                <a:pathLst>
                  <a:path w="38" h="39">
                    <a:moveTo>
                      <a:pt x="38" y="26"/>
                    </a:moveTo>
                    <a:cubicBezTo>
                      <a:pt x="0" y="0"/>
                      <a:pt x="0" y="0"/>
                      <a:pt x="0" y="0"/>
                    </a:cubicBezTo>
                    <a:cubicBezTo>
                      <a:pt x="23" y="39"/>
                      <a:pt x="23" y="39"/>
                      <a:pt x="23" y="39"/>
                    </a:cubicBezTo>
                    <a:cubicBezTo>
                      <a:pt x="27" y="34"/>
                      <a:pt x="32" y="30"/>
                      <a:pt x="38"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1" name="Freeform 30">
                <a:extLst>
                  <a:ext uri="{FF2B5EF4-FFF2-40B4-BE49-F238E27FC236}">
                    <a16:creationId xmlns:a16="http://schemas.microsoft.com/office/drawing/2014/main" id="{A8959D3D-8041-FC4A-B7CE-DB6D50F64B82}"/>
                  </a:ext>
                </a:extLst>
              </p:cNvPr>
              <p:cNvSpPr>
                <a:spLocks/>
              </p:cNvSpPr>
              <p:nvPr/>
            </p:nvSpPr>
            <p:spPr bwMode="auto">
              <a:xfrm>
                <a:off x="1963738" y="2200276"/>
                <a:ext cx="33338" cy="77788"/>
              </a:xfrm>
              <a:custGeom>
                <a:avLst/>
                <a:gdLst/>
                <a:ahLst/>
                <a:cxnLst>
                  <a:cxn ang="0">
                    <a:pos x="20" y="46"/>
                  </a:cxn>
                  <a:cxn ang="0">
                    <a:pos x="7" y="0"/>
                  </a:cxn>
                  <a:cxn ang="0">
                    <a:pos x="0" y="46"/>
                  </a:cxn>
                  <a:cxn ang="0">
                    <a:pos x="9" y="46"/>
                  </a:cxn>
                  <a:cxn ang="0">
                    <a:pos x="20" y="46"/>
                  </a:cxn>
                </a:cxnLst>
                <a:rect l="0" t="0" r="r" b="b"/>
                <a:pathLst>
                  <a:path w="20" h="46">
                    <a:moveTo>
                      <a:pt x="20" y="46"/>
                    </a:moveTo>
                    <a:cubicBezTo>
                      <a:pt x="7" y="0"/>
                      <a:pt x="7" y="0"/>
                      <a:pt x="7" y="0"/>
                    </a:cubicBezTo>
                    <a:cubicBezTo>
                      <a:pt x="0" y="46"/>
                      <a:pt x="0" y="46"/>
                      <a:pt x="0" y="46"/>
                    </a:cubicBezTo>
                    <a:cubicBezTo>
                      <a:pt x="3" y="46"/>
                      <a:pt x="6" y="46"/>
                      <a:pt x="9" y="46"/>
                    </a:cubicBezTo>
                    <a:cubicBezTo>
                      <a:pt x="13" y="46"/>
                      <a:pt x="17" y="46"/>
                      <a:pt x="20" y="4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2" name="Freeform 31">
                <a:extLst>
                  <a:ext uri="{FF2B5EF4-FFF2-40B4-BE49-F238E27FC236}">
                    <a16:creationId xmlns:a16="http://schemas.microsoft.com/office/drawing/2014/main" id="{A716C193-ECEC-F445-976D-ED5069BD9329}"/>
                  </a:ext>
                </a:extLst>
              </p:cNvPr>
              <p:cNvSpPr>
                <a:spLocks/>
              </p:cNvSpPr>
              <p:nvPr/>
            </p:nvSpPr>
            <p:spPr bwMode="auto">
              <a:xfrm>
                <a:off x="2055813" y="2243139"/>
                <a:ext cx="55563" cy="77788"/>
              </a:xfrm>
              <a:custGeom>
                <a:avLst/>
                <a:gdLst/>
                <a:ahLst/>
                <a:cxnLst>
                  <a:cxn ang="0">
                    <a:pos x="33" y="0"/>
                  </a:cxn>
                  <a:cxn ang="0">
                    <a:pos x="0" y="32"/>
                  </a:cxn>
                  <a:cxn ang="0">
                    <a:pos x="19" y="47"/>
                  </a:cxn>
                  <a:cxn ang="0">
                    <a:pos x="33" y="0"/>
                  </a:cxn>
                </a:cxnLst>
                <a:rect l="0" t="0" r="r" b="b"/>
                <a:pathLst>
                  <a:path w="33" h="47">
                    <a:moveTo>
                      <a:pt x="33" y="0"/>
                    </a:moveTo>
                    <a:cubicBezTo>
                      <a:pt x="0" y="32"/>
                      <a:pt x="0" y="32"/>
                      <a:pt x="0" y="32"/>
                    </a:cubicBezTo>
                    <a:cubicBezTo>
                      <a:pt x="7" y="36"/>
                      <a:pt x="13" y="41"/>
                      <a:pt x="19" y="47"/>
                    </a:cubicBezTo>
                    <a:lnTo>
                      <a:pt x="33"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3" name="Freeform 32">
                <a:extLst>
                  <a:ext uri="{FF2B5EF4-FFF2-40B4-BE49-F238E27FC236}">
                    <a16:creationId xmlns:a16="http://schemas.microsoft.com/office/drawing/2014/main" id="{B28D6F1F-A001-C34F-B215-E885782AF93F}"/>
                  </a:ext>
                </a:extLst>
              </p:cNvPr>
              <p:cNvSpPr>
                <a:spLocks/>
              </p:cNvSpPr>
              <p:nvPr/>
            </p:nvSpPr>
            <p:spPr bwMode="auto">
              <a:xfrm>
                <a:off x="2014538" y="2241551"/>
                <a:ext cx="39688" cy="53975"/>
              </a:xfrm>
              <a:custGeom>
                <a:avLst/>
                <a:gdLst/>
                <a:ahLst/>
                <a:cxnLst>
                  <a:cxn ang="0">
                    <a:pos x="18" y="0"/>
                  </a:cxn>
                  <a:cxn ang="0">
                    <a:pos x="0" y="24"/>
                  </a:cxn>
                  <a:cxn ang="0">
                    <a:pos x="24" y="33"/>
                  </a:cxn>
                  <a:cxn ang="0">
                    <a:pos x="18" y="0"/>
                  </a:cxn>
                </a:cxnLst>
                <a:rect l="0" t="0" r="r" b="b"/>
                <a:pathLst>
                  <a:path w="24" h="33">
                    <a:moveTo>
                      <a:pt x="18" y="0"/>
                    </a:moveTo>
                    <a:cubicBezTo>
                      <a:pt x="0" y="24"/>
                      <a:pt x="0" y="24"/>
                      <a:pt x="0" y="24"/>
                    </a:cubicBezTo>
                    <a:cubicBezTo>
                      <a:pt x="9" y="26"/>
                      <a:pt x="16" y="29"/>
                      <a:pt x="24" y="33"/>
                    </a:cubicBezTo>
                    <a:lnTo>
                      <a:pt x="18"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4" name="Freeform 33">
                <a:extLst>
                  <a:ext uri="{FF2B5EF4-FFF2-40B4-BE49-F238E27FC236}">
                    <a16:creationId xmlns:a16="http://schemas.microsoft.com/office/drawing/2014/main" id="{B455425C-506B-DC47-BC5E-D55B60F12C6D}"/>
                  </a:ext>
                </a:extLst>
              </p:cNvPr>
              <p:cNvSpPr>
                <a:spLocks/>
              </p:cNvSpPr>
              <p:nvPr/>
            </p:nvSpPr>
            <p:spPr bwMode="auto">
              <a:xfrm>
                <a:off x="2008188" y="2293939"/>
                <a:ext cx="6350" cy="1588"/>
              </a:xfrm>
              <a:custGeom>
                <a:avLst/>
                <a:gdLst/>
                <a:ahLst/>
                <a:cxnLst>
                  <a:cxn ang="0">
                    <a:pos x="4" y="1"/>
                  </a:cxn>
                  <a:cxn ang="0">
                    <a:pos x="0" y="0"/>
                  </a:cxn>
                  <a:cxn ang="0">
                    <a:pos x="0" y="1"/>
                  </a:cxn>
                  <a:cxn ang="0">
                    <a:pos x="4" y="1"/>
                  </a:cxn>
                </a:cxnLst>
                <a:rect l="0" t="0" r="r" b="b"/>
                <a:pathLst>
                  <a:path w="4" h="1">
                    <a:moveTo>
                      <a:pt x="4" y="1"/>
                    </a:moveTo>
                    <a:cubicBezTo>
                      <a:pt x="3" y="1"/>
                      <a:pt x="1" y="0"/>
                      <a:pt x="0" y="0"/>
                    </a:cubicBezTo>
                    <a:cubicBezTo>
                      <a:pt x="0" y="1"/>
                      <a:pt x="0" y="1"/>
                      <a:pt x="0" y="1"/>
                    </a:cubicBezTo>
                    <a:lnTo>
                      <a:pt x="4" y="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34">
                <a:extLst>
                  <a:ext uri="{FF2B5EF4-FFF2-40B4-BE49-F238E27FC236}">
                    <a16:creationId xmlns:a16="http://schemas.microsoft.com/office/drawing/2014/main" id="{D4DD91CF-6885-F249-9C17-CC96B31B01A5}"/>
                  </a:ext>
                </a:extLst>
              </p:cNvPr>
              <p:cNvSpPr>
                <a:spLocks/>
              </p:cNvSpPr>
              <p:nvPr/>
            </p:nvSpPr>
            <p:spPr bwMode="auto">
              <a:xfrm>
                <a:off x="2093913" y="2319339"/>
                <a:ext cx="58738" cy="44450"/>
              </a:xfrm>
              <a:custGeom>
                <a:avLst/>
                <a:gdLst/>
                <a:ahLst/>
                <a:cxnLst>
                  <a:cxn ang="0">
                    <a:pos x="35" y="0"/>
                  </a:cxn>
                  <a:cxn ang="0">
                    <a:pos x="0" y="5"/>
                  </a:cxn>
                  <a:cxn ang="0">
                    <a:pos x="15" y="27"/>
                  </a:cxn>
                  <a:cxn ang="0">
                    <a:pos x="35" y="0"/>
                  </a:cxn>
                </a:cxnLst>
                <a:rect l="0" t="0" r="r" b="b"/>
                <a:pathLst>
                  <a:path w="35" h="27">
                    <a:moveTo>
                      <a:pt x="35" y="0"/>
                    </a:moveTo>
                    <a:cubicBezTo>
                      <a:pt x="0" y="5"/>
                      <a:pt x="0" y="5"/>
                      <a:pt x="0" y="5"/>
                    </a:cubicBezTo>
                    <a:cubicBezTo>
                      <a:pt x="6" y="11"/>
                      <a:pt x="11" y="19"/>
                      <a:pt x="15" y="27"/>
                    </a:cubicBezTo>
                    <a:lnTo>
                      <a:pt x="35"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6" name="Freeform 35">
                <a:extLst>
                  <a:ext uri="{FF2B5EF4-FFF2-40B4-BE49-F238E27FC236}">
                    <a16:creationId xmlns:a16="http://schemas.microsoft.com/office/drawing/2014/main" id="{EBE46CFF-F8DD-BD4C-B882-346AF55BB4E9}"/>
                  </a:ext>
                </a:extLst>
              </p:cNvPr>
              <p:cNvSpPr>
                <a:spLocks/>
              </p:cNvSpPr>
              <p:nvPr/>
            </p:nvSpPr>
            <p:spPr bwMode="auto">
              <a:xfrm>
                <a:off x="2127250" y="2386014"/>
                <a:ext cx="76200" cy="55563"/>
              </a:xfrm>
              <a:custGeom>
                <a:avLst/>
                <a:gdLst/>
                <a:ahLst/>
                <a:cxnLst>
                  <a:cxn ang="0">
                    <a:pos x="4" y="33"/>
                  </a:cxn>
                  <a:cxn ang="0">
                    <a:pos x="46" y="10"/>
                  </a:cxn>
                  <a:cxn ang="0">
                    <a:pos x="0" y="0"/>
                  </a:cxn>
                  <a:cxn ang="0">
                    <a:pos x="4" y="28"/>
                  </a:cxn>
                  <a:cxn ang="0">
                    <a:pos x="4" y="33"/>
                  </a:cxn>
                </a:cxnLst>
                <a:rect l="0" t="0" r="r" b="b"/>
                <a:pathLst>
                  <a:path w="46" h="33">
                    <a:moveTo>
                      <a:pt x="4" y="33"/>
                    </a:moveTo>
                    <a:cubicBezTo>
                      <a:pt x="46" y="10"/>
                      <a:pt x="46" y="10"/>
                      <a:pt x="46" y="10"/>
                    </a:cubicBezTo>
                    <a:cubicBezTo>
                      <a:pt x="0" y="0"/>
                      <a:pt x="0" y="0"/>
                      <a:pt x="0" y="0"/>
                    </a:cubicBezTo>
                    <a:cubicBezTo>
                      <a:pt x="3" y="9"/>
                      <a:pt x="4" y="18"/>
                      <a:pt x="4" y="28"/>
                    </a:cubicBezTo>
                    <a:cubicBezTo>
                      <a:pt x="4" y="29"/>
                      <a:pt x="4" y="31"/>
                      <a:pt x="4" y="3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58" name="Group 157">
            <a:extLst>
              <a:ext uri="{FF2B5EF4-FFF2-40B4-BE49-F238E27FC236}">
                <a16:creationId xmlns:a16="http://schemas.microsoft.com/office/drawing/2014/main" id="{CC32895E-27B5-E34A-8ADE-926A0D51BB83}"/>
              </a:ext>
            </a:extLst>
          </p:cNvPr>
          <p:cNvGrpSpPr/>
          <p:nvPr/>
        </p:nvGrpSpPr>
        <p:grpSpPr>
          <a:xfrm>
            <a:off x="164075" y="3384356"/>
            <a:ext cx="2829012" cy="1174071"/>
            <a:chOff x="389855" y="1728155"/>
            <a:chExt cx="2829012" cy="1174071"/>
          </a:xfrm>
        </p:grpSpPr>
        <p:sp>
          <p:nvSpPr>
            <p:cNvPr id="159" name="Rectangle 1">
              <a:extLst>
                <a:ext uri="{FF2B5EF4-FFF2-40B4-BE49-F238E27FC236}">
                  <a16:creationId xmlns:a16="http://schemas.microsoft.com/office/drawing/2014/main" id="{83F65A03-9B67-1B47-B128-73D96DE639CE}"/>
                </a:ext>
              </a:extLst>
            </p:cNvPr>
            <p:cNvSpPr>
              <a:spLocks/>
            </p:cNvSpPr>
            <p:nvPr/>
          </p:nvSpPr>
          <p:spPr bwMode="auto">
            <a:xfrm>
              <a:off x="389855" y="1728155"/>
              <a:ext cx="2829012"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160" name="TextBox 159">
              <a:extLst>
                <a:ext uri="{FF2B5EF4-FFF2-40B4-BE49-F238E27FC236}">
                  <a16:creationId xmlns:a16="http://schemas.microsoft.com/office/drawing/2014/main" id="{7C65ADB5-D917-2C45-BE1C-E461209D62B8}"/>
                </a:ext>
              </a:extLst>
            </p:cNvPr>
            <p:cNvSpPr txBox="1"/>
            <p:nvPr/>
          </p:nvSpPr>
          <p:spPr>
            <a:xfrm>
              <a:off x="389855" y="1736852"/>
              <a:ext cx="2631641" cy="971448"/>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Only legal persons established as joint stock companies or limited liability companies pursuant to the Turkish Code of Commerce are entitled to participate in the tender. </a:t>
              </a:r>
            </a:p>
          </p:txBody>
        </p:sp>
      </p:grpSp>
      <p:grpSp>
        <p:nvGrpSpPr>
          <p:cNvPr id="161" name="Group 160">
            <a:extLst>
              <a:ext uri="{FF2B5EF4-FFF2-40B4-BE49-F238E27FC236}">
                <a16:creationId xmlns:a16="http://schemas.microsoft.com/office/drawing/2014/main" id="{DE521873-A5EF-E343-8989-1DDD93952114}"/>
              </a:ext>
            </a:extLst>
          </p:cNvPr>
          <p:cNvGrpSpPr/>
          <p:nvPr/>
        </p:nvGrpSpPr>
        <p:grpSpPr>
          <a:xfrm>
            <a:off x="6488762" y="1982150"/>
            <a:ext cx="777088" cy="779227"/>
            <a:chOff x="6512254" y="3911064"/>
            <a:chExt cx="1796422" cy="1801367"/>
          </a:xfrm>
        </p:grpSpPr>
        <p:sp>
          <p:nvSpPr>
            <p:cNvPr id="162" name="Freeform 139">
              <a:extLst>
                <a:ext uri="{FF2B5EF4-FFF2-40B4-BE49-F238E27FC236}">
                  <a16:creationId xmlns:a16="http://schemas.microsoft.com/office/drawing/2014/main" id="{BC45896A-C11E-F74C-B273-B5E07632E0C3}"/>
                </a:ext>
              </a:extLst>
            </p:cNvPr>
            <p:cNvSpPr>
              <a:spLocks noChangeArrowheads="1"/>
            </p:cNvSpPr>
            <p:nvPr/>
          </p:nvSpPr>
          <p:spPr bwMode="auto">
            <a:xfrm>
              <a:off x="6512254" y="3911064"/>
              <a:ext cx="1796422" cy="1801367"/>
            </a:xfrm>
            <a:custGeom>
              <a:avLst/>
              <a:gdLst>
                <a:gd name="T0" fmla="*/ 1743 w 1744"/>
                <a:gd name="T1" fmla="*/ 872 h 1745"/>
                <a:gd name="T2" fmla="*/ 1743 w 1744"/>
                <a:gd name="T3" fmla="*/ 872 h 1745"/>
                <a:gd name="T4" fmla="*/ 871 w 1744"/>
                <a:gd name="T5" fmla="*/ 1744 h 1745"/>
                <a:gd name="T6" fmla="*/ 0 w 1744"/>
                <a:gd name="T7" fmla="*/ 872 h 1745"/>
                <a:gd name="T8" fmla="*/ 871 w 1744"/>
                <a:gd name="T9" fmla="*/ 0 h 1745"/>
                <a:gd name="T10" fmla="*/ 1743 w 1744"/>
                <a:gd name="T11" fmla="*/ 872 h 1745"/>
              </a:gdLst>
              <a:ahLst/>
              <a:cxnLst>
                <a:cxn ang="0">
                  <a:pos x="T0" y="T1"/>
                </a:cxn>
                <a:cxn ang="0">
                  <a:pos x="T2" y="T3"/>
                </a:cxn>
                <a:cxn ang="0">
                  <a:pos x="T4" y="T5"/>
                </a:cxn>
                <a:cxn ang="0">
                  <a:pos x="T6" y="T7"/>
                </a:cxn>
                <a:cxn ang="0">
                  <a:pos x="T8" y="T9"/>
                </a:cxn>
                <a:cxn ang="0">
                  <a:pos x="T10" y="T11"/>
                </a:cxn>
              </a:cxnLst>
              <a:rect l="0" t="0" r="r" b="b"/>
              <a:pathLst>
                <a:path w="1744" h="1745">
                  <a:moveTo>
                    <a:pt x="1743" y="872"/>
                  </a:moveTo>
                  <a:lnTo>
                    <a:pt x="1743" y="872"/>
                  </a:lnTo>
                  <a:cubicBezTo>
                    <a:pt x="1743" y="1353"/>
                    <a:pt x="1352" y="1744"/>
                    <a:pt x="871" y="1744"/>
                  </a:cubicBezTo>
                  <a:cubicBezTo>
                    <a:pt x="391" y="1744"/>
                    <a:pt x="0" y="1353"/>
                    <a:pt x="0" y="872"/>
                  </a:cubicBezTo>
                  <a:cubicBezTo>
                    <a:pt x="0" y="390"/>
                    <a:pt x="391" y="0"/>
                    <a:pt x="871" y="0"/>
                  </a:cubicBezTo>
                  <a:cubicBezTo>
                    <a:pt x="1352" y="0"/>
                    <a:pt x="1743" y="390"/>
                    <a:pt x="1743" y="872"/>
                  </a:cubicBezTo>
                </a:path>
              </a:pathLst>
            </a:custGeom>
            <a:solidFill>
              <a:srgbClr val="455465"/>
            </a:solidFill>
            <a:ln>
              <a:solidFill>
                <a:srgbClr val="455465"/>
              </a:solidFill>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p>
          </p:txBody>
        </p:sp>
        <p:sp>
          <p:nvSpPr>
            <p:cNvPr id="163" name="Freeform 141">
              <a:extLst>
                <a:ext uri="{FF2B5EF4-FFF2-40B4-BE49-F238E27FC236}">
                  <a16:creationId xmlns:a16="http://schemas.microsoft.com/office/drawing/2014/main" id="{CCBDE1C1-16A8-0C41-9165-68DD1D8760C2}"/>
                </a:ext>
              </a:extLst>
            </p:cNvPr>
            <p:cNvSpPr>
              <a:spLocks noChangeArrowheads="1"/>
            </p:cNvSpPr>
            <p:nvPr/>
          </p:nvSpPr>
          <p:spPr bwMode="auto">
            <a:xfrm>
              <a:off x="6680901" y="4074890"/>
              <a:ext cx="1459023" cy="1459336"/>
            </a:xfrm>
            <a:custGeom>
              <a:avLst/>
              <a:gdLst>
                <a:gd name="T0" fmla="*/ 1415 w 1416"/>
                <a:gd name="T1" fmla="*/ 708 h 1416"/>
                <a:gd name="T2" fmla="*/ 1415 w 1416"/>
                <a:gd name="T3" fmla="*/ 708 h 1416"/>
                <a:gd name="T4" fmla="*/ 707 w 1416"/>
                <a:gd name="T5" fmla="*/ 1415 h 1416"/>
                <a:gd name="T6" fmla="*/ 0 w 1416"/>
                <a:gd name="T7" fmla="*/ 708 h 1416"/>
                <a:gd name="T8" fmla="*/ 707 w 1416"/>
                <a:gd name="T9" fmla="*/ 0 h 1416"/>
                <a:gd name="T10" fmla="*/ 1415 w 1416"/>
                <a:gd name="T11" fmla="*/ 708 h 1416"/>
              </a:gdLst>
              <a:ahLst/>
              <a:cxnLst>
                <a:cxn ang="0">
                  <a:pos x="T0" y="T1"/>
                </a:cxn>
                <a:cxn ang="0">
                  <a:pos x="T2" y="T3"/>
                </a:cxn>
                <a:cxn ang="0">
                  <a:pos x="T4" y="T5"/>
                </a:cxn>
                <a:cxn ang="0">
                  <a:pos x="T6" y="T7"/>
                </a:cxn>
                <a:cxn ang="0">
                  <a:pos x="T8" y="T9"/>
                </a:cxn>
                <a:cxn ang="0">
                  <a:pos x="T10" y="T11"/>
                </a:cxn>
              </a:cxnLst>
              <a:rect l="0" t="0" r="r" b="b"/>
              <a:pathLst>
                <a:path w="1416" h="1416">
                  <a:moveTo>
                    <a:pt x="1415" y="708"/>
                  </a:moveTo>
                  <a:lnTo>
                    <a:pt x="1415" y="708"/>
                  </a:lnTo>
                  <a:cubicBezTo>
                    <a:pt x="1415" y="1099"/>
                    <a:pt x="1098" y="1415"/>
                    <a:pt x="707" y="1415"/>
                  </a:cubicBezTo>
                  <a:cubicBezTo>
                    <a:pt x="317" y="1415"/>
                    <a:pt x="0" y="1099"/>
                    <a:pt x="0" y="708"/>
                  </a:cubicBezTo>
                  <a:cubicBezTo>
                    <a:pt x="0" y="317"/>
                    <a:pt x="317" y="0"/>
                    <a:pt x="707" y="0"/>
                  </a:cubicBezTo>
                  <a:cubicBezTo>
                    <a:pt x="1098" y="0"/>
                    <a:pt x="1415" y="317"/>
                    <a:pt x="1415" y="708"/>
                  </a:cubicBezTo>
                </a:path>
              </a:pathLst>
            </a:custGeom>
            <a:solidFill>
              <a:srgbClr val="9FB1C8"/>
            </a:solidFill>
            <a:ln>
              <a:solidFill>
                <a:srgbClr val="9FB1C8"/>
              </a:solidFill>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p>
          </p:txBody>
        </p:sp>
        <p:sp>
          <p:nvSpPr>
            <p:cNvPr id="164" name="Freeform 142">
              <a:extLst>
                <a:ext uri="{FF2B5EF4-FFF2-40B4-BE49-F238E27FC236}">
                  <a16:creationId xmlns:a16="http://schemas.microsoft.com/office/drawing/2014/main" id="{A69DB10B-1042-4343-9452-A600FBFEE143}"/>
                </a:ext>
              </a:extLst>
            </p:cNvPr>
            <p:cNvSpPr>
              <a:spLocks noChangeArrowheads="1"/>
            </p:cNvSpPr>
            <p:nvPr/>
          </p:nvSpPr>
          <p:spPr bwMode="auto">
            <a:xfrm>
              <a:off x="7085520" y="4235690"/>
              <a:ext cx="670239" cy="1181150"/>
            </a:xfrm>
            <a:custGeom>
              <a:avLst/>
              <a:gdLst>
                <a:gd name="T0" fmla="*/ 359 w 651"/>
                <a:gd name="T1" fmla="*/ 0 h 1145"/>
                <a:gd name="T2" fmla="*/ 359 w 651"/>
                <a:gd name="T3" fmla="*/ 0 h 1145"/>
                <a:gd name="T4" fmla="*/ 359 w 651"/>
                <a:gd name="T5" fmla="*/ 107 h 1145"/>
                <a:gd name="T6" fmla="*/ 638 w 651"/>
                <a:gd name="T7" fmla="*/ 321 h 1145"/>
                <a:gd name="T8" fmla="*/ 503 w 651"/>
                <a:gd name="T9" fmla="*/ 321 h 1145"/>
                <a:gd name="T10" fmla="*/ 359 w 651"/>
                <a:gd name="T11" fmla="*/ 210 h 1145"/>
                <a:gd name="T12" fmla="*/ 359 w 651"/>
                <a:gd name="T13" fmla="*/ 482 h 1145"/>
                <a:gd name="T14" fmla="*/ 650 w 651"/>
                <a:gd name="T15" fmla="*/ 748 h 1145"/>
                <a:gd name="T16" fmla="*/ 535 w 651"/>
                <a:gd name="T17" fmla="*/ 963 h 1145"/>
                <a:gd name="T18" fmla="*/ 354 w 651"/>
                <a:gd name="T19" fmla="*/ 1012 h 1145"/>
                <a:gd name="T20" fmla="*/ 354 w 651"/>
                <a:gd name="T21" fmla="*/ 1144 h 1145"/>
                <a:gd name="T22" fmla="*/ 288 w 651"/>
                <a:gd name="T23" fmla="*/ 1144 h 1145"/>
                <a:gd name="T24" fmla="*/ 288 w 651"/>
                <a:gd name="T25" fmla="*/ 1012 h 1145"/>
                <a:gd name="T26" fmla="*/ 75 w 651"/>
                <a:gd name="T27" fmla="*/ 942 h 1145"/>
                <a:gd name="T28" fmla="*/ 0 w 651"/>
                <a:gd name="T29" fmla="*/ 761 h 1145"/>
                <a:gd name="T30" fmla="*/ 132 w 651"/>
                <a:gd name="T31" fmla="*/ 761 h 1145"/>
                <a:gd name="T32" fmla="*/ 288 w 651"/>
                <a:gd name="T33" fmla="*/ 905 h 1145"/>
                <a:gd name="T34" fmla="*/ 288 w 651"/>
                <a:gd name="T35" fmla="*/ 600 h 1145"/>
                <a:gd name="T36" fmla="*/ 17 w 651"/>
                <a:gd name="T37" fmla="*/ 342 h 1145"/>
                <a:gd name="T38" fmla="*/ 128 w 651"/>
                <a:gd name="T39" fmla="*/ 148 h 1145"/>
                <a:gd name="T40" fmla="*/ 292 w 651"/>
                <a:gd name="T41" fmla="*/ 107 h 1145"/>
                <a:gd name="T42" fmla="*/ 292 w 651"/>
                <a:gd name="T43" fmla="*/ 0 h 1145"/>
                <a:gd name="T44" fmla="*/ 359 w 651"/>
                <a:gd name="T45" fmla="*/ 0 h 1145"/>
                <a:gd name="T46" fmla="*/ 292 w 651"/>
                <a:gd name="T47" fmla="*/ 210 h 1145"/>
                <a:gd name="T48" fmla="*/ 292 w 651"/>
                <a:gd name="T49" fmla="*/ 210 h 1145"/>
                <a:gd name="T50" fmla="*/ 144 w 651"/>
                <a:gd name="T51" fmla="*/ 333 h 1145"/>
                <a:gd name="T52" fmla="*/ 292 w 651"/>
                <a:gd name="T53" fmla="*/ 465 h 1145"/>
                <a:gd name="T54" fmla="*/ 292 w 651"/>
                <a:gd name="T55" fmla="*/ 210 h 1145"/>
                <a:gd name="T56" fmla="*/ 359 w 651"/>
                <a:gd name="T57" fmla="*/ 905 h 1145"/>
                <a:gd name="T58" fmla="*/ 359 w 651"/>
                <a:gd name="T59" fmla="*/ 905 h 1145"/>
                <a:gd name="T60" fmla="*/ 515 w 651"/>
                <a:gd name="T61" fmla="*/ 765 h 1145"/>
                <a:gd name="T62" fmla="*/ 359 w 651"/>
                <a:gd name="T63" fmla="*/ 617 h 1145"/>
                <a:gd name="T64" fmla="*/ 359 w 651"/>
                <a:gd name="T65" fmla="*/ 905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51" h="1145">
                  <a:moveTo>
                    <a:pt x="359" y="0"/>
                  </a:moveTo>
                  <a:lnTo>
                    <a:pt x="359" y="0"/>
                  </a:lnTo>
                  <a:cubicBezTo>
                    <a:pt x="359" y="107"/>
                    <a:pt x="359" y="107"/>
                    <a:pt x="359" y="107"/>
                  </a:cubicBezTo>
                  <a:cubicBezTo>
                    <a:pt x="416" y="107"/>
                    <a:pt x="634" y="115"/>
                    <a:pt x="638" y="321"/>
                  </a:cubicBezTo>
                  <a:cubicBezTo>
                    <a:pt x="503" y="321"/>
                    <a:pt x="503" y="321"/>
                    <a:pt x="503" y="321"/>
                  </a:cubicBezTo>
                  <a:cubicBezTo>
                    <a:pt x="498" y="234"/>
                    <a:pt x="432" y="214"/>
                    <a:pt x="359" y="210"/>
                  </a:cubicBezTo>
                  <a:cubicBezTo>
                    <a:pt x="359" y="482"/>
                    <a:pt x="359" y="482"/>
                    <a:pt x="359" y="482"/>
                  </a:cubicBezTo>
                  <a:cubicBezTo>
                    <a:pt x="490" y="518"/>
                    <a:pt x="650" y="568"/>
                    <a:pt x="650" y="748"/>
                  </a:cubicBezTo>
                  <a:cubicBezTo>
                    <a:pt x="650" y="876"/>
                    <a:pt x="568" y="942"/>
                    <a:pt x="535" y="963"/>
                  </a:cubicBezTo>
                  <a:cubicBezTo>
                    <a:pt x="473" y="1004"/>
                    <a:pt x="400" y="1008"/>
                    <a:pt x="354" y="1012"/>
                  </a:cubicBezTo>
                  <a:cubicBezTo>
                    <a:pt x="354" y="1144"/>
                    <a:pt x="354" y="1144"/>
                    <a:pt x="354" y="1144"/>
                  </a:cubicBezTo>
                  <a:cubicBezTo>
                    <a:pt x="288" y="1144"/>
                    <a:pt x="288" y="1144"/>
                    <a:pt x="288" y="1144"/>
                  </a:cubicBezTo>
                  <a:cubicBezTo>
                    <a:pt x="288" y="1012"/>
                    <a:pt x="288" y="1012"/>
                    <a:pt x="288" y="1012"/>
                  </a:cubicBezTo>
                  <a:cubicBezTo>
                    <a:pt x="231" y="1012"/>
                    <a:pt x="152" y="1012"/>
                    <a:pt x="75" y="942"/>
                  </a:cubicBezTo>
                  <a:cubicBezTo>
                    <a:pt x="5" y="880"/>
                    <a:pt x="0" y="815"/>
                    <a:pt x="0" y="761"/>
                  </a:cubicBezTo>
                  <a:cubicBezTo>
                    <a:pt x="132" y="761"/>
                    <a:pt x="132" y="761"/>
                    <a:pt x="132" y="761"/>
                  </a:cubicBezTo>
                  <a:cubicBezTo>
                    <a:pt x="128" y="819"/>
                    <a:pt x="165" y="901"/>
                    <a:pt x="288" y="905"/>
                  </a:cubicBezTo>
                  <a:cubicBezTo>
                    <a:pt x="288" y="600"/>
                    <a:pt x="288" y="600"/>
                    <a:pt x="288" y="600"/>
                  </a:cubicBezTo>
                  <a:cubicBezTo>
                    <a:pt x="75" y="535"/>
                    <a:pt x="17" y="482"/>
                    <a:pt x="17" y="342"/>
                  </a:cubicBezTo>
                  <a:cubicBezTo>
                    <a:pt x="17" y="234"/>
                    <a:pt x="83" y="177"/>
                    <a:pt x="128" y="148"/>
                  </a:cubicBezTo>
                  <a:cubicBezTo>
                    <a:pt x="186" y="111"/>
                    <a:pt x="255" y="111"/>
                    <a:pt x="292" y="107"/>
                  </a:cubicBezTo>
                  <a:cubicBezTo>
                    <a:pt x="292" y="0"/>
                    <a:pt x="292" y="0"/>
                    <a:pt x="292" y="0"/>
                  </a:cubicBezTo>
                  <a:lnTo>
                    <a:pt x="359" y="0"/>
                  </a:lnTo>
                  <a:close/>
                  <a:moveTo>
                    <a:pt x="292" y="210"/>
                  </a:moveTo>
                  <a:lnTo>
                    <a:pt x="292" y="210"/>
                  </a:lnTo>
                  <a:cubicBezTo>
                    <a:pt x="152" y="226"/>
                    <a:pt x="144" y="308"/>
                    <a:pt x="144" y="333"/>
                  </a:cubicBezTo>
                  <a:cubicBezTo>
                    <a:pt x="144" y="419"/>
                    <a:pt x="227" y="444"/>
                    <a:pt x="292" y="465"/>
                  </a:cubicBezTo>
                  <a:lnTo>
                    <a:pt x="292" y="210"/>
                  </a:lnTo>
                  <a:close/>
                  <a:moveTo>
                    <a:pt x="359" y="905"/>
                  </a:moveTo>
                  <a:lnTo>
                    <a:pt x="359" y="905"/>
                  </a:lnTo>
                  <a:cubicBezTo>
                    <a:pt x="469" y="901"/>
                    <a:pt x="515" y="831"/>
                    <a:pt x="515" y="765"/>
                  </a:cubicBezTo>
                  <a:cubicBezTo>
                    <a:pt x="515" y="667"/>
                    <a:pt x="424" y="637"/>
                    <a:pt x="359" y="617"/>
                  </a:cubicBezTo>
                  <a:lnTo>
                    <a:pt x="359" y="905"/>
                  </a:lnTo>
                  <a:close/>
                </a:path>
              </a:pathLst>
            </a:custGeom>
            <a:solidFill>
              <a:srgbClr val="455465"/>
            </a:solidFill>
            <a:ln>
              <a:solidFill>
                <a:srgbClr val="9FB1C8"/>
              </a:solidFill>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latin typeface="Lato Regular"/>
                <a:cs typeface="Lato Regular"/>
              </a:endParaRPr>
            </a:p>
          </p:txBody>
        </p:sp>
      </p:grpSp>
      <p:grpSp>
        <p:nvGrpSpPr>
          <p:cNvPr id="174" name="Group 173">
            <a:extLst>
              <a:ext uri="{FF2B5EF4-FFF2-40B4-BE49-F238E27FC236}">
                <a16:creationId xmlns:a16="http://schemas.microsoft.com/office/drawing/2014/main" id="{1202CDC0-6785-0447-9F84-66C89897E30D}"/>
              </a:ext>
            </a:extLst>
          </p:cNvPr>
          <p:cNvGrpSpPr/>
          <p:nvPr/>
        </p:nvGrpSpPr>
        <p:grpSpPr>
          <a:xfrm>
            <a:off x="3153161" y="1078797"/>
            <a:ext cx="3724145" cy="447686"/>
            <a:chOff x="3271319" y="1269181"/>
            <a:chExt cx="3724145" cy="447686"/>
          </a:xfrm>
        </p:grpSpPr>
        <p:sp>
          <p:nvSpPr>
            <p:cNvPr id="165" name="Rectangle 1">
              <a:extLst>
                <a:ext uri="{FF2B5EF4-FFF2-40B4-BE49-F238E27FC236}">
                  <a16:creationId xmlns:a16="http://schemas.microsoft.com/office/drawing/2014/main" id="{12B20039-EFDD-274A-8C45-711C521E8C22}"/>
                </a:ext>
              </a:extLst>
            </p:cNvPr>
            <p:cNvSpPr>
              <a:spLocks/>
            </p:cNvSpPr>
            <p:nvPr/>
          </p:nvSpPr>
          <p:spPr bwMode="auto">
            <a:xfrm>
              <a:off x="3271319" y="1269181"/>
              <a:ext cx="3724145" cy="447686"/>
            </a:xfrm>
            <a:prstGeom prst="rect">
              <a:avLst/>
            </a:prstGeom>
            <a:solidFill>
              <a:srgbClr val="455465"/>
            </a:solidFill>
            <a:ln w="25400">
              <a:noFill/>
              <a:miter lim="800000"/>
              <a:headEnd/>
              <a:tailEnd/>
            </a:ln>
          </p:spPr>
          <p:txBody>
            <a:bodyPr lIns="0" tIns="0" rIns="0" bIns="0"/>
            <a:lstStyle/>
            <a:p>
              <a:endParaRPr lang="en-US" sz="1400" dirty="0"/>
            </a:p>
          </p:txBody>
        </p:sp>
        <p:grpSp>
          <p:nvGrpSpPr>
            <p:cNvPr id="173" name="Group 172">
              <a:extLst>
                <a:ext uri="{FF2B5EF4-FFF2-40B4-BE49-F238E27FC236}">
                  <a16:creationId xmlns:a16="http://schemas.microsoft.com/office/drawing/2014/main" id="{05EAACA9-4B78-4E4F-88E3-7400B9623716}"/>
                </a:ext>
              </a:extLst>
            </p:cNvPr>
            <p:cNvGrpSpPr/>
            <p:nvPr/>
          </p:nvGrpSpPr>
          <p:grpSpPr>
            <a:xfrm>
              <a:off x="3420517" y="1299637"/>
              <a:ext cx="427910" cy="347697"/>
              <a:chOff x="3420517" y="1322215"/>
              <a:chExt cx="427910" cy="347697"/>
            </a:xfrm>
          </p:grpSpPr>
          <p:sp>
            <p:nvSpPr>
              <p:cNvPr id="167" name="Freeform 5">
                <a:extLst>
                  <a:ext uri="{FF2B5EF4-FFF2-40B4-BE49-F238E27FC236}">
                    <a16:creationId xmlns:a16="http://schemas.microsoft.com/office/drawing/2014/main" id="{207FD89A-2B1C-E944-B48B-00605E362673}"/>
                  </a:ext>
                </a:extLst>
              </p:cNvPr>
              <p:cNvSpPr>
                <a:spLocks noEditPoints="1"/>
              </p:cNvSpPr>
              <p:nvPr/>
            </p:nvSpPr>
            <p:spPr bwMode="auto">
              <a:xfrm>
                <a:off x="3420517" y="1322215"/>
                <a:ext cx="427910" cy="347697"/>
              </a:xfrm>
              <a:custGeom>
                <a:avLst/>
                <a:gdLst/>
                <a:ahLst/>
                <a:cxnLst>
                  <a:cxn ang="0">
                    <a:pos x="121" y="41"/>
                  </a:cxn>
                  <a:cxn ang="0">
                    <a:pos x="83" y="2"/>
                  </a:cxn>
                  <a:cxn ang="0">
                    <a:pos x="76" y="0"/>
                  </a:cxn>
                  <a:cxn ang="0">
                    <a:pos x="72" y="2"/>
                  </a:cxn>
                  <a:cxn ang="0">
                    <a:pos x="70" y="6"/>
                  </a:cxn>
                  <a:cxn ang="0">
                    <a:pos x="61" y="21"/>
                  </a:cxn>
                  <a:cxn ang="0">
                    <a:pos x="39" y="36"/>
                  </a:cxn>
                  <a:cxn ang="0">
                    <a:pos x="14" y="53"/>
                  </a:cxn>
                  <a:cxn ang="0">
                    <a:pos x="1" y="75"/>
                  </a:cxn>
                  <a:cxn ang="0">
                    <a:pos x="3" y="82"/>
                  </a:cxn>
                  <a:cxn ang="0">
                    <a:pos x="42" y="121"/>
                  </a:cxn>
                  <a:cxn ang="0">
                    <a:pos x="49" y="123"/>
                  </a:cxn>
                  <a:cxn ang="0">
                    <a:pos x="52" y="121"/>
                  </a:cxn>
                  <a:cxn ang="0">
                    <a:pos x="54" y="117"/>
                  </a:cxn>
                  <a:cxn ang="0">
                    <a:pos x="63" y="103"/>
                  </a:cxn>
                  <a:cxn ang="0">
                    <a:pos x="85" y="87"/>
                  </a:cxn>
                  <a:cxn ang="0">
                    <a:pos x="110" y="70"/>
                  </a:cxn>
                  <a:cxn ang="0">
                    <a:pos x="123" y="48"/>
                  </a:cxn>
                  <a:cxn ang="0">
                    <a:pos x="121" y="41"/>
                  </a:cxn>
                  <a:cxn ang="0">
                    <a:pos x="47" y="115"/>
                  </a:cxn>
                  <a:cxn ang="0">
                    <a:pos x="9" y="77"/>
                  </a:cxn>
                  <a:cxn ang="0">
                    <a:pos x="78" y="8"/>
                  </a:cxn>
                  <a:cxn ang="0">
                    <a:pos x="116" y="46"/>
                  </a:cxn>
                  <a:cxn ang="0">
                    <a:pos x="47" y="115"/>
                  </a:cxn>
                  <a:cxn ang="0">
                    <a:pos x="47" y="115"/>
                  </a:cxn>
                  <a:cxn ang="0">
                    <a:pos x="47" y="115"/>
                  </a:cxn>
                </a:cxnLst>
                <a:rect l="0" t="0" r="r" b="b"/>
                <a:pathLst>
                  <a:path w="124" h="123">
                    <a:moveTo>
                      <a:pt x="121" y="41"/>
                    </a:moveTo>
                    <a:cubicBezTo>
                      <a:pt x="83" y="2"/>
                      <a:pt x="83" y="2"/>
                      <a:pt x="83" y="2"/>
                    </a:cubicBezTo>
                    <a:cubicBezTo>
                      <a:pt x="81" y="0"/>
                      <a:pt x="78" y="0"/>
                      <a:pt x="76" y="0"/>
                    </a:cubicBezTo>
                    <a:cubicBezTo>
                      <a:pt x="74" y="1"/>
                      <a:pt x="73" y="1"/>
                      <a:pt x="72" y="2"/>
                    </a:cubicBezTo>
                    <a:cubicBezTo>
                      <a:pt x="71" y="3"/>
                      <a:pt x="71" y="4"/>
                      <a:pt x="70" y="6"/>
                    </a:cubicBezTo>
                    <a:cubicBezTo>
                      <a:pt x="69" y="11"/>
                      <a:pt x="66" y="16"/>
                      <a:pt x="61" y="21"/>
                    </a:cubicBezTo>
                    <a:cubicBezTo>
                      <a:pt x="55" y="26"/>
                      <a:pt x="47" y="31"/>
                      <a:pt x="39" y="36"/>
                    </a:cubicBezTo>
                    <a:cubicBezTo>
                      <a:pt x="31" y="41"/>
                      <a:pt x="22" y="46"/>
                      <a:pt x="14" y="53"/>
                    </a:cubicBezTo>
                    <a:cubicBezTo>
                      <a:pt x="8" y="60"/>
                      <a:pt x="4" y="67"/>
                      <a:pt x="1" y="75"/>
                    </a:cubicBezTo>
                    <a:cubicBezTo>
                      <a:pt x="0" y="77"/>
                      <a:pt x="1" y="80"/>
                      <a:pt x="3" y="82"/>
                    </a:cubicBezTo>
                    <a:cubicBezTo>
                      <a:pt x="42" y="121"/>
                      <a:pt x="42" y="121"/>
                      <a:pt x="42" y="121"/>
                    </a:cubicBezTo>
                    <a:cubicBezTo>
                      <a:pt x="43" y="123"/>
                      <a:pt x="46" y="123"/>
                      <a:pt x="49" y="123"/>
                    </a:cubicBezTo>
                    <a:cubicBezTo>
                      <a:pt x="50" y="122"/>
                      <a:pt x="51" y="122"/>
                      <a:pt x="52" y="121"/>
                    </a:cubicBezTo>
                    <a:cubicBezTo>
                      <a:pt x="53" y="120"/>
                      <a:pt x="54" y="119"/>
                      <a:pt x="54" y="117"/>
                    </a:cubicBezTo>
                    <a:cubicBezTo>
                      <a:pt x="56" y="112"/>
                      <a:pt x="59" y="107"/>
                      <a:pt x="63" y="103"/>
                    </a:cubicBezTo>
                    <a:cubicBezTo>
                      <a:pt x="69" y="97"/>
                      <a:pt x="77" y="92"/>
                      <a:pt x="85" y="87"/>
                    </a:cubicBezTo>
                    <a:cubicBezTo>
                      <a:pt x="94" y="82"/>
                      <a:pt x="103" y="77"/>
                      <a:pt x="110" y="70"/>
                    </a:cubicBezTo>
                    <a:cubicBezTo>
                      <a:pt x="117" y="63"/>
                      <a:pt x="121" y="57"/>
                      <a:pt x="123" y="48"/>
                    </a:cubicBezTo>
                    <a:cubicBezTo>
                      <a:pt x="124" y="46"/>
                      <a:pt x="123" y="43"/>
                      <a:pt x="121" y="41"/>
                    </a:cubicBezTo>
                    <a:close/>
                    <a:moveTo>
                      <a:pt x="47" y="115"/>
                    </a:moveTo>
                    <a:cubicBezTo>
                      <a:pt x="34" y="103"/>
                      <a:pt x="21" y="90"/>
                      <a:pt x="9" y="77"/>
                    </a:cubicBezTo>
                    <a:cubicBezTo>
                      <a:pt x="20" y="42"/>
                      <a:pt x="67" y="43"/>
                      <a:pt x="78" y="8"/>
                    </a:cubicBezTo>
                    <a:cubicBezTo>
                      <a:pt x="90" y="21"/>
                      <a:pt x="103" y="33"/>
                      <a:pt x="116" y="46"/>
                    </a:cubicBezTo>
                    <a:cubicBezTo>
                      <a:pt x="105" y="81"/>
                      <a:pt x="58" y="80"/>
                      <a:pt x="47" y="115"/>
                    </a:cubicBezTo>
                    <a:close/>
                    <a:moveTo>
                      <a:pt x="47" y="115"/>
                    </a:moveTo>
                    <a:cubicBezTo>
                      <a:pt x="47" y="115"/>
                      <a:pt x="47" y="115"/>
                      <a:pt x="47" y="115"/>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6">
                <a:extLst>
                  <a:ext uri="{FF2B5EF4-FFF2-40B4-BE49-F238E27FC236}">
                    <a16:creationId xmlns:a16="http://schemas.microsoft.com/office/drawing/2014/main" id="{3A5C05EC-1309-C048-B6E2-1E6D5A3D40A4}"/>
                  </a:ext>
                </a:extLst>
              </p:cNvPr>
              <p:cNvSpPr>
                <a:spLocks noEditPoints="1"/>
              </p:cNvSpPr>
              <p:nvPr/>
            </p:nvSpPr>
            <p:spPr bwMode="auto">
              <a:xfrm>
                <a:off x="3575611" y="1446284"/>
                <a:ext cx="117722" cy="96498"/>
              </a:xfrm>
              <a:custGeom>
                <a:avLst/>
                <a:gdLst/>
                <a:ahLst/>
                <a:cxnLst>
                  <a:cxn ang="0">
                    <a:pos x="27" y="11"/>
                  </a:cxn>
                  <a:cxn ang="0">
                    <a:pos x="20" y="12"/>
                  </a:cxn>
                  <a:cxn ang="0">
                    <a:pos x="9" y="6"/>
                  </a:cxn>
                  <a:cxn ang="0">
                    <a:pos x="15" y="5"/>
                  </a:cxn>
                  <a:cxn ang="0">
                    <a:pos x="19" y="5"/>
                  </a:cxn>
                  <a:cxn ang="0">
                    <a:pos x="19" y="1"/>
                  </a:cxn>
                  <a:cxn ang="0">
                    <a:pos x="12" y="0"/>
                  </a:cxn>
                  <a:cxn ang="0">
                    <a:pos x="6" y="3"/>
                  </a:cxn>
                  <a:cxn ang="0">
                    <a:pos x="4" y="2"/>
                  </a:cxn>
                  <a:cxn ang="0">
                    <a:pos x="3" y="4"/>
                  </a:cxn>
                  <a:cxn ang="0">
                    <a:pos x="4" y="5"/>
                  </a:cxn>
                  <a:cxn ang="0">
                    <a:pos x="1" y="13"/>
                  </a:cxn>
                  <a:cxn ang="0">
                    <a:pos x="3" y="20"/>
                  </a:cxn>
                  <a:cxn ang="0">
                    <a:pos x="18" y="20"/>
                  </a:cxn>
                  <a:cxn ang="0">
                    <a:pos x="22" y="29"/>
                  </a:cxn>
                  <a:cxn ang="0">
                    <a:pos x="18" y="28"/>
                  </a:cxn>
                  <a:cxn ang="0">
                    <a:pos x="15" y="26"/>
                  </a:cxn>
                  <a:cxn ang="0">
                    <a:pos x="13" y="29"/>
                  </a:cxn>
                  <a:cxn ang="0">
                    <a:pos x="16" y="33"/>
                  </a:cxn>
                  <a:cxn ang="0">
                    <a:pos x="24" y="33"/>
                  </a:cxn>
                  <a:cxn ang="0">
                    <a:pos x="30" y="32"/>
                  </a:cxn>
                  <a:cxn ang="0">
                    <a:pos x="32" y="32"/>
                  </a:cxn>
                  <a:cxn ang="0">
                    <a:pos x="32" y="30"/>
                  </a:cxn>
                  <a:cxn ang="0">
                    <a:pos x="32" y="24"/>
                  </a:cxn>
                  <a:cxn ang="0">
                    <a:pos x="33" y="16"/>
                  </a:cxn>
                  <a:cxn ang="0">
                    <a:pos x="10" y="16"/>
                  </a:cxn>
                  <a:cxn ang="0">
                    <a:pos x="6" y="14"/>
                  </a:cxn>
                  <a:cxn ang="0">
                    <a:pos x="6" y="10"/>
                  </a:cxn>
                  <a:cxn ang="0">
                    <a:pos x="13" y="15"/>
                  </a:cxn>
                  <a:cxn ang="0">
                    <a:pos x="28" y="24"/>
                  </a:cxn>
                  <a:cxn ang="0">
                    <a:pos x="20" y="18"/>
                  </a:cxn>
                  <a:cxn ang="0">
                    <a:pos x="24" y="17"/>
                  </a:cxn>
                  <a:cxn ang="0">
                    <a:pos x="27" y="18"/>
                  </a:cxn>
                  <a:cxn ang="0">
                    <a:pos x="28" y="22"/>
                  </a:cxn>
                  <a:cxn ang="0">
                    <a:pos x="28" y="24"/>
                  </a:cxn>
                </a:cxnLst>
                <a:rect l="0" t="0" r="r" b="b"/>
                <a:pathLst>
                  <a:path w="34" h="34">
                    <a:moveTo>
                      <a:pt x="31" y="13"/>
                    </a:moveTo>
                    <a:cubicBezTo>
                      <a:pt x="30" y="12"/>
                      <a:pt x="28" y="12"/>
                      <a:pt x="27" y="11"/>
                    </a:cubicBezTo>
                    <a:cubicBezTo>
                      <a:pt x="26" y="11"/>
                      <a:pt x="25" y="11"/>
                      <a:pt x="23" y="11"/>
                    </a:cubicBezTo>
                    <a:cubicBezTo>
                      <a:pt x="22" y="11"/>
                      <a:pt x="21" y="11"/>
                      <a:pt x="20" y="12"/>
                    </a:cubicBezTo>
                    <a:cubicBezTo>
                      <a:pt x="18" y="12"/>
                      <a:pt x="17" y="13"/>
                      <a:pt x="16" y="13"/>
                    </a:cubicBezTo>
                    <a:cubicBezTo>
                      <a:pt x="14" y="11"/>
                      <a:pt x="12" y="9"/>
                      <a:pt x="9" y="6"/>
                    </a:cubicBezTo>
                    <a:cubicBezTo>
                      <a:pt x="10" y="6"/>
                      <a:pt x="11" y="5"/>
                      <a:pt x="12" y="5"/>
                    </a:cubicBezTo>
                    <a:cubicBezTo>
                      <a:pt x="13" y="5"/>
                      <a:pt x="14" y="5"/>
                      <a:pt x="15" y="5"/>
                    </a:cubicBezTo>
                    <a:cubicBezTo>
                      <a:pt x="16" y="6"/>
                      <a:pt x="16" y="6"/>
                      <a:pt x="17" y="6"/>
                    </a:cubicBezTo>
                    <a:cubicBezTo>
                      <a:pt x="18" y="6"/>
                      <a:pt x="18" y="6"/>
                      <a:pt x="19" y="5"/>
                    </a:cubicBezTo>
                    <a:cubicBezTo>
                      <a:pt x="19" y="5"/>
                      <a:pt x="20" y="4"/>
                      <a:pt x="20" y="4"/>
                    </a:cubicBezTo>
                    <a:cubicBezTo>
                      <a:pt x="20" y="3"/>
                      <a:pt x="19" y="2"/>
                      <a:pt x="19" y="1"/>
                    </a:cubicBezTo>
                    <a:cubicBezTo>
                      <a:pt x="18" y="0"/>
                      <a:pt x="17" y="0"/>
                      <a:pt x="16" y="0"/>
                    </a:cubicBezTo>
                    <a:cubicBezTo>
                      <a:pt x="15" y="0"/>
                      <a:pt x="13" y="0"/>
                      <a:pt x="12" y="0"/>
                    </a:cubicBezTo>
                    <a:cubicBezTo>
                      <a:pt x="11" y="0"/>
                      <a:pt x="10" y="1"/>
                      <a:pt x="9" y="1"/>
                    </a:cubicBezTo>
                    <a:cubicBezTo>
                      <a:pt x="8" y="2"/>
                      <a:pt x="7" y="2"/>
                      <a:pt x="6" y="3"/>
                    </a:cubicBezTo>
                    <a:cubicBezTo>
                      <a:pt x="6" y="3"/>
                      <a:pt x="6" y="3"/>
                      <a:pt x="5" y="2"/>
                    </a:cubicBezTo>
                    <a:cubicBezTo>
                      <a:pt x="5" y="2"/>
                      <a:pt x="5" y="2"/>
                      <a:pt x="4" y="2"/>
                    </a:cubicBezTo>
                    <a:cubicBezTo>
                      <a:pt x="4" y="2"/>
                      <a:pt x="4" y="2"/>
                      <a:pt x="3" y="3"/>
                    </a:cubicBezTo>
                    <a:cubicBezTo>
                      <a:pt x="3" y="3"/>
                      <a:pt x="3" y="3"/>
                      <a:pt x="3" y="4"/>
                    </a:cubicBezTo>
                    <a:cubicBezTo>
                      <a:pt x="3" y="4"/>
                      <a:pt x="3" y="4"/>
                      <a:pt x="3" y="5"/>
                    </a:cubicBezTo>
                    <a:cubicBezTo>
                      <a:pt x="4" y="5"/>
                      <a:pt x="4" y="5"/>
                      <a:pt x="4" y="5"/>
                    </a:cubicBezTo>
                    <a:cubicBezTo>
                      <a:pt x="3" y="6"/>
                      <a:pt x="2" y="8"/>
                      <a:pt x="2" y="9"/>
                    </a:cubicBezTo>
                    <a:cubicBezTo>
                      <a:pt x="1" y="11"/>
                      <a:pt x="1" y="12"/>
                      <a:pt x="1" y="13"/>
                    </a:cubicBezTo>
                    <a:cubicBezTo>
                      <a:pt x="0" y="15"/>
                      <a:pt x="1" y="16"/>
                      <a:pt x="1" y="17"/>
                    </a:cubicBezTo>
                    <a:cubicBezTo>
                      <a:pt x="1" y="18"/>
                      <a:pt x="2" y="19"/>
                      <a:pt x="3" y="20"/>
                    </a:cubicBezTo>
                    <a:cubicBezTo>
                      <a:pt x="5" y="21"/>
                      <a:pt x="7" y="22"/>
                      <a:pt x="10" y="22"/>
                    </a:cubicBezTo>
                    <a:cubicBezTo>
                      <a:pt x="12" y="22"/>
                      <a:pt x="15" y="21"/>
                      <a:pt x="18" y="20"/>
                    </a:cubicBezTo>
                    <a:cubicBezTo>
                      <a:pt x="20" y="22"/>
                      <a:pt x="22" y="25"/>
                      <a:pt x="24" y="27"/>
                    </a:cubicBezTo>
                    <a:cubicBezTo>
                      <a:pt x="24" y="28"/>
                      <a:pt x="23" y="28"/>
                      <a:pt x="22" y="29"/>
                    </a:cubicBezTo>
                    <a:cubicBezTo>
                      <a:pt x="21" y="29"/>
                      <a:pt x="21" y="29"/>
                      <a:pt x="20" y="29"/>
                    </a:cubicBezTo>
                    <a:cubicBezTo>
                      <a:pt x="19" y="28"/>
                      <a:pt x="19" y="28"/>
                      <a:pt x="18" y="28"/>
                    </a:cubicBezTo>
                    <a:cubicBezTo>
                      <a:pt x="18" y="27"/>
                      <a:pt x="17" y="27"/>
                      <a:pt x="17" y="27"/>
                    </a:cubicBezTo>
                    <a:cubicBezTo>
                      <a:pt x="16" y="27"/>
                      <a:pt x="16" y="26"/>
                      <a:pt x="15" y="26"/>
                    </a:cubicBezTo>
                    <a:cubicBezTo>
                      <a:pt x="15" y="26"/>
                      <a:pt x="14" y="27"/>
                      <a:pt x="14" y="27"/>
                    </a:cubicBezTo>
                    <a:cubicBezTo>
                      <a:pt x="13" y="28"/>
                      <a:pt x="13" y="28"/>
                      <a:pt x="13" y="29"/>
                    </a:cubicBezTo>
                    <a:cubicBezTo>
                      <a:pt x="13" y="30"/>
                      <a:pt x="13" y="31"/>
                      <a:pt x="14" y="31"/>
                    </a:cubicBezTo>
                    <a:cubicBezTo>
                      <a:pt x="14" y="32"/>
                      <a:pt x="15" y="33"/>
                      <a:pt x="16" y="33"/>
                    </a:cubicBezTo>
                    <a:cubicBezTo>
                      <a:pt x="17" y="34"/>
                      <a:pt x="18" y="34"/>
                      <a:pt x="20" y="34"/>
                    </a:cubicBezTo>
                    <a:cubicBezTo>
                      <a:pt x="21" y="34"/>
                      <a:pt x="22" y="34"/>
                      <a:pt x="24" y="33"/>
                    </a:cubicBezTo>
                    <a:cubicBezTo>
                      <a:pt x="25" y="33"/>
                      <a:pt x="26" y="32"/>
                      <a:pt x="28" y="31"/>
                    </a:cubicBezTo>
                    <a:cubicBezTo>
                      <a:pt x="28" y="31"/>
                      <a:pt x="29" y="32"/>
                      <a:pt x="30" y="32"/>
                    </a:cubicBezTo>
                    <a:cubicBezTo>
                      <a:pt x="30" y="33"/>
                      <a:pt x="30" y="33"/>
                      <a:pt x="31" y="33"/>
                    </a:cubicBezTo>
                    <a:cubicBezTo>
                      <a:pt x="31" y="33"/>
                      <a:pt x="32" y="33"/>
                      <a:pt x="32" y="32"/>
                    </a:cubicBezTo>
                    <a:cubicBezTo>
                      <a:pt x="32" y="32"/>
                      <a:pt x="32" y="31"/>
                      <a:pt x="32" y="31"/>
                    </a:cubicBezTo>
                    <a:cubicBezTo>
                      <a:pt x="32" y="31"/>
                      <a:pt x="32" y="30"/>
                      <a:pt x="32" y="30"/>
                    </a:cubicBezTo>
                    <a:cubicBezTo>
                      <a:pt x="31" y="30"/>
                      <a:pt x="30" y="29"/>
                      <a:pt x="30" y="28"/>
                    </a:cubicBezTo>
                    <a:cubicBezTo>
                      <a:pt x="31" y="27"/>
                      <a:pt x="32" y="26"/>
                      <a:pt x="32" y="24"/>
                    </a:cubicBezTo>
                    <a:cubicBezTo>
                      <a:pt x="33" y="23"/>
                      <a:pt x="34" y="21"/>
                      <a:pt x="34" y="20"/>
                    </a:cubicBezTo>
                    <a:cubicBezTo>
                      <a:pt x="34" y="19"/>
                      <a:pt x="34" y="17"/>
                      <a:pt x="33" y="16"/>
                    </a:cubicBezTo>
                    <a:cubicBezTo>
                      <a:pt x="33" y="15"/>
                      <a:pt x="32" y="14"/>
                      <a:pt x="31" y="13"/>
                    </a:cubicBezTo>
                    <a:close/>
                    <a:moveTo>
                      <a:pt x="10" y="16"/>
                    </a:moveTo>
                    <a:cubicBezTo>
                      <a:pt x="8" y="16"/>
                      <a:pt x="7" y="16"/>
                      <a:pt x="7" y="15"/>
                    </a:cubicBezTo>
                    <a:cubicBezTo>
                      <a:pt x="6" y="14"/>
                      <a:pt x="6" y="14"/>
                      <a:pt x="6" y="14"/>
                    </a:cubicBezTo>
                    <a:cubicBezTo>
                      <a:pt x="6" y="13"/>
                      <a:pt x="6" y="13"/>
                      <a:pt x="6" y="12"/>
                    </a:cubicBezTo>
                    <a:cubicBezTo>
                      <a:pt x="6" y="11"/>
                      <a:pt x="6" y="11"/>
                      <a:pt x="6" y="10"/>
                    </a:cubicBezTo>
                    <a:cubicBezTo>
                      <a:pt x="7" y="10"/>
                      <a:pt x="7" y="9"/>
                      <a:pt x="8" y="8"/>
                    </a:cubicBezTo>
                    <a:cubicBezTo>
                      <a:pt x="9" y="10"/>
                      <a:pt x="11" y="12"/>
                      <a:pt x="13" y="15"/>
                    </a:cubicBezTo>
                    <a:cubicBezTo>
                      <a:pt x="12" y="15"/>
                      <a:pt x="11" y="16"/>
                      <a:pt x="10" y="16"/>
                    </a:cubicBezTo>
                    <a:close/>
                    <a:moveTo>
                      <a:pt x="28" y="24"/>
                    </a:moveTo>
                    <a:cubicBezTo>
                      <a:pt x="27" y="24"/>
                      <a:pt x="27" y="25"/>
                      <a:pt x="26" y="25"/>
                    </a:cubicBezTo>
                    <a:cubicBezTo>
                      <a:pt x="24" y="23"/>
                      <a:pt x="22" y="21"/>
                      <a:pt x="20" y="18"/>
                    </a:cubicBezTo>
                    <a:cubicBezTo>
                      <a:pt x="21" y="18"/>
                      <a:pt x="21" y="18"/>
                      <a:pt x="22" y="18"/>
                    </a:cubicBezTo>
                    <a:cubicBezTo>
                      <a:pt x="22" y="17"/>
                      <a:pt x="23" y="17"/>
                      <a:pt x="24" y="17"/>
                    </a:cubicBezTo>
                    <a:cubicBezTo>
                      <a:pt x="24" y="17"/>
                      <a:pt x="25" y="17"/>
                      <a:pt x="25" y="17"/>
                    </a:cubicBezTo>
                    <a:cubicBezTo>
                      <a:pt x="26" y="17"/>
                      <a:pt x="27" y="18"/>
                      <a:pt x="27" y="18"/>
                    </a:cubicBezTo>
                    <a:cubicBezTo>
                      <a:pt x="28" y="19"/>
                      <a:pt x="28" y="19"/>
                      <a:pt x="28" y="20"/>
                    </a:cubicBezTo>
                    <a:cubicBezTo>
                      <a:pt x="28" y="20"/>
                      <a:pt x="28" y="21"/>
                      <a:pt x="28" y="22"/>
                    </a:cubicBezTo>
                    <a:cubicBezTo>
                      <a:pt x="28" y="22"/>
                      <a:pt x="28" y="23"/>
                      <a:pt x="28" y="24"/>
                    </a:cubicBezTo>
                    <a:close/>
                    <a:moveTo>
                      <a:pt x="28" y="24"/>
                    </a:moveTo>
                    <a:cubicBezTo>
                      <a:pt x="28" y="24"/>
                      <a:pt x="28" y="24"/>
                      <a:pt x="28" y="24"/>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
                <a:extLst>
                  <a:ext uri="{FF2B5EF4-FFF2-40B4-BE49-F238E27FC236}">
                    <a16:creationId xmlns:a16="http://schemas.microsoft.com/office/drawing/2014/main" id="{40D4A0A8-26B3-A649-B490-A43296800491}"/>
                  </a:ext>
                </a:extLst>
              </p:cNvPr>
              <p:cNvSpPr>
                <a:spLocks noEditPoints="1"/>
              </p:cNvSpPr>
              <p:nvPr/>
            </p:nvSpPr>
            <p:spPr bwMode="auto">
              <a:xfrm>
                <a:off x="3566268" y="1562694"/>
                <a:ext cx="65402" cy="53610"/>
              </a:xfrm>
              <a:custGeom>
                <a:avLst/>
                <a:gdLst/>
                <a:ahLst/>
                <a:cxnLst>
                  <a:cxn ang="0">
                    <a:pos x="15" y="0"/>
                  </a:cxn>
                  <a:cxn ang="0">
                    <a:pos x="15" y="0"/>
                  </a:cxn>
                  <a:cxn ang="0">
                    <a:pos x="8" y="6"/>
                  </a:cxn>
                  <a:cxn ang="0">
                    <a:pos x="3" y="13"/>
                  </a:cxn>
                  <a:cxn ang="0">
                    <a:pos x="0" y="16"/>
                  </a:cxn>
                  <a:cxn ang="0">
                    <a:pos x="1" y="19"/>
                  </a:cxn>
                  <a:cxn ang="0">
                    <a:pos x="3" y="19"/>
                  </a:cxn>
                  <a:cxn ang="0">
                    <a:pos x="4" y="18"/>
                  </a:cxn>
                  <a:cxn ang="0">
                    <a:pos x="6" y="15"/>
                  </a:cxn>
                  <a:cxn ang="0">
                    <a:pos x="11" y="9"/>
                  </a:cxn>
                  <a:cxn ang="0">
                    <a:pos x="18" y="3"/>
                  </a:cxn>
                  <a:cxn ang="0">
                    <a:pos x="18" y="3"/>
                  </a:cxn>
                  <a:cxn ang="0">
                    <a:pos x="18" y="3"/>
                  </a:cxn>
                  <a:cxn ang="0">
                    <a:pos x="18" y="0"/>
                  </a:cxn>
                  <a:cxn ang="0">
                    <a:pos x="15" y="0"/>
                  </a:cxn>
                  <a:cxn ang="0">
                    <a:pos x="15" y="0"/>
                  </a:cxn>
                  <a:cxn ang="0">
                    <a:pos x="15" y="0"/>
                  </a:cxn>
                </a:cxnLst>
                <a:rect l="0" t="0" r="r" b="b"/>
                <a:pathLst>
                  <a:path w="19" h="19">
                    <a:moveTo>
                      <a:pt x="15" y="0"/>
                    </a:moveTo>
                    <a:cubicBezTo>
                      <a:pt x="15" y="0"/>
                      <a:pt x="15" y="0"/>
                      <a:pt x="15" y="0"/>
                    </a:cubicBezTo>
                    <a:cubicBezTo>
                      <a:pt x="13" y="2"/>
                      <a:pt x="11" y="4"/>
                      <a:pt x="8" y="6"/>
                    </a:cubicBezTo>
                    <a:cubicBezTo>
                      <a:pt x="6" y="8"/>
                      <a:pt x="4" y="10"/>
                      <a:pt x="3" y="13"/>
                    </a:cubicBezTo>
                    <a:cubicBezTo>
                      <a:pt x="0" y="16"/>
                      <a:pt x="0" y="16"/>
                      <a:pt x="0" y="16"/>
                    </a:cubicBezTo>
                    <a:cubicBezTo>
                      <a:pt x="0" y="17"/>
                      <a:pt x="0" y="18"/>
                      <a:pt x="1" y="19"/>
                    </a:cubicBezTo>
                    <a:cubicBezTo>
                      <a:pt x="1" y="19"/>
                      <a:pt x="2" y="19"/>
                      <a:pt x="3" y="19"/>
                    </a:cubicBezTo>
                    <a:cubicBezTo>
                      <a:pt x="3" y="19"/>
                      <a:pt x="3" y="18"/>
                      <a:pt x="4" y="18"/>
                    </a:cubicBezTo>
                    <a:cubicBezTo>
                      <a:pt x="6" y="15"/>
                      <a:pt x="6" y="15"/>
                      <a:pt x="6" y="15"/>
                    </a:cubicBezTo>
                    <a:cubicBezTo>
                      <a:pt x="7" y="13"/>
                      <a:pt x="9" y="11"/>
                      <a:pt x="11" y="9"/>
                    </a:cubicBezTo>
                    <a:cubicBezTo>
                      <a:pt x="13" y="7"/>
                      <a:pt x="15" y="5"/>
                      <a:pt x="18" y="3"/>
                    </a:cubicBezTo>
                    <a:cubicBezTo>
                      <a:pt x="18" y="3"/>
                      <a:pt x="18" y="3"/>
                      <a:pt x="18" y="3"/>
                    </a:cubicBezTo>
                    <a:cubicBezTo>
                      <a:pt x="18" y="3"/>
                      <a:pt x="18" y="3"/>
                      <a:pt x="18" y="3"/>
                    </a:cubicBezTo>
                    <a:cubicBezTo>
                      <a:pt x="19" y="2"/>
                      <a:pt x="19" y="1"/>
                      <a:pt x="18" y="0"/>
                    </a:cubicBezTo>
                    <a:cubicBezTo>
                      <a:pt x="17" y="0"/>
                      <a:pt x="16" y="0"/>
                      <a:pt x="15" y="0"/>
                    </a:cubicBezTo>
                    <a:close/>
                    <a:moveTo>
                      <a:pt x="15" y="0"/>
                    </a:moveTo>
                    <a:cubicBezTo>
                      <a:pt x="15" y="0"/>
                      <a:pt x="15" y="0"/>
                      <a:pt x="15" y="0"/>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8">
                <a:extLst>
                  <a:ext uri="{FF2B5EF4-FFF2-40B4-BE49-F238E27FC236}">
                    <a16:creationId xmlns:a16="http://schemas.microsoft.com/office/drawing/2014/main" id="{678EAD0F-B453-E34B-B48C-EF6FAFD35439}"/>
                  </a:ext>
                </a:extLst>
              </p:cNvPr>
              <p:cNvSpPr>
                <a:spLocks noEditPoints="1"/>
              </p:cNvSpPr>
              <p:nvPr/>
            </p:nvSpPr>
            <p:spPr bwMode="auto">
              <a:xfrm>
                <a:off x="3641012" y="1375826"/>
                <a:ext cx="65402" cy="56673"/>
              </a:xfrm>
              <a:custGeom>
                <a:avLst/>
                <a:gdLst/>
                <a:ahLst/>
                <a:cxnLst>
                  <a:cxn ang="0">
                    <a:pos x="7" y="11"/>
                  </a:cxn>
                  <a:cxn ang="0">
                    <a:pos x="1" y="16"/>
                  </a:cxn>
                  <a:cxn ang="0">
                    <a:pos x="1" y="17"/>
                  </a:cxn>
                  <a:cxn ang="0">
                    <a:pos x="1" y="19"/>
                  </a:cxn>
                  <a:cxn ang="0">
                    <a:pos x="3" y="19"/>
                  </a:cxn>
                  <a:cxn ang="0">
                    <a:pos x="3" y="19"/>
                  </a:cxn>
                  <a:cxn ang="0">
                    <a:pos x="10" y="13"/>
                  </a:cxn>
                  <a:cxn ang="0">
                    <a:pos x="16" y="7"/>
                  </a:cxn>
                  <a:cxn ang="0">
                    <a:pos x="18" y="3"/>
                  </a:cxn>
                  <a:cxn ang="0">
                    <a:pos x="18" y="1"/>
                  </a:cxn>
                  <a:cxn ang="0">
                    <a:pos x="16" y="1"/>
                  </a:cxn>
                  <a:cxn ang="0">
                    <a:pos x="15" y="1"/>
                  </a:cxn>
                  <a:cxn ang="0">
                    <a:pos x="13" y="5"/>
                  </a:cxn>
                  <a:cxn ang="0">
                    <a:pos x="7" y="11"/>
                  </a:cxn>
                  <a:cxn ang="0">
                    <a:pos x="7" y="11"/>
                  </a:cxn>
                  <a:cxn ang="0">
                    <a:pos x="7" y="11"/>
                  </a:cxn>
                </a:cxnLst>
                <a:rect l="0" t="0" r="r" b="b"/>
                <a:pathLst>
                  <a:path w="19" h="20">
                    <a:moveTo>
                      <a:pt x="7" y="11"/>
                    </a:moveTo>
                    <a:cubicBezTo>
                      <a:pt x="5" y="13"/>
                      <a:pt x="3" y="15"/>
                      <a:pt x="1" y="16"/>
                    </a:cubicBezTo>
                    <a:cubicBezTo>
                      <a:pt x="1" y="16"/>
                      <a:pt x="1" y="16"/>
                      <a:pt x="1" y="17"/>
                    </a:cubicBezTo>
                    <a:cubicBezTo>
                      <a:pt x="0" y="17"/>
                      <a:pt x="0" y="19"/>
                      <a:pt x="1" y="19"/>
                    </a:cubicBezTo>
                    <a:cubicBezTo>
                      <a:pt x="1" y="20"/>
                      <a:pt x="2" y="20"/>
                      <a:pt x="3" y="19"/>
                    </a:cubicBezTo>
                    <a:cubicBezTo>
                      <a:pt x="3" y="19"/>
                      <a:pt x="3" y="19"/>
                      <a:pt x="3" y="19"/>
                    </a:cubicBezTo>
                    <a:cubicBezTo>
                      <a:pt x="6" y="18"/>
                      <a:pt x="8" y="16"/>
                      <a:pt x="10" y="13"/>
                    </a:cubicBezTo>
                    <a:cubicBezTo>
                      <a:pt x="12" y="11"/>
                      <a:pt x="14" y="9"/>
                      <a:pt x="16" y="7"/>
                    </a:cubicBezTo>
                    <a:cubicBezTo>
                      <a:pt x="18" y="3"/>
                      <a:pt x="18" y="3"/>
                      <a:pt x="18" y="3"/>
                    </a:cubicBezTo>
                    <a:cubicBezTo>
                      <a:pt x="19" y="3"/>
                      <a:pt x="19" y="1"/>
                      <a:pt x="18" y="1"/>
                    </a:cubicBezTo>
                    <a:cubicBezTo>
                      <a:pt x="17" y="0"/>
                      <a:pt x="16" y="0"/>
                      <a:pt x="16" y="1"/>
                    </a:cubicBezTo>
                    <a:cubicBezTo>
                      <a:pt x="15" y="1"/>
                      <a:pt x="15" y="1"/>
                      <a:pt x="15" y="1"/>
                    </a:cubicBezTo>
                    <a:cubicBezTo>
                      <a:pt x="13" y="5"/>
                      <a:pt x="13" y="5"/>
                      <a:pt x="13" y="5"/>
                    </a:cubicBezTo>
                    <a:cubicBezTo>
                      <a:pt x="11" y="7"/>
                      <a:pt x="9" y="9"/>
                      <a:pt x="7" y="11"/>
                    </a:cubicBezTo>
                    <a:close/>
                    <a:moveTo>
                      <a:pt x="7" y="11"/>
                    </a:moveTo>
                    <a:cubicBezTo>
                      <a:pt x="7" y="11"/>
                      <a:pt x="7" y="11"/>
                      <a:pt x="7" y="11"/>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71" name="TextBox 170">
              <a:extLst>
                <a:ext uri="{FF2B5EF4-FFF2-40B4-BE49-F238E27FC236}">
                  <a16:creationId xmlns:a16="http://schemas.microsoft.com/office/drawing/2014/main" id="{4A9133E9-D7C3-394B-B094-3B16EB1097A4}"/>
                </a:ext>
              </a:extLst>
            </p:cNvPr>
            <p:cNvSpPr txBox="1"/>
            <p:nvPr/>
          </p:nvSpPr>
          <p:spPr>
            <a:xfrm>
              <a:off x="3836843" y="1360787"/>
              <a:ext cx="1794081"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Financial Requirements</a:t>
              </a:r>
              <a:endParaRPr lang="id-ID" sz="1200" dirty="0">
                <a:solidFill>
                  <a:schemeClr val="bg1"/>
                </a:solidFill>
                <a:latin typeface="Arial" panose="020B0604020202020204" pitchFamily="34" charset="0"/>
                <a:cs typeface="Arial" panose="020B0604020202020204" pitchFamily="34" charset="0"/>
              </a:endParaRPr>
            </a:p>
          </p:txBody>
        </p:sp>
      </p:grpSp>
      <p:grpSp>
        <p:nvGrpSpPr>
          <p:cNvPr id="200" name="Group 199">
            <a:extLst>
              <a:ext uri="{FF2B5EF4-FFF2-40B4-BE49-F238E27FC236}">
                <a16:creationId xmlns:a16="http://schemas.microsoft.com/office/drawing/2014/main" id="{907807F5-6A32-694E-A970-AF005B8CA467}"/>
              </a:ext>
            </a:extLst>
          </p:cNvPr>
          <p:cNvGrpSpPr/>
          <p:nvPr/>
        </p:nvGrpSpPr>
        <p:grpSpPr>
          <a:xfrm>
            <a:off x="3153163" y="2931811"/>
            <a:ext cx="2885813" cy="469368"/>
            <a:chOff x="8753368" y="3027000"/>
            <a:chExt cx="2885813" cy="469368"/>
          </a:xfrm>
        </p:grpSpPr>
        <p:sp>
          <p:nvSpPr>
            <p:cNvPr id="178" name="Rectangle 1">
              <a:extLst>
                <a:ext uri="{FF2B5EF4-FFF2-40B4-BE49-F238E27FC236}">
                  <a16:creationId xmlns:a16="http://schemas.microsoft.com/office/drawing/2014/main" id="{7964BC51-0BB6-7441-9A37-005FDFF4E52F}"/>
                </a:ext>
              </a:extLst>
            </p:cNvPr>
            <p:cNvSpPr>
              <a:spLocks/>
            </p:cNvSpPr>
            <p:nvPr/>
          </p:nvSpPr>
          <p:spPr bwMode="auto">
            <a:xfrm>
              <a:off x="8753368" y="3027000"/>
              <a:ext cx="2885813" cy="469368"/>
            </a:xfrm>
            <a:prstGeom prst="rect">
              <a:avLst/>
            </a:prstGeom>
            <a:solidFill>
              <a:srgbClr val="9FB1C8"/>
            </a:solidFill>
            <a:ln w="25400">
              <a:noFill/>
              <a:miter lim="800000"/>
              <a:headEnd/>
              <a:tailEnd/>
            </a:ln>
          </p:spPr>
          <p:txBody>
            <a:bodyPr lIns="0" tIns="0" rIns="0" bIns="0"/>
            <a:lstStyle/>
            <a:p>
              <a:endParaRPr lang="en-US" sz="1400" dirty="0"/>
            </a:p>
          </p:txBody>
        </p:sp>
        <p:grpSp>
          <p:nvGrpSpPr>
            <p:cNvPr id="179" name="Group 178">
              <a:extLst>
                <a:ext uri="{FF2B5EF4-FFF2-40B4-BE49-F238E27FC236}">
                  <a16:creationId xmlns:a16="http://schemas.microsoft.com/office/drawing/2014/main" id="{36A402B4-F334-9840-A658-9FD1929753D3}"/>
                </a:ext>
              </a:extLst>
            </p:cNvPr>
            <p:cNvGrpSpPr/>
            <p:nvPr/>
          </p:nvGrpSpPr>
          <p:grpSpPr>
            <a:xfrm>
              <a:off x="8957874" y="3074742"/>
              <a:ext cx="350517" cy="336738"/>
              <a:chOff x="5216525" y="3651250"/>
              <a:chExt cx="646113" cy="620713"/>
            </a:xfrm>
            <a:solidFill>
              <a:schemeClr val="bg1"/>
            </a:solidFill>
          </p:grpSpPr>
          <p:sp>
            <p:nvSpPr>
              <p:cNvPr id="180" name="Freeform 27">
                <a:extLst>
                  <a:ext uri="{FF2B5EF4-FFF2-40B4-BE49-F238E27FC236}">
                    <a16:creationId xmlns:a16="http://schemas.microsoft.com/office/drawing/2014/main" id="{0B5B152E-1FA7-9E41-86BC-EA29EFA875F3}"/>
                  </a:ext>
                </a:extLst>
              </p:cNvPr>
              <p:cNvSpPr>
                <a:spLocks noEditPoints="1"/>
              </p:cNvSpPr>
              <p:nvPr/>
            </p:nvSpPr>
            <p:spPr bwMode="auto">
              <a:xfrm>
                <a:off x="5297488" y="3651250"/>
                <a:ext cx="144463" cy="146050"/>
              </a:xfrm>
              <a:custGeom>
                <a:avLst/>
                <a:gdLst/>
                <a:ahLst/>
                <a:cxnLst>
                  <a:cxn ang="0">
                    <a:pos x="44" y="88"/>
                  </a:cxn>
                  <a:cxn ang="0">
                    <a:pos x="88" y="44"/>
                  </a:cxn>
                  <a:cxn ang="0">
                    <a:pos x="44" y="0"/>
                  </a:cxn>
                  <a:cxn ang="0">
                    <a:pos x="0" y="44"/>
                  </a:cxn>
                  <a:cxn ang="0">
                    <a:pos x="44" y="88"/>
                  </a:cxn>
                  <a:cxn ang="0">
                    <a:pos x="44" y="88"/>
                  </a:cxn>
                  <a:cxn ang="0">
                    <a:pos x="44" y="88"/>
                  </a:cxn>
                </a:cxnLst>
                <a:rect l="0" t="0" r="r" b="b"/>
                <a:pathLst>
                  <a:path w="88" h="88">
                    <a:moveTo>
                      <a:pt x="44" y="88"/>
                    </a:moveTo>
                    <a:cubicBezTo>
                      <a:pt x="68" y="88"/>
                      <a:pt x="88" y="68"/>
                      <a:pt x="88" y="44"/>
                    </a:cubicBezTo>
                    <a:cubicBezTo>
                      <a:pt x="88" y="20"/>
                      <a:pt x="68" y="0"/>
                      <a:pt x="44" y="0"/>
                    </a:cubicBezTo>
                    <a:cubicBezTo>
                      <a:pt x="20" y="0"/>
                      <a:pt x="0" y="20"/>
                      <a:pt x="0" y="44"/>
                    </a:cubicBezTo>
                    <a:cubicBezTo>
                      <a:pt x="0" y="68"/>
                      <a:pt x="20" y="88"/>
                      <a:pt x="44" y="88"/>
                    </a:cubicBezTo>
                    <a:close/>
                    <a:moveTo>
                      <a:pt x="44" y="88"/>
                    </a:moveTo>
                    <a:cubicBezTo>
                      <a:pt x="44" y="88"/>
                      <a:pt x="44" y="88"/>
                      <a:pt x="44" y="8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28">
                <a:extLst>
                  <a:ext uri="{FF2B5EF4-FFF2-40B4-BE49-F238E27FC236}">
                    <a16:creationId xmlns:a16="http://schemas.microsoft.com/office/drawing/2014/main" id="{861E5DEF-EDF8-7E46-B5E7-E6309E80E546}"/>
                  </a:ext>
                </a:extLst>
              </p:cNvPr>
              <p:cNvSpPr>
                <a:spLocks noEditPoints="1"/>
              </p:cNvSpPr>
              <p:nvPr/>
            </p:nvSpPr>
            <p:spPr bwMode="auto">
              <a:xfrm>
                <a:off x="5286375" y="3798888"/>
                <a:ext cx="287338" cy="469900"/>
              </a:xfrm>
              <a:custGeom>
                <a:avLst/>
                <a:gdLst/>
                <a:ahLst/>
                <a:cxnLst>
                  <a:cxn ang="0">
                    <a:pos x="135" y="143"/>
                  </a:cxn>
                  <a:cxn ang="0">
                    <a:pos x="115" y="125"/>
                  </a:cxn>
                  <a:cxn ang="0">
                    <a:pos x="115" y="125"/>
                  </a:cxn>
                  <a:cxn ang="0">
                    <a:pos x="81" y="126"/>
                  </a:cxn>
                  <a:cxn ang="0">
                    <a:pos x="81" y="78"/>
                  </a:cxn>
                  <a:cxn ang="0">
                    <a:pos x="123" y="94"/>
                  </a:cxn>
                  <a:cxn ang="0">
                    <a:pos x="159" y="86"/>
                  </a:cxn>
                  <a:cxn ang="0">
                    <a:pos x="169" y="64"/>
                  </a:cxn>
                  <a:cxn ang="0">
                    <a:pos x="147" y="55"/>
                  </a:cxn>
                  <a:cxn ang="0">
                    <a:pos x="76" y="19"/>
                  </a:cxn>
                  <a:cxn ang="0">
                    <a:pos x="76" y="19"/>
                  </a:cxn>
                  <a:cxn ang="0">
                    <a:pos x="50" y="1"/>
                  </a:cxn>
                  <a:cxn ang="0">
                    <a:pos x="41" y="0"/>
                  </a:cxn>
                  <a:cxn ang="0">
                    <a:pos x="31" y="1"/>
                  </a:cxn>
                  <a:cxn ang="0">
                    <a:pos x="31" y="1"/>
                  </a:cxn>
                  <a:cxn ang="0">
                    <a:pos x="0" y="35"/>
                  </a:cxn>
                  <a:cxn ang="0">
                    <a:pos x="0" y="132"/>
                  </a:cxn>
                  <a:cxn ang="0">
                    <a:pos x="40" y="166"/>
                  </a:cxn>
                  <a:cxn ang="0">
                    <a:pos x="44" y="166"/>
                  </a:cxn>
                  <a:cxn ang="0">
                    <a:pos x="98" y="166"/>
                  </a:cxn>
                  <a:cxn ang="0">
                    <a:pos x="109" y="265"/>
                  </a:cxn>
                  <a:cxn ang="0">
                    <a:pos x="129" y="283"/>
                  </a:cxn>
                  <a:cxn ang="0">
                    <a:pos x="131" y="283"/>
                  </a:cxn>
                  <a:cxn ang="0">
                    <a:pos x="149" y="261"/>
                  </a:cxn>
                  <a:cxn ang="0">
                    <a:pos x="135" y="143"/>
                  </a:cxn>
                  <a:cxn ang="0">
                    <a:pos x="135" y="143"/>
                  </a:cxn>
                  <a:cxn ang="0">
                    <a:pos x="135" y="143"/>
                  </a:cxn>
                </a:cxnLst>
                <a:rect l="0" t="0" r="r" b="b"/>
                <a:pathLst>
                  <a:path w="173" h="283">
                    <a:moveTo>
                      <a:pt x="135" y="143"/>
                    </a:moveTo>
                    <a:cubicBezTo>
                      <a:pt x="134" y="133"/>
                      <a:pt x="126" y="125"/>
                      <a:pt x="115" y="125"/>
                    </a:cubicBezTo>
                    <a:cubicBezTo>
                      <a:pt x="115" y="125"/>
                      <a:pt x="115" y="125"/>
                      <a:pt x="115" y="125"/>
                    </a:cubicBezTo>
                    <a:cubicBezTo>
                      <a:pt x="81" y="126"/>
                      <a:pt x="81" y="126"/>
                      <a:pt x="81" y="126"/>
                    </a:cubicBezTo>
                    <a:cubicBezTo>
                      <a:pt x="81" y="78"/>
                      <a:pt x="81" y="78"/>
                      <a:pt x="81" y="78"/>
                    </a:cubicBezTo>
                    <a:cubicBezTo>
                      <a:pt x="92" y="88"/>
                      <a:pt x="105" y="94"/>
                      <a:pt x="123" y="94"/>
                    </a:cubicBezTo>
                    <a:cubicBezTo>
                      <a:pt x="133" y="94"/>
                      <a:pt x="145" y="92"/>
                      <a:pt x="159" y="86"/>
                    </a:cubicBezTo>
                    <a:cubicBezTo>
                      <a:pt x="168" y="83"/>
                      <a:pt x="173" y="73"/>
                      <a:pt x="169" y="64"/>
                    </a:cubicBezTo>
                    <a:cubicBezTo>
                      <a:pt x="166" y="56"/>
                      <a:pt x="156" y="51"/>
                      <a:pt x="147" y="55"/>
                    </a:cubicBezTo>
                    <a:cubicBezTo>
                      <a:pt x="113" y="68"/>
                      <a:pt x="106" y="60"/>
                      <a:pt x="76" y="19"/>
                    </a:cubicBezTo>
                    <a:cubicBezTo>
                      <a:pt x="76" y="19"/>
                      <a:pt x="76" y="19"/>
                      <a:pt x="76" y="19"/>
                    </a:cubicBezTo>
                    <a:cubicBezTo>
                      <a:pt x="70" y="10"/>
                      <a:pt x="60" y="4"/>
                      <a:pt x="50" y="1"/>
                    </a:cubicBezTo>
                    <a:cubicBezTo>
                      <a:pt x="50" y="1"/>
                      <a:pt x="46" y="0"/>
                      <a:pt x="41" y="0"/>
                    </a:cubicBezTo>
                    <a:cubicBezTo>
                      <a:pt x="36" y="0"/>
                      <a:pt x="31" y="1"/>
                      <a:pt x="31" y="1"/>
                    </a:cubicBezTo>
                    <a:cubicBezTo>
                      <a:pt x="31" y="1"/>
                      <a:pt x="31" y="1"/>
                      <a:pt x="31" y="1"/>
                    </a:cubicBezTo>
                    <a:cubicBezTo>
                      <a:pt x="16" y="5"/>
                      <a:pt x="0" y="17"/>
                      <a:pt x="0" y="35"/>
                    </a:cubicBezTo>
                    <a:cubicBezTo>
                      <a:pt x="0" y="132"/>
                      <a:pt x="0" y="132"/>
                      <a:pt x="0" y="132"/>
                    </a:cubicBezTo>
                    <a:cubicBezTo>
                      <a:pt x="0" y="153"/>
                      <a:pt x="21" y="166"/>
                      <a:pt x="40" y="166"/>
                    </a:cubicBezTo>
                    <a:cubicBezTo>
                      <a:pt x="41" y="166"/>
                      <a:pt x="42" y="166"/>
                      <a:pt x="44" y="166"/>
                    </a:cubicBezTo>
                    <a:cubicBezTo>
                      <a:pt x="98" y="166"/>
                      <a:pt x="98" y="166"/>
                      <a:pt x="98" y="166"/>
                    </a:cubicBezTo>
                    <a:cubicBezTo>
                      <a:pt x="109" y="265"/>
                      <a:pt x="109" y="265"/>
                      <a:pt x="109" y="265"/>
                    </a:cubicBezTo>
                    <a:cubicBezTo>
                      <a:pt x="110" y="275"/>
                      <a:pt x="119" y="283"/>
                      <a:pt x="129" y="283"/>
                    </a:cubicBezTo>
                    <a:cubicBezTo>
                      <a:pt x="130" y="283"/>
                      <a:pt x="131" y="283"/>
                      <a:pt x="131" y="283"/>
                    </a:cubicBezTo>
                    <a:cubicBezTo>
                      <a:pt x="142" y="282"/>
                      <a:pt x="150" y="272"/>
                      <a:pt x="149" y="261"/>
                    </a:cubicBezTo>
                    <a:lnTo>
                      <a:pt x="135" y="143"/>
                    </a:lnTo>
                    <a:close/>
                    <a:moveTo>
                      <a:pt x="135" y="143"/>
                    </a:moveTo>
                    <a:cubicBezTo>
                      <a:pt x="135" y="143"/>
                      <a:pt x="135" y="143"/>
                      <a:pt x="135" y="14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2" name="Freeform 29">
                <a:extLst>
                  <a:ext uri="{FF2B5EF4-FFF2-40B4-BE49-F238E27FC236}">
                    <a16:creationId xmlns:a16="http://schemas.microsoft.com/office/drawing/2014/main" id="{D886D8CB-AC15-C047-977F-4C8B28DA1757}"/>
                  </a:ext>
                </a:extLst>
              </p:cNvPr>
              <p:cNvSpPr>
                <a:spLocks noEditPoints="1"/>
              </p:cNvSpPr>
              <p:nvPr/>
            </p:nvSpPr>
            <p:spPr bwMode="auto">
              <a:xfrm>
                <a:off x="5216525" y="3830638"/>
                <a:ext cx="222250" cy="441325"/>
              </a:xfrm>
              <a:custGeom>
                <a:avLst/>
                <a:gdLst/>
                <a:ahLst/>
                <a:cxnLst>
                  <a:cxn ang="0">
                    <a:pos x="135" y="170"/>
                  </a:cxn>
                  <a:cxn ang="0">
                    <a:pos x="118" y="153"/>
                  </a:cxn>
                  <a:cxn ang="0">
                    <a:pos x="34" y="153"/>
                  </a:cxn>
                  <a:cxn ang="0">
                    <a:pos x="34" y="17"/>
                  </a:cxn>
                  <a:cxn ang="0">
                    <a:pos x="17" y="0"/>
                  </a:cxn>
                  <a:cxn ang="0">
                    <a:pos x="0" y="17"/>
                  </a:cxn>
                  <a:cxn ang="0">
                    <a:pos x="0" y="170"/>
                  </a:cxn>
                  <a:cxn ang="0">
                    <a:pos x="8" y="184"/>
                  </a:cxn>
                  <a:cxn ang="0">
                    <a:pos x="3" y="204"/>
                  </a:cxn>
                  <a:cxn ang="0">
                    <a:pos x="3" y="251"/>
                  </a:cxn>
                  <a:cxn ang="0">
                    <a:pos x="18" y="266"/>
                  </a:cxn>
                  <a:cxn ang="0">
                    <a:pos x="32" y="251"/>
                  </a:cxn>
                  <a:cxn ang="0">
                    <a:pos x="32" y="204"/>
                  </a:cxn>
                  <a:cxn ang="0">
                    <a:pos x="43" y="192"/>
                  </a:cxn>
                  <a:cxn ang="0">
                    <a:pos x="91" y="192"/>
                  </a:cxn>
                  <a:cxn ang="0">
                    <a:pos x="103" y="204"/>
                  </a:cxn>
                  <a:cxn ang="0">
                    <a:pos x="103" y="251"/>
                  </a:cxn>
                  <a:cxn ang="0">
                    <a:pos x="117" y="266"/>
                  </a:cxn>
                  <a:cxn ang="0">
                    <a:pos x="131" y="251"/>
                  </a:cxn>
                  <a:cxn ang="0">
                    <a:pos x="131" y="204"/>
                  </a:cxn>
                  <a:cxn ang="0">
                    <a:pos x="126" y="185"/>
                  </a:cxn>
                  <a:cxn ang="0">
                    <a:pos x="135" y="170"/>
                  </a:cxn>
                  <a:cxn ang="0">
                    <a:pos x="135" y="170"/>
                  </a:cxn>
                  <a:cxn ang="0">
                    <a:pos x="135" y="170"/>
                  </a:cxn>
                </a:cxnLst>
                <a:rect l="0" t="0" r="r" b="b"/>
                <a:pathLst>
                  <a:path w="135" h="266">
                    <a:moveTo>
                      <a:pt x="135" y="170"/>
                    </a:moveTo>
                    <a:cubicBezTo>
                      <a:pt x="135" y="160"/>
                      <a:pt x="128" y="153"/>
                      <a:pt x="118" y="153"/>
                    </a:cubicBezTo>
                    <a:cubicBezTo>
                      <a:pt x="34" y="153"/>
                      <a:pt x="34" y="153"/>
                      <a:pt x="34" y="153"/>
                    </a:cubicBezTo>
                    <a:cubicBezTo>
                      <a:pt x="34" y="17"/>
                      <a:pt x="34" y="17"/>
                      <a:pt x="34" y="17"/>
                    </a:cubicBezTo>
                    <a:cubicBezTo>
                      <a:pt x="34" y="8"/>
                      <a:pt x="26" y="0"/>
                      <a:pt x="17" y="0"/>
                    </a:cubicBezTo>
                    <a:cubicBezTo>
                      <a:pt x="8" y="0"/>
                      <a:pt x="0" y="8"/>
                      <a:pt x="0" y="17"/>
                    </a:cubicBezTo>
                    <a:cubicBezTo>
                      <a:pt x="0" y="170"/>
                      <a:pt x="0" y="170"/>
                      <a:pt x="0" y="170"/>
                    </a:cubicBezTo>
                    <a:cubicBezTo>
                      <a:pt x="0" y="176"/>
                      <a:pt x="3" y="181"/>
                      <a:pt x="8" y="184"/>
                    </a:cubicBezTo>
                    <a:cubicBezTo>
                      <a:pt x="5" y="190"/>
                      <a:pt x="3" y="197"/>
                      <a:pt x="3" y="204"/>
                    </a:cubicBezTo>
                    <a:cubicBezTo>
                      <a:pt x="3" y="251"/>
                      <a:pt x="3" y="251"/>
                      <a:pt x="3" y="251"/>
                    </a:cubicBezTo>
                    <a:cubicBezTo>
                      <a:pt x="3" y="259"/>
                      <a:pt x="10" y="266"/>
                      <a:pt x="18" y="266"/>
                    </a:cubicBezTo>
                    <a:cubicBezTo>
                      <a:pt x="25" y="266"/>
                      <a:pt x="32" y="259"/>
                      <a:pt x="32" y="251"/>
                    </a:cubicBezTo>
                    <a:cubicBezTo>
                      <a:pt x="32" y="204"/>
                      <a:pt x="32" y="204"/>
                      <a:pt x="32" y="204"/>
                    </a:cubicBezTo>
                    <a:cubicBezTo>
                      <a:pt x="32" y="197"/>
                      <a:pt x="37" y="192"/>
                      <a:pt x="43" y="192"/>
                    </a:cubicBezTo>
                    <a:cubicBezTo>
                      <a:pt x="91" y="192"/>
                      <a:pt x="91" y="192"/>
                      <a:pt x="91" y="192"/>
                    </a:cubicBezTo>
                    <a:cubicBezTo>
                      <a:pt x="97" y="192"/>
                      <a:pt x="103" y="197"/>
                      <a:pt x="103" y="204"/>
                    </a:cubicBezTo>
                    <a:cubicBezTo>
                      <a:pt x="103" y="251"/>
                      <a:pt x="103" y="251"/>
                      <a:pt x="103" y="251"/>
                    </a:cubicBezTo>
                    <a:cubicBezTo>
                      <a:pt x="103" y="259"/>
                      <a:pt x="109" y="266"/>
                      <a:pt x="117" y="266"/>
                    </a:cubicBezTo>
                    <a:cubicBezTo>
                      <a:pt x="125" y="266"/>
                      <a:pt x="131" y="259"/>
                      <a:pt x="131" y="251"/>
                    </a:cubicBezTo>
                    <a:cubicBezTo>
                      <a:pt x="131" y="204"/>
                      <a:pt x="131" y="204"/>
                      <a:pt x="131" y="204"/>
                    </a:cubicBezTo>
                    <a:cubicBezTo>
                      <a:pt x="131" y="197"/>
                      <a:pt x="129" y="190"/>
                      <a:pt x="126" y="185"/>
                    </a:cubicBezTo>
                    <a:cubicBezTo>
                      <a:pt x="132" y="182"/>
                      <a:pt x="135" y="176"/>
                      <a:pt x="135" y="170"/>
                    </a:cubicBezTo>
                    <a:close/>
                    <a:moveTo>
                      <a:pt x="135" y="170"/>
                    </a:moveTo>
                    <a:cubicBezTo>
                      <a:pt x="135" y="170"/>
                      <a:pt x="135" y="170"/>
                      <a:pt x="135" y="17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3" name="Freeform 30">
                <a:extLst>
                  <a:ext uri="{FF2B5EF4-FFF2-40B4-BE49-F238E27FC236}">
                    <a16:creationId xmlns:a16="http://schemas.microsoft.com/office/drawing/2014/main" id="{5BF6B283-8D60-C943-A242-EA7C5D073D1B}"/>
                  </a:ext>
                </a:extLst>
              </p:cNvPr>
              <p:cNvSpPr>
                <a:spLocks noEditPoints="1"/>
              </p:cNvSpPr>
              <p:nvPr/>
            </p:nvSpPr>
            <p:spPr bwMode="auto">
              <a:xfrm>
                <a:off x="5495925" y="3960813"/>
                <a:ext cx="366713" cy="295275"/>
              </a:xfrm>
              <a:custGeom>
                <a:avLst/>
                <a:gdLst/>
                <a:ahLst/>
                <a:cxnLst>
                  <a:cxn ang="0">
                    <a:pos x="206" y="0"/>
                  </a:cxn>
                  <a:cxn ang="0">
                    <a:pos x="17" y="0"/>
                  </a:cxn>
                  <a:cxn ang="0">
                    <a:pos x="0" y="16"/>
                  </a:cxn>
                  <a:cxn ang="0">
                    <a:pos x="17" y="32"/>
                  </a:cxn>
                  <a:cxn ang="0">
                    <a:pos x="39" y="32"/>
                  </a:cxn>
                  <a:cxn ang="0">
                    <a:pos x="39" y="177"/>
                  </a:cxn>
                  <a:cxn ang="0">
                    <a:pos x="183" y="177"/>
                  </a:cxn>
                  <a:cxn ang="0">
                    <a:pos x="183" y="32"/>
                  </a:cxn>
                  <a:cxn ang="0">
                    <a:pos x="206" y="32"/>
                  </a:cxn>
                  <a:cxn ang="0">
                    <a:pos x="222" y="16"/>
                  </a:cxn>
                  <a:cxn ang="0">
                    <a:pos x="206" y="0"/>
                  </a:cxn>
                  <a:cxn ang="0">
                    <a:pos x="206" y="0"/>
                  </a:cxn>
                  <a:cxn ang="0">
                    <a:pos x="206" y="0"/>
                  </a:cxn>
                </a:cxnLst>
                <a:rect l="0" t="0" r="r" b="b"/>
                <a:pathLst>
                  <a:path w="222" h="177">
                    <a:moveTo>
                      <a:pt x="206" y="0"/>
                    </a:moveTo>
                    <a:cubicBezTo>
                      <a:pt x="17" y="0"/>
                      <a:pt x="17" y="0"/>
                      <a:pt x="17" y="0"/>
                    </a:cubicBezTo>
                    <a:cubicBezTo>
                      <a:pt x="8" y="0"/>
                      <a:pt x="0" y="7"/>
                      <a:pt x="0" y="16"/>
                    </a:cubicBezTo>
                    <a:cubicBezTo>
                      <a:pt x="0" y="25"/>
                      <a:pt x="8" y="32"/>
                      <a:pt x="17" y="32"/>
                    </a:cubicBezTo>
                    <a:cubicBezTo>
                      <a:pt x="39" y="32"/>
                      <a:pt x="39" y="32"/>
                      <a:pt x="39" y="32"/>
                    </a:cubicBezTo>
                    <a:cubicBezTo>
                      <a:pt x="39" y="177"/>
                      <a:pt x="39" y="177"/>
                      <a:pt x="39" y="177"/>
                    </a:cubicBezTo>
                    <a:cubicBezTo>
                      <a:pt x="183" y="177"/>
                      <a:pt x="183" y="177"/>
                      <a:pt x="183" y="177"/>
                    </a:cubicBezTo>
                    <a:cubicBezTo>
                      <a:pt x="183" y="32"/>
                      <a:pt x="183" y="32"/>
                      <a:pt x="183" y="32"/>
                    </a:cubicBezTo>
                    <a:cubicBezTo>
                      <a:pt x="206" y="32"/>
                      <a:pt x="206" y="32"/>
                      <a:pt x="206" y="32"/>
                    </a:cubicBezTo>
                    <a:cubicBezTo>
                      <a:pt x="215" y="32"/>
                      <a:pt x="222" y="25"/>
                      <a:pt x="222" y="16"/>
                    </a:cubicBezTo>
                    <a:cubicBezTo>
                      <a:pt x="222" y="7"/>
                      <a:pt x="215" y="0"/>
                      <a:pt x="206" y="0"/>
                    </a:cubicBezTo>
                    <a:close/>
                    <a:moveTo>
                      <a:pt x="206" y="0"/>
                    </a:moveTo>
                    <a:cubicBezTo>
                      <a:pt x="206" y="0"/>
                      <a:pt x="206" y="0"/>
                      <a:pt x="20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31">
                <a:extLst>
                  <a:ext uri="{FF2B5EF4-FFF2-40B4-BE49-F238E27FC236}">
                    <a16:creationId xmlns:a16="http://schemas.microsoft.com/office/drawing/2014/main" id="{F63959DC-14B7-CA4E-A014-D79E156A7276}"/>
                  </a:ext>
                </a:extLst>
              </p:cNvPr>
              <p:cNvSpPr>
                <a:spLocks noEditPoints="1"/>
              </p:cNvSpPr>
              <p:nvPr/>
            </p:nvSpPr>
            <p:spPr bwMode="auto">
              <a:xfrm>
                <a:off x="5589588" y="3749675"/>
                <a:ext cx="254000" cy="203200"/>
              </a:xfrm>
              <a:custGeom>
                <a:avLst/>
                <a:gdLst/>
                <a:ahLst/>
                <a:cxnLst>
                  <a:cxn ang="0">
                    <a:pos x="93" y="14"/>
                  </a:cxn>
                  <a:cxn ang="0">
                    <a:pos x="78" y="47"/>
                  </a:cxn>
                  <a:cxn ang="0">
                    <a:pos x="121" y="66"/>
                  </a:cxn>
                  <a:cxn ang="0">
                    <a:pos x="108" y="107"/>
                  </a:cxn>
                  <a:cxn ang="0">
                    <a:pos x="7" y="107"/>
                  </a:cxn>
                  <a:cxn ang="0">
                    <a:pos x="0" y="114"/>
                  </a:cxn>
                  <a:cxn ang="0">
                    <a:pos x="7" y="122"/>
                  </a:cxn>
                  <a:cxn ang="0">
                    <a:pos x="113" y="122"/>
                  </a:cxn>
                  <a:cxn ang="0">
                    <a:pos x="120" y="117"/>
                  </a:cxn>
                  <a:cxn ang="0">
                    <a:pos x="153" y="10"/>
                  </a:cxn>
                  <a:cxn ang="0">
                    <a:pos x="148" y="1"/>
                  </a:cxn>
                  <a:cxn ang="0">
                    <a:pos x="139" y="6"/>
                  </a:cxn>
                  <a:cxn ang="0">
                    <a:pos x="131" y="31"/>
                  </a:cxn>
                  <a:cxn ang="0">
                    <a:pos x="93" y="14"/>
                  </a:cxn>
                  <a:cxn ang="0">
                    <a:pos x="90" y="49"/>
                  </a:cxn>
                  <a:cxn ang="0">
                    <a:pos x="82" y="46"/>
                  </a:cxn>
                  <a:cxn ang="0">
                    <a:pos x="86" y="38"/>
                  </a:cxn>
                  <a:cxn ang="0">
                    <a:pos x="90" y="49"/>
                  </a:cxn>
                  <a:cxn ang="0">
                    <a:pos x="91" y="25"/>
                  </a:cxn>
                  <a:cxn ang="0">
                    <a:pos x="95" y="18"/>
                  </a:cxn>
                  <a:cxn ang="0">
                    <a:pos x="102" y="21"/>
                  </a:cxn>
                  <a:cxn ang="0">
                    <a:pos x="91" y="25"/>
                  </a:cxn>
                  <a:cxn ang="0">
                    <a:pos x="110" y="55"/>
                  </a:cxn>
                  <a:cxn ang="0">
                    <a:pos x="103" y="38"/>
                  </a:cxn>
                  <a:cxn ang="0">
                    <a:pos x="120" y="31"/>
                  </a:cxn>
                  <a:cxn ang="0">
                    <a:pos x="128" y="42"/>
                  </a:cxn>
                  <a:cxn ang="0">
                    <a:pos x="125" y="52"/>
                  </a:cxn>
                  <a:cxn ang="0">
                    <a:pos x="110" y="55"/>
                  </a:cxn>
                  <a:cxn ang="0">
                    <a:pos x="110" y="55"/>
                  </a:cxn>
                  <a:cxn ang="0">
                    <a:pos x="110" y="55"/>
                  </a:cxn>
                </a:cxnLst>
                <a:rect l="0" t="0" r="r" b="b"/>
                <a:pathLst>
                  <a:path w="154" h="122">
                    <a:moveTo>
                      <a:pt x="93" y="14"/>
                    </a:moveTo>
                    <a:cubicBezTo>
                      <a:pt x="78" y="47"/>
                      <a:pt x="78" y="47"/>
                      <a:pt x="78" y="47"/>
                    </a:cubicBezTo>
                    <a:cubicBezTo>
                      <a:pt x="121" y="66"/>
                      <a:pt x="121" y="66"/>
                      <a:pt x="121" y="66"/>
                    </a:cubicBezTo>
                    <a:cubicBezTo>
                      <a:pt x="108" y="107"/>
                      <a:pt x="108" y="107"/>
                      <a:pt x="108" y="107"/>
                    </a:cubicBezTo>
                    <a:cubicBezTo>
                      <a:pt x="7" y="107"/>
                      <a:pt x="7" y="107"/>
                      <a:pt x="7" y="107"/>
                    </a:cubicBezTo>
                    <a:cubicBezTo>
                      <a:pt x="3" y="107"/>
                      <a:pt x="0" y="111"/>
                      <a:pt x="0" y="114"/>
                    </a:cubicBezTo>
                    <a:cubicBezTo>
                      <a:pt x="0" y="118"/>
                      <a:pt x="3" y="122"/>
                      <a:pt x="7" y="122"/>
                    </a:cubicBezTo>
                    <a:cubicBezTo>
                      <a:pt x="113" y="122"/>
                      <a:pt x="113" y="122"/>
                      <a:pt x="113" y="122"/>
                    </a:cubicBezTo>
                    <a:cubicBezTo>
                      <a:pt x="116" y="122"/>
                      <a:pt x="119" y="120"/>
                      <a:pt x="120" y="117"/>
                    </a:cubicBezTo>
                    <a:cubicBezTo>
                      <a:pt x="153" y="10"/>
                      <a:pt x="153" y="10"/>
                      <a:pt x="153" y="10"/>
                    </a:cubicBezTo>
                    <a:cubicBezTo>
                      <a:pt x="154" y="6"/>
                      <a:pt x="152" y="3"/>
                      <a:pt x="148" y="1"/>
                    </a:cubicBezTo>
                    <a:cubicBezTo>
                      <a:pt x="144" y="0"/>
                      <a:pt x="140" y="2"/>
                      <a:pt x="139" y="6"/>
                    </a:cubicBezTo>
                    <a:cubicBezTo>
                      <a:pt x="131" y="31"/>
                      <a:pt x="131" y="31"/>
                      <a:pt x="131" y="31"/>
                    </a:cubicBezTo>
                    <a:lnTo>
                      <a:pt x="93" y="14"/>
                    </a:lnTo>
                    <a:close/>
                    <a:moveTo>
                      <a:pt x="90" y="49"/>
                    </a:moveTo>
                    <a:cubicBezTo>
                      <a:pt x="82" y="46"/>
                      <a:pt x="82" y="46"/>
                      <a:pt x="82" y="46"/>
                    </a:cubicBezTo>
                    <a:cubicBezTo>
                      <a:pt x="86" y="38"/>
                      <a:pt x="86" y="38"/>
                      <a:pt x="86" y="38"/>
                    </a:cubicBezTo>
                    <a:cubicBezTo>
                      <a:pt x="89" y="41"/>
                      <a:pt x="91" y="45"/>
                      <a:pt x="90" y="49"/>
                    </a:cubicBezTo>
                    <a:close/>
                    <a:moveTo>
                      <a:pt x="91" y="25"/>
                    </a:moveTo>
                    <a:cubicBezTo>
                      <a:pt x="95" y="18"/>
                      <a:pt x="95" y="18"/>
                      <a:pt x="95" y="18"/>
                    </a:cubicBezTo>
                    <a:cubicBezTo>
                      <a:pt x="102" y="21"/>
                      <a:pt x="102" y="21"/>
                      <a:pt x="102" y="21"/>
                    </a:cubicBezTo>
                    <a:cubicBezTo>
                      <a:pt x="100" y="25"/>
                      <a:pt x="96" y="26"/>
                      <a:pt x="91" y="25"/>
                    </a:cubicBezTo>
                    <a:close/>
                    <a:moveTo>
                      <a:pt x="110" y="55"/>
                    </a:moveTo>
                    <a:cubicBezTo>
                      <a:pt x="103" y="53"/>
                      <a:pt x="100" y="45"/>
                      <a:pt x="103" y="38"/>
                    </a:cubicBezTo>
                    <a:cubicBezTo>
                      <a:pt x="106" y="32"/>
                      <a:pt x="114" y="29"/>
                      <a:pt x="120" y="31"/>
                    </a:cubicBezTo>
                    <a:cubicBezTo>
                      <a:pt x="125" y="33"/>
                      <a:pt x="127" y="37"/>
                      <a:pt x="128" y="42"/>
                    </a:cubicBezTo>
                    <a:cubicBezTo>
                      <a:pt x="125" y="52"/>
                      <a:pt x="125" y="52"/>
                      <a:pt x="125" y="52"/>
                    </a:cubicBezTo>
                    <a:cubicBezTo>
                      <a:pt x="121" y="56"/>
                      <a:pt x="115" y="58"/>
                      <a:pt x="110" y="55"/>
                    </a:cubicBezTo>
                    <a:close/>
                    <a:moveTo>
                      <a:pt x="110" y="55"/>
                    </a:moveTo>
                    <a:cubicBezTo>
                      <a:pt x="110" y="55"/>
                      <a:pt x="110" y="55"/>
                      <a:pt x="110" y="5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Freeform 32">
                <a:extLst>
                  <a:ext uri="{FF2B5EF4-FFF2-40B4-BE49-F238E27FC236}">
                    <a16:creationId xmlns:a16="http://schemas.microsoft.com/office/drawing/2014/main" id="{2C57125E-2F75-5F47-8611-E005643029D3}"/>
                  </a:ext>
                </a:extLst>
              </p:cNvPr>
              <p:cNvSpPr>
                <a:spLocks noEditPoints="1"/>
              </p:cNvSpPr>
              <p:nvPr/>
            </p:nvSpPr>
            <p:spPr bwMode="auto">
              <a:xfrm>
                <a:off x="5767388" y="3806825"/>
                <a:ext cx="25400" cy="31750"/>
              </a:xfrm>
              <a:custGeom>
                <a:avLst/>
                <a:gdLst/>
                <a:ahLst/>
                <a:cxnLst>
                  <a:cxn ang="0">
                    <a:pos x="12" y="3"/>
                  </a:cxn>
                  <a:cxn ang="0">
                    <a:pos x="13" y="1"/>
                  </a:cxn>
                  <a:cxn ang="0">
                    <a:pos x="11" y="0"/>
                  </a:cxn>
                  <a:cxn ang="0">
                    <a:pos x="10" y="2"/>
                  </a:cxn>
                  <a:cxn ang="0">
                    <a:pos x="7" y="2"/>
                  </a:cxn>
                  <a:cxn ang="0">
                    <a:pos x="4" y="4"/>
                  </a:cxn>
                  <a:cxn ang="0">
                    <a:pos x="4" y="7"/>
                  </a:cxn>
                  <a:cxn ang="0">
                    <a:pos x="6" y="9"/>
                  </a:cxn>
                  <a:cxn ang="0">
                    <a:pos x="7" y="10"/>
                  </a:cxn>
                  <a:cxn ang="0">
                    <a:pos x="5" y="13"/>
                  </a:cxn>
                  <a:cxn ang="0">
                    <a:pos x="3" y="12"/>
                  </a:cxn>
                  <a:cxn ang="0">
                    <a:pos x="2" y="11"/>
                  </a:cxn>
                  <a:cxn ang="0">
                    <a:pos x="1" y="10"/>
                  </a:cxn>
                  <a:cxn ang="0">
                    <a:pos x="0" y="13"/>
                  </a:cxn>
                  <a:cxn ang="0">
                    <a:pos x="0" y="13"/>
                  </a:cxn>
                  <a:cxn ang="0">
                    <a:pos x="4" y="16"/>
                  </a:cxn>
                  <a:cxn ang="0">
                    <a:pos x="3" y="18"/>
                  </a:cxn>
                  <a:cxn ang="0">
                    <a:pos x="5" y="19"/>
                  </a:cxn>
                  <a:cxn ang="0">
                    <a:pos x="6" y="17"/>
                  </a:cxn>
                  <a:cxn ang="0">
                    <a:pos x="10" y="17"/>
                  </a:cxn>
                  <a:cxn ang="0">
                    <a:pos x="12" y="15"/>
                  </a:cxn>
                  <a:cxn ang="0">
                    <a:pos x="12" y="12"/>
                  </a:cxn>
                  <a:cxn ang="0">
                    <a:pos x="10" y="9"/>
                  </a:cxn>
                  <a:cxn ang="0">
                    <a:pos x="10" y="8"/>
                  </a:cxn>
                  <a:cxn ang="0">
                    <a:pos x="11" y="5"/>
                  </a:cxn>
                  <a:cxn ang="0">
                    <a:pos x="14" y="7"/>
                  </a:cxn>
                  <a:cxn ang="0">
                    <a:pos x="14" y="7"/>
                  </a:cxn>
                  <a:cxn ang="0">
                    <a:pos x="16" y="5"/>
                  </a:cxn>
                  <a:cxn ang="0">
                    <a:pos x="16" y="5"/>
                  </a:cxn>
                  <a:cxn ang="0">
                    <a:pos x="12" y="3"/>
                  </a:cxn>
                  <a:cxn ang="0">
                    <a:pos x="9" y="13"/>
                  </a:cxn>
                  <a:cxn ang="0">
                    <a:pos x="7" y="14"/>
                  </a:cxn>
                  <a:cxn ang="0">
                    <a:pos x="8" y="11"/>
                  </a:cxn>
                  <a:cxn ang="0">
                    <a:pos x="9" y="12"/>
                  </a:cxn>
                  <a:cxn ang="0">
                    <a:pos x="9" y="13"/>
                  </a:cxn>
                  <a:cxn ang="0">
                    <a:pos x="8" y="7"/>
                  </a:cxn>
                  <a:cxn ang="0">
                    <a:pos x="7" y="6"/>
                  </a:cxn>
                  <a:cxn ang="0">
                    <a:pos x="7" y="5"/>
                  </a:cxn>
                  <a:cxn ang="0">
                    <a:pos x="8" y="4"/>
                  </a:cxn>
                  <a:cxn ang="0">
                    <a:pos x="9" y="4"/>
                  </a:cxn>
                  <a:cxn ang="0">
                    <a:pos x="8" y="7"/>
                  </a:cxn>
                  <a:cxn ang="0">
                    <a:pos x="8" y="7"/>
                  </a:cxn>
                  <a:cxn ang="0">
                    <a:pos x="8" y="7"/>
                  </a:cxn>
                </a:cxnLst>
                <a:rect l="0" t="0" r="r" b="b"/>
                <a:pathLst>
                  <a:path w="16" h="19">
                    <a:moveTo>
                      <a:pt x="12" y="3"/>
                    </a:moveTo>
                    <a:cubicBezTo>
                      <a:pt x="13" y="1"/>
                      <a:pt x="13" y="1"/>
                      <a:pt x="13" y="1"/>
                    </a:cubicBezTo>
                    <a:cubicBezTo>
                      <a:pt x="11" y="0"/>
                      <a:pt x="11" y="0"/>
                      <a:pt x="11" y="0"/>
                    </a:cubicBezTo>
                    <a:cubicBezTo>
                      <a:pt x="10" y="2"/>
                      <a:pt x="10" y="2"/>
                      <a:pt x="10" y="2"/>
                    </a:cubicBezTo>
                    <a:cubicBezTo>
                      <a:pt x="9" y="1"/>
                      <a:pt x="8" y="1"/>
                      <a:pt x="7" y="2"/>
                    </a:cubicBezTo>
                    <a:cubicBezTo>
                      <a:pt x="6" y="2"/>
                      <a:pt x="5" y="3"/>
                      <a:pt x="4" y="4"/>
                    </a:cubicBezTo>
                    <a:cubicBezTo>
                      <a:pt x="4" y="5"/>
                      <a:pt x="4" y="6"/>
                      <a:pt x="4" y="7"/>
                    </a:cubicBezTo>
                    <a:cubicBezTo>
                      <a:pt x="4" y="7"/>
                      <a:pt x="5" y="8"/>
                      <a:pt x="6" y="9"/>
                    </a:cubicBezTo>
                    <a:cubicBezTo>
                      <a:pt x="7" y="10"/>
                      <a:pt x="7" y="10"/>
                      <a:pt x="7" y="10"/>
                    </a:cubicBezTo>
                    <a:cubicBezTo>
                      <a:pt x="5" y="13"/>
                      <a:pt x="5" y="13"/>
                      <a:pt x="5" y="13"/>
                    </a:cubicBezTo>
                    <a:cubicBezTo>
                      <a:pt x="5" y="13"/>
                      <a:pt x="4" y="13"/>
                      <a:pt x="3" y="12"/>
                    </a:cubicBezTo>
                    <a:cubicBezTo>
                      <a:pt x="3" y="12"/>
                      <a:pt x="2" y="11"/>
                      <a:pt x="2" y="11"/>
                    </a:cubicBezTo>
                    <a:cubicBezTo>
                      <a:pt x="1" y="10"/>
                      <a:pt x="1" y="10"/>
                      <a:pt x="1" y="10"/>
                    </a:cubicBezTo>
                    <a:cubicBezTo>
                      <a:pt x="0" y="13"/>
                      <a:pt x="0" y="13"/>
                      <a:pt x="0" y="13"/>
                    </a:cubicBezTo>
                    <a:cubicBezTo>
                      <a:pt x="0" y="13"/>
                      <a:pt x="0" y="13"/>
                      <a:pt x="0" y="13"/>
                    </a:cubicBezTo>
                    <a:cubicBezTo>
                      <a:pt x="1" y="14"/>
                      <a:pt x="2" y="15"/>
                      <a:pt x="4" y="16"/>
                    </a:cubicBezTo>
                    <a:cubicBezTo>
                      <a:pt x="3" y="18"/>
                      <a:pt x="3" y="18"/>
                      <a:pt x="3" y="18"/>
                    </a:cubicBezTo>
                    <a:cubicBezTo>
                      <a:pt x="5" y="19"/>
                      <a:pt x="5" y="19"/>
                      <a:pt x="5" y="19"/>
                    </a:cubicBezTo>
                    <a:cubicBezTo>
                      <a:pt x="6" y="17"/>
                      <a:pt x="6" y="17"/>
                      <a:pt x="6" y="17"/>
                    </a:cubicBezTo>
                    <a:cubicBezTo>
                      <a:pt x="7" y="17"/>
                      <a:pt x="9" y="17"/>
                      <a:pt x="10" y="17"/>
                    </a:cubicBezTo>
                    <a:cubicBezTo>
                      <a:pt x="11" y="16"/>
                      <a:pt x="12" y="16"/>
                      <a:pt x="12" y="15"/>
                    </a:cubicBezTo>
                    <a:cubicBezTo>
                      <a:pt x="12" y="14"/>
                      <a:pt x="12" y="13"/>
                      <a:pt x="12" y="12"/>
                    </a:cubicBezTo>
                    <a:cubicBezTo>
                      <a:pt x="12" y="11"/>
                      <a:pt x="11" y="10"/>
                      <a:pt x="10" y="9"/>
                    </a:cubicBezTo>
                    <a:cubicBezTo>
                      <a:pt x="10" y="8"/>
                      <a:pt x="10" y="8"/>
                      <a:pt x="10" y="8"/>
                    </a:cubicBezTo>
                    <a:cubicBezTo>
                      <a:pt x="11" y="5"/>
                      <a:pt x="11" y="5"/>
                      <a:pt x="11" y="5"/>
                    </a:cubicBezTo>
                    <a:cubicBezTo>
                      <a:pt x="12" y="6"/>
                      <a:pt x="13" y="6"/>
                      <a:pt x="14" y="7"/>
                    </a:cubicBezTo>
                    <a:cubicBezTo>
                      <a:pt x="14" y="7"/>
                      <a:pt x="14" y="7"/>
                      <a:pt x="14" y="7"/>
                    </a:cubicBezTo>
                    <a:cubicBezTo>
                      <a:pt x="16" y="5"/>
                      <a:pt x="16" y="5"/>
                      <a:pt x="16" y="5"/>
                    </a:cubicBezTo>
                    <a:cubicBezTo>
                      <a:pt x="16" y="5"/>
                      <a:pt x="16" y="5"/>
                      <a:pt x="16" y="5"/>
                    </a:cubicBezTo>
                    <a:cubicBezTo>
                      <a:pt x="15" y="4"/>
                      <a:pt x="13" y="3"/>
                      <a:pt x="12" y="3"/>
                    </a:cubicBezTo>
                    <a:close/>
                    <a:moveTo>
                      <a:pt x="9" y="13"/>
                    </a:moveTo>
                    <a:cubicBezTo>
                      <a:pt x="9" y="14"/>
                      <a:pt x="9" y="14"/>
                      <a:pt x="7" y="14"/>
                    </a:cubicBezTo>
                    <a:cubicBezTo>
                      <a:pt x="8" y="11"/>
                      <a:pt x="8" y="11"/>
                      <a:pt x="8" y="11"/>
                    </a:cubicBezTo>
                    <a:cubicBezTo>
                      <a:pt x="9" y="12"/>
                      <a:pt x="9" y="12"/>
                      <a:pt x="9" y="12"/>
                    </a:cubicBezTo>
                    <a:cubicBezTo>
                      <a:pt x="9" y="13"/>
                      <a:pt x="9" y="13"/>
                      <a:pt x="9" y="13"/>
                    </a:cubicBezTo>
                    <a:close/>
                    <a:moveTo>
                      <a:pt x="8" y="7"/>
                    </a:moveTo>
                    <a:cubicBezTo>
                      <a:pt x="8" y="7"/>
                      <a:pt x="7" y="6"/>
                      <a:pt x="7" y="6"/>
                    </a:cubicBezTo>
                    <a:cubicBezTo>
                      <a:pt x="7" y="6"/>
                      <a:pt x="7" y="5"/>
                      <a:pt x="7" y="5"/>
                    </a:cubicBezTo>
                    <a:cubicBezTo>
                      <a:pt x="7" y="5"/>
                      <a:pt x="8" y="4"/>
                      <a:pt x="8" y="4"/>
                    </a:cubicBezTo>
                    <a:cubicBezTo>
                      <a:pt x="8" y="4"/>
                      <a:pt x="9" y="4"/>
                      <a:pt x="9" y="4"/>
                    </a:cubicBezTo>
                    <a:lnTo>
                      <a:pt x="8" y="7"/>
                    </a:lnTo>
                    <a:close/>
                    <a:moveTo>
                      <a:pt x="8" y="7"/>
                    </a:moveTo>
                    <a:cubicBezTo>
                      <a:pt x="8" y="7"/>
                      <a:pt x="8" y="7"/>
                      <a:pt x="8" y="7"/>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6" name="Freeform 33">
                <a:extLst>
                  <a:ext uri="{FF2B5EF4-FFF2-40B4-BE49-F238E27FC236}">
                    <a16:creationId xmlns:a16="http://schemas.microsoft.com/office/drawing/2014/main" id="{159CC79F-F414-7C4B-950C-07137726DB0F}"/>
                  </a:ext>
                </a:extLst>
              </p:cNvPr>
              <p:cNvSpPr>
                <a:spLocks noEditPoints="1"/>
              </p:cNvSpPr>
              <p:nvPr/>
            </p:nvSpPr>
            <p:spPr bwMode="auto">
              <a:xfrm>
                <a:off x="5675313" y="3703638"/>
                <a:ext cx="136525" cy="71437"/>
              </a:xfrm>
              <a:custGeom>
                <a:avLst/>
                <a:gdLst/>
                <a:ahLst/>
                <a:cxnLst>
                  <a:cxn ang="0">
                    <a:pos x="82" y="11"/>
                  </a:cxn>
                  <a:cxn ang="0">
                    <a:pos x="14" y="0"/>
                  </a:cxn>
                  <a:cxn ang="0">
                    <a:pos x="0" y="32"/>
                  </a:cxn>
                  <a:cxn ang="0">
                    <a:pos x="68" y="43"/>
                  </a:cxn>
                  <a:cxn ang="0">
                    <a:pos x="82" y="11"/>
                  </a:cxn>
                  <a:cxn ang="0">
                    <a:pos x="69" y="12"/>
                  </a:cxn>
                  <a:cxn ang="0">
                    <a:pos x="77" y="13"/>
                  </a:cxn>
                  <a:cxn ang="0">
                    <a:pos x="74" y="20"/>
                  </a:cxn>
                  <a:cxn ang="0">
                    <a:pos x="69" y="12"/>
                  </a:cxn>
                  <a:cxn ang="0">
                    <a:pos x="13" y="31"/>
                  </a:cxn>
                  <a:cxn ang="0">
                    <a:pos x="5" y="30"/>
                  </a:cxn>
                  <a:cxn ang="0">
                    <a:pos x="8" y="23"/>
                  </a:cxn>
                  <a:cxn ang="0">
                    <a:pos x="13" y="31"/>
                  </a:cxn>
                  <a:cxn ang="0">
                    <a:pos x="13" y="10"/>
                  </a:cxn>
                  <a:cxn ang="0">
                    <a:pos x="16" y="3"/>
                  </a:cxn>
                  <a:cxn ang="0">
                    <a:pos x="24" y="4"/>
                  </a:cxn>
                  <a:cxn ang="0">
                    <a:pos x="13" y="10"/>
                  </a:cxn>
                  <a:cxn ang="0">
                    <a:pos x="55" y="23"/>
                  </a:cxn>
                  <a:cxn ang="0">
                    <a:pos x="36" y="33"/>
                  </a:cxn>
                  <a:cxn ang="0">
                    <a:pos x="27" y="19"/>
                  </a:cxn>
                  <a:cxn ang="0">
                    <a:pos x="46" y="10"/>
                  </a:cxn>
                  <a:cxn ang="0">
                    <a:pos x="55" y="23"/>
                  </a:cxn>
                  <a:cxn ang="0">
                    <a:pos x="58" y="38"/>
                  </a:cxn>
                  <a:cxn ang="0">
                    <a:pos x="69" y="33"/>
                  </a:cxn>
                  <a:cxn ang="0">
                    <a:pos x="66" y="40"/>
                  </a:cxn>
                  <a:cxn ang="0">
                    <a:pos x="58" y="38"/>
                  </a:cxn>
                  <a:cxn ang="0">
                    <a:pos x="58" y="38"/>
                  </a:cxn>
                  <a:cxn ang="0">
                    <a:pos x="58" y="38"/>
                  </a:cxn>
                </a:cxnLst>
                <a:rect l="0" t="0" r="r" b="b"/>
                <a:pathLst>
                  <a:path w="82" h="43">
                    <a:moveTo>
                      <a:pt x="82" y="11"/>
                    </a:moveTo>
                    <a:cubicBezTo>
                      <a:pt x="14" y="0"/>
                      <a:pt x="14" y="0"/>
                      <a:pt x="14" y="0"/>
                    </a:cubicBezTo>
                    <a:cubicBezTo>
                      <a:pt x="0" y="32"/>
                      <a:pt x="0" y="32"/>
                      <a:pt x="0" y="32"/>
                    </a:cubicBezTo>
                    <a:cubicBezTo>
                      <a:pt x="68" y="43"/>
                      <a:pt x="68" y="43"/>
                      <a:pt x="68" y="43"/>
                    </a:cubicBezTo>
                    <a:lnTo>
                      <a:pt x="82" y="11"/>
                    </a:lnTo>
                    <a:close/>
                    <a:moveTo>
                      <a:pt x="69" y="12"/>
                    </a:moveTo>
                    <a:cubicBezTo>
                      <a:pt x="77" y="13"/>
                      <a:pt x="77" y="13"/>
                      <a:pt x="77" y="13"/>
                    </a:cubicBezTo>
                    <a:cubicBezTo>
                      <a:pt x="74" y="20"/>
                      <a:pt x="74" y="20"/>
                      <a:pt x="74" y="20"/>
                    </a:cubicBezTo>
                    <a:cubicBezTo>
                      <a:pt x="70" y="19"/>
                      <a:pt x="68" y="15"/>
                      <a:pt x="69" y="12"/>
                    </a:cubicBezTo>
                    <a:close/>
                    <a:moveTo>
                      <a:pt x="13" y="31"/>
                    </a:moveTo>
                    <a:cubicBezTo>
                      <a:pt x="5" y="30"/>
                      <a:pt x="5" y="30"/>
                      <a:pt x="5" y="30"/>
                    </a:cubicBezTo>
                    <a:cubicBezTo>
                      <a:pt x="8" y="23"/>
                      <a:pt x="8" y="23"/>
                      <a:pt x="8" y="23"/>
                    </a:cubicBezTo>
                    <a:cubicBezTo>
                      <a:pt x="12" y="24"/>
                      <a:pt x="14" y="27"/>
                      <a:pt x="13" y="31"/>
                    </a:cubicBezTo>
                    <a:close/>
                    <a:moveTo>
                      <a:pt x="13" y="10"/>
                    </a:moveTo>
                    <a:cubicBezTo>
                      <a:pt x="16" y="3"/>
                      <a:pt x="16" y="3"/>
                      <a:pt x="16" y="3"/>
                    </a:cubicBezTo>
                    <a:cubicBezTo>
                      <a:pt x="24" y="4"/>
                      <a:pt x="24" y="4"/>
                      <a:pt x="24" y="4"/>
                    </a:cubicBezTo>
                    <a:cubicBezTo>
                      <a:pt x="22" y="8"/>
                      <a:pt x="18" y="10"/>
                      <a:pt x="13" y="10"/>
                    </a:cubicBezTo>
                    <a:close/>
                    <a:moveTo>
                      <a:pt x="55" y="23"/>
                    </a:moveTo>
                    <a:cubicBezTo>
                      <a:pt x="52" y="30"/>
                      <a:pt x="44" y="34"/>
                      <a:pt x="36" y="33"/>
                    </a:cubicBezTo>
                    <a:cubicBezTo>
                      <a:pt x="28" y="31"/>
                      <a:pt x="24" y="25"/>
                      <a:pt x="27" y="19"/>
                    </a:cubicBezTo>
                    <a:cubicBezTo>
                      <a:pt x="30" y="13"/>
                      <a:pt x="38" y="8"/>
                      <a:pt x="46" y="10"/>
                    </a:cubicBezTo>
                    <a:cubicBezTo>
                      <a:pt x="54" y="11"/>
                      <a:pt x="58" y="17"/>
                      <a:pt x="55" y="23"/>
                    </a:cubicBezTo>
                    <a:close/>
                    <a:moveTo>
                      <a:pt x="58" y="38"/>
                    </a:moveTo>
                    <a:cubicBezTo>
                      <a:pt x="60" y="35"/>
                      <a:pt x="64" y="32"/>
                      <a:pt x="69" y="33"/>
                    </a:cubicBezTo>
                    <a:cubicBezTo>
                      <a:pt x="66" y="40"/>
                      <a:pt x="66" y="40"/>
                      <a:pt x="66" y="40"/>
                    </a:cubicBezTo>
                    <a:lnTo>
                      <a:pt x="58" y="38"/>
                    </a:lnTo>
                    <a:close/>
                    <a:moveTo>
                      <a:pt x="58" y="38"/>
                    </a:moveTo>
                    <a:cubicBezTo>
                      <a:pt x="58" y="38"/>
                      <a:pt x="58" y="38"/>
                      <a:pt x="58" y="3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34">
                <a:extLst>
                  <a:ext uri="{FF2B5EF4-FFF2-40B4-BE49-F238E27FC236}">
                    <a16:creationId xmlns:a16="http://schemas.microsoft.com/office/drawing/2014/main" id="{1BE0698E-DB8C-894B-9808-8538127A2E0D}"/>
                  </a:ext>
                </a:extLst>
              </p:cNvPr>
              <p:cNvSpPr>
                <a:spLocks noEditPoints="1"/>
              </p:cNvSpPr>
              <p:nvPr/>
            </p:nvSpPr>
            <p:spPr bwMode="auto">
              <a:xfrm>
                <a:off x="5729288" y="3724275"/>
                <a:ext cx="28575" cy="30162"/>
              </a:xfrm>
              <a:custGeom>
                <a:avLst/>
                <a:gdLst/>
                <a:ahLst/>
                <a:cxnLst>
                  <a:cxn ang="0">
                    <a:pos x="13" y="2"/>
                  </a:cxn>
                  <a:cxn ang="0">
                    <a:pos x="14" y="1"/>
                  </a:cxn>
                  <a:cxn ang="0">
                    <a:pos x="12" y="0"/>
                  </a:cxn>
                  <a:cxn ang="0">
                    <a:pos x="11" y="2"/>
                  </a:cxn>
                  <a:cxn ang="0">
                    <a:pos x="7" y="3"/>
                  </a:cxn>
                  <a:cxn ang="0">
                    <a:pos x="4" y="5"/>
                  </a:cxn>
                  <a:cxn ang="0">
                    <a:pos x="4" y="7"/>
                  </a:cxn>
                  <a:cxn ang="0">
                    <a:pos x="7" y="9"/>
                  </a:cxn>
                  <a:cxn ang="0">
                    <a:pos x="8" y="10"/>
                  </a:cxn>
                  <a:cxn ang="0">
                    <a:pos x="6" y="13"/>
                  </a:cxn>
                  <a:cxn ang="0">
                    <a:pos x="4" y="13"/>
                  </a:cxn>
                  <a:cxn ang="0">
                    <a:pos x="2" y="11"/>
                  </a:cxn>
                  <a:cxn ang="0">
                    <a:pos x="2" y="11"/>
                  </a:cxn>
                  <a:cxn ang="0">
                    <a:pos x="0" y="14"/>
                  </a:cxn>
                  <a:cxn ang="0">
                    <a:pos x="1" y="14"/>
                  </a:cxn>
                  <a:cxn ang="0">
                    <a:pos x="5" y="16"/>
                  </a:cxn>
                  <a:cxn ang="0">
                    <a:pos x="4" y="18"/>
                  </a:cxn>
                  <a:cxn ang="0">
                    <a:pos x="6" y="18"/>
                  </a:cxn>
                  <a:cxn ang="0">
                    <a:pos x="7" y="16"/>
                  </a:cxn>
                  <a:cxn ang="0">
                    <a:pos x="12" y="15"/>
                  </a:cxn>
                  <a:cxn ang="0">
                    <a:pos x="14" y="13"/>
                  </a:cxn>
                  <a:cxn ang="0">
                    <a:pos x="14" y="11"/>
                  </a:cxn>
                  <a:cxn ang="0">
                    <a:pos x="11" y="8"/>
                  </a:cxn>
                  <a:cxn ang="0">
                    <a:pos x="11" y="8"/>
                  </a:cxn>
                  <a:cxn ang="0">
                    <a:pos x="12" y="5"/>
                  </a:cxn>
                  <a:cxn ang="0">
                    <a:pos x="15" y="6"/>
                  </a:cxn>
                  <a:cxn ang="0">
                    <a:pos x="15" y="6"/>
                  </a:cxn>
                  <a:cxn ang="0">
                    <a:pos x="18" y="4"/>
                  </a:cxn>
                  <a:cxn ang="0">
                    <a:pos x="17" y="4"/>
                  </a:cxn>
                  <a:cxn ang="0">
                    <a:pos x="13" y="2"/>
                  </a:cxn>
                  <a:cxn ang="0">
                    <a:pos x="8" y="5"/>
                  </a:cxn>
                  <a:cxn ang="0">
                    <a:pos x="9" y="5"/>
                  </a:cxn>
                  <a:cxn ang="0">
                    <a:pos x="10" y="5"/>
                  </a:cxn>
                  <a:cxn ang="0">
                    <a:pos x="9" y="7"/>
                  </a:cxn>
                  <a:cxn ang="0">
                    <a:pos x="8" y="6"/>
                  </a:cxn>
                  <a:cxn ang="0">
                    <a:pos x="8" y="5"/>
                  </a:cxn>
                  <a:cxn ang="0">
                    <a:pos x="8" y="13"/>
                  </a:cxn>
                  <a:cxn ang="0">
                    <a:pos x="9" y="11"/>
                  </a:cxn>
                  <a:cxn ang="0">
                    <a:pos x="10" y="12"/>
                  </a:cxn>
                  <a:cxn ang="0">
                    <a:pos x="10" y="12"/>
                  </a:cxn>
                  <a:cxn ang="0">
                    <a:pos x="8" y="13"/>
                  </a:cxn>
                  <a:cxn ang="0">
                    <a:pos x="8" y="13"/>
                  </a:cxn>
                  <a:cxn ang="0">
                    <a:pos x="8" y="13"/>
                  </a:cxn>
                </a:cxnLst>
                <a:rect l="0" t="0" r="r" b="b"/>
                <a:pathLst>
                  <a:path w="18" h="18">
                    <a:moveTo>
                      <a:pt x="13" y="2"/>
                    </a:moveTo>
                    <a:cubicBezTo>
                      <a:pt x="14" y="1"/>
                      <a:pt x="14" y="1"/>
                      <a:pt x="14" y="1"/>
                    </a:cubicBezTo>
                    <a:cubicBezTo>
                      <a:pt x="12" y="0"/>
                      <a:pt x="12" y="0"/>
                      <a:pt x="12" y="0"/>
                    </a:cubicBezTo>
                    <a:cubicBezTo>
                      <a:pt x="11" y="2"/>
                      <a:pt x="11" y="2"/>
                      <a:pt x="11" y="2"/>
                    </a:cubicBezTo>
                    <a:cubicBezTo>
                      <a:pt x="9" y="2"/>
                      <a:pt x="8" y="2"/>
                      <a:pt x="7" y="3"/>
                    </a:cubicBezTo>
                    <a:cubicBezTo>
                      <a:pt x="6" y="3"/>
                      <a:pt x="5" y="4"/>
                      <a:pt x="4" y="5"/>
                    </a:cubicBezTo>
                    <a:cubicBezTo>
                      <a:pt x="4" y="6"/>
                      <a:pt x="4" y="7"/>
                      <a:pt x="4" y="7"/>
                    </a:cubicBezTo>
                    <a:cubicBezTo>
                      <a:pt x="5" y="8"/>
                      <a:pt x="6" y="9"/>
                      <a:pt x="7" y="9"/>
                    </a:cubicBezTo>
                    <a:cubicBezTo>
                      <a:pt x="8" y="10"/>
                      <a:pt x="8" y="10"/>
                      <a:pt x="8" y="10"/>
                    </a:cubicBezTo>
                    <a:cubicBezTo>
                      <a:pt x="6" y="13"/>
                      <a:pt x="6" y="13"/>
                      <a:pt x="6" y="13"/>
                    </a:cubicBezTo>
                    <a:cubicBezTo>
                      <a:pt x="5" y="13"/>
                      <a:pt x="5" y="13"/>
                      <a:pt x="4" y="13"/>
                    </a:cubicBezTo>
                    <a:cubicBezTo>
                      <a:pt x="3" y="12"/>
                      <a:pt x="2" y="12"/>
                      <a:pt x="2" y="11"/>
                    </a:cubicBezTo>
                    <a:cubicBezTo>
                      <a:pt x="2" y="11"/>
                      <a:pt x="2" y="11"/>
                      <a:pt x="2" y="11"/>
                    </a:cubicBezTo>
                    <a:cubicBezTo>
                      <a:pt x="0" y="14"/>
                      <a:pt x="0" y="14"/>
                      <a:pt x="0" y="14"/>
                    </a:cubicBezTo>
                    <a:cubicBezTo>
                      <a:pt x="1" y="14"/>
                      <a:pt x="1" y="14"/>
                      <a:pt x="1" y="14"/>
                    </a:cubicBezTo>
                    <a:cubicBezTo>
                      <a:pt x="2" y="15"/>
                      <a:pt x="3" y="15"/>
                      <a:pt x="5" y="16"/>
                    </a:cubicBezTo>
                    <a:cubicBezTo>
                      <a:pt x="4" y="18"/>
                      <a:pt x="4" y="18"/>
                      <a:pt x="4" y="18"/>
                    </a:cubicBezTo>
                    <a:cubicBezTo>
                      <a:pt x="6" y="18"/>
                      <a:pt x="6" y="18"/>
                      <a:pt x="6" y="18"/>
                    </a:cubicBezTo>
                    <a:cubicBezTo>
                      <a:pt x="7" y="16"/>
                      <a:pt x="7" y="16"/>
                      <a:pt x="7" y="16"/>
                    </a:cubicBezTo>
                    <a:cubicBezTo>
                      <a:pt x="9" y="16"/>
                      <a:pt x="10" y="16"/>
                      <a:pt x="12" y="15"/>
                    </a:cubicBezTo>
                    <a:cubicBezTo>
                      <a:pt x="13" y="15"/>
                      <a:pt x="14" y="14"/>
                      <a:pt x="14" y="13"/>
                    </a:cubicBezTo>
                    <a:cubicBezTo>
                      <a:pt x="14" y="12"/>
                      <a:pt x="14" y="11"/>
                      <a:pt x="14" y="11"/>
                    </a:cubicBezTo>
                    <a:cubicBezTo>
                      <a:pt x="14" y="10"/>
                      <a:pt x="13" y="9"/>
                      <a:pt x="11" y="8"/>
                    </a:cubicBezTo>
                    <a:cubicBezTo>
                      <a:pt x="11" y="8"/>
                      <a:pt x="11" y="8"/>
                      <a:pt x="11" y="8"/>
                    </a:cubicBezTo>
                    <a:cubicBezTo>
                      <a:pt x="12" y="5"/>
                      <a:pt x="12" y="5"/>
                      <a:pt x="12" y="5"/>
                    </a:cubicBezTo>
                    <a:cubicBezTo>
                      <a:pt x="13" y="5"/>
                      <a:pt x="14" y="6"/>
                      <a:pt x="15" y="6"/>
                    </a:cubicBezTo>
                    <a:cubicBezTo>
                      <a:pt x="15" y="6"/>
                      <a:pt x="15" y="6"/>
                      <a:pt x="15" y="6"/>
                    </a:cubicBezTo>
                    <a:cubicBezTo>
                      <a:pt x="18" y="4"/>
                      <a:pt x="18" y="4"/>
                      <a:pt x="18" y="4"/>
                    </a:cubicBezTo>
                    <a:cubicBezTo>
                      <a:pt x="17" y="4"/>
                      <a:pt x="17" y="4"/>
                      <a:pt x="17" y="4"/>
                    </a:cubicBezTo>
                    <a:cubicBezTo>
                      <a:pt x="16" y="3"/>
                      <a:pt x="15" y="3"/>
                      <a:pt x="13" y="2"/>
                    </a:cubicBezTo>
                    <a:close/>
                    <a:moveTo>
                      <a:pt x="8" y="5"/>
                    </a:moveTo>
                    <a:cubicBezTo>
                      <a:pt x="8" y="5"/>
                      <a:pt x="8" y="5"/>
                      <a:pt x="9" y="5"/>
                    </a:cubicBezTo>
                    <a:cubicBezTo>
                      <a:pt x="9" y="5"/>
                      <a:pt x="9" y="5"/>
                      <a:pt x="10" y="5"/>
                    </a:cubicBezTo>
                    <a:cubicBezTo>
                      <a:pt x="9" y="7"/>
                      <a:pt x="9" y="7"/>
                      <a:pt x="9" y="7"/>
                    </a:cubicBezTo>
                    <a:cubicBezTo>
                      <a:pt x="8" y="7"/>
                      <a:pt x="8" y="6"/>
                      <a:pt x="8" y="6"/>
                    </a:cubicBezTo>
                    <a:cubicBezTo>
                      <a:pt x="8" y="6"/>
                      <a:pt x="8" y="6"/>
                      <a:pt x="8" y="5"/>
                    </a:cubicBezTo>
                    <a:close/>
                    <a:moveTo>
                      <a:pt x="8" y="13"/>
                    </a:moveTo>
                    <a:cubicBezTo>
                      <a:pt x="9" y="11"/>
                      <a:pt x="9" y="11"/>
                      <a:pt x="9" y="11"/>
                    </a:cubicBezTo>
                    <a:cubicBezTo>
                      <a:pt x="10" y="11"/>
                      <a:pt x="10" y="11"/>
                      <a:pt x="10" y="12"/>
                    </a:cubicBezTo>
                    <a:cubicBezTo>
                      <a:pt x="11" y="12"/>
                      <a:pt x="11" y="12"/>
                      <a:pt x="10" y="12"/>
                    </a:cubicBezTo>
                    <a:cubicBezTo>
                      <a:pt x="10" y="13"/>
                      <a:pt x="10" y="13"/>
                      <a:pt x="8" y="13"/>
                    </a:cubicBezTo>
                    <a:close/>
                    <a:moveTo>
                      <a:pt x="8" y="13"/>
                    </a:moveTo>
                    <a:cubicBezTo>
                      <a:pt x="8" y="13"/>
                      <a:pt x="8" y="13"/>
                      <a:pt x="8" y="1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8" name="Freeform 35">
                <a:extLst>
                  <a:ext uri="{FF2B5EF4-FFF2-40B4-BE49-F238E27FC236}">
                    <a16:creationId xmlns:a16="http://schemas.microsoft.com/office/drawing/2014/main" id="{E2A74B58-6A9E-E440-A2A8-C78F5703561E}"/>
                  </a:ext>
                </a:extLst>
              </p:cNvPr>
              <p:cNvSpPr>
                <a:spLocks noEditPoints="1"/>
              </p:cNvSpPr>
              <p:nvPr/>
            </p:nvSpPr>
            <p:spPr bwMode="auto">
              <a:xfrm>
                <a:off x="5584825" y="3732213"/>
                <a:ext cx="120650" cy="139700"/>
              </a:xfrm>
              <a:custGeom>
                <a:avLst/>
                <a:gdLst/>
                <a:ahLst/>
                <a:cxnLst>
                  <a:cxn ang="0">
                    <a:pos x="73" y="49"/>
                  </a:cxn>
                  <a:cxn ang="0">
                    <a:pos x="16" y="0"/>
                  </a:cxn>
                  <a:cxn ang="0">
                    <a:pos x="0" y="36"/>
                  </a:cxn>
                  <a:cxn ang="0">
                    <a:pos x="57" y="84"/>
                  </a:cxn>
                  <a:cxn ang="0">
                    <a:pos x="73" y="49"/>
                  </a:cxn>
                  <a:cxn ang="0">
                    <a:pos x="62" y="43"/>
                  </a:cxn>
                  <a:cxn ang="0">
                    <a:pos x="69" y="50"/>
                  </a:cxn>
                  <a:cxn ang="0">
                    <a:pos x="65" y="57"/>
                  </a:cxn>
                  <a:cxn ang="0">
                    <a:pos x="62" y="43"/>
                  </a:cxn>
                  <a:cxn ang="0">
                    <a:pos x="11" y="41"/>
                  </a:cxn>
                  <a:cxn ang="0">
                    <a:pos x="4" y="35"/>
                  </a:cxn>
                  <a:cxn ang="0">
                    <a:pos x="8" y="27"/>
                  </a:cxn>
                  <a:cxn ang="0">
                    <a:pos x="11" y="41"/>
                  </a:cxn>
                  <a:cxn ang="0">
                    <a:pos x="14" y="13"/>
                  </a:cxn>
                  <a:cxn ang="0">
                    <a:pos x="17" y="6"/>
                  </a:cxn>
                  <a:cxn ang="0">
                    <a:pos x="24" y="12"/>
                  </a:cxn>
                  <a:cxn ang="0">
                    <a:pos x="14" y="13"/>
                  </a:cxn>
                  <a:cxn ang="0">
                    <a:pos x="31" y="55"/>
                  </a:cxn>
                  <a:cxn ang="0">
                    <a:pos x="25" y="32"/>
                  </a:cxn>
                  <a:cxn ang="0">
                    <a:pos x="42" y="30"/>
                  </a:cxn>
                  <a:cxn ang="0">
                    <a:pos x="48" y="52"/>
                  </a:cxn>
                  <a:cxn ang="0">
                    <a:pos x="31" y="55"/>
                  </a:cxn>
                  <a:cxn ang="0">
                    <a:pos x="49" y="73"/>
                  </a:cxn>
                  <a:cxn ang="0">
                    <a:pos x="59" y="71"/>
                  </a:cxn>
                  <a:cxn ang="0">
                    <a:pos x="56" y="79"/>
                  </a:cxn>
                  <a:cxn ang="0">
                    <a:pos x="49" y="73"/>
                  </a:cxn>
                  <a:cxn ang="0">
                    <a:pos x="49" y="73"/>
                  </a:cxn>
                  <a:cxn ang="0">
                    <a:pos x="49" y="73"/>
                  </a:cxn>
                </a:cxnLst>
                <a:rect l="0" t="0" r="r" b="b"/>
                <a:pathLst>
                  <a:path w="73" h="84">
                    <a:moveTo>
                      <a:pt x="73" y="49"/>
                    </a:moveTo>
                    <a:cubicBezTo>
                      <a:pt x="16" y="0"/>
                      <a:pt x="16" y="0"/>
                      <a:pt x="16" y="0"/>
                    </a:cubicBezTo>
                    <a:cubicBezTo>
                      <a:pt x="0" y="36"/>
                      <a:pt x="0" y="36"/>
                      <a:pt x="0" y="36"/>
                    </a:cubicBezTo>
                    <a:cubicBezTo>
                      <a:pt x="57" y="84"/>
                      <a:pt x="57" y="84"/>
                      <a:pt x="57" y="84"/>
                    </a:cubicBezTo>
                    <a:lnTo>
                      <a:pt x="73" y="49"/>
                    </a:lnTo>
                    <a:close/>
                    <a:moveTo>
                      <a:pt x="62" y="43"/>
                    </a:moveTo>
                    <a:cubicBezTo>
                      <a:pt x="69" y="50"/>
                      <a:pt x="69" y="50"/>
                      <a:pt x="69" y="50"/>
                    </a:cubicBezTo>
                    <a:cubicBezTo>
                      <a:pt x="65" y="57"/>
                      <a:pt x="65" y="57"/>
                      <a:pt x="65" y="57"/>
                    </a:cubicBezTo>
                    <a:cubicBezTo>
                      <a:pt x="62" y="53"/>
                      <a:pt x="60" y="48"/>
                      <a:pt x="62" y="43"/>
                    </a:cubicBezTo>
                    <a:close/>
                    <a:moveTo>
                      <a:pt x="11" y="41"/>
                    </a:moveTo>
                    <a:cubicBezTo>
                      <a:pt x="4" y="35"/>
                      <a:pt x="4" y="35"/>
                      <a:pt x="4" y="35"/>
                    </a:cubicBezTo>
                    <a:cubicBezTo>
                      <a:pt x="8" y="27"/>
                      <a:pt x="8" y="27"/>
                      <a:pt x="8" y="27"/>
                    </a:cubicBezTo>
                    <a:cubicBezTo>
                      <a:pt x="11" y="31"/>
                      <a:pt x="12" y="37"/>
                      <a:pt x="11" y="41"/>
                    </a:cubicBezTo>
                    <a:close/>
                    <a:moveTo>
                      <a:pt x="14" y="13"/>
                    </a:moveTo>
                    <a:cubicBezTo>
                      <a:pt x="17" y="6"/>
                      <a:pt x="17" y="6"/>
                      <a:pt x="17" y="6"/>
                    </a:cubicBezTo>
                    <a:cubicBezTo>
                      <a:pt x="24" y="12"/>
                      <a:pt x="24" y="12"/>
                      <a:pt x="24" y="12"/>
                    </a:cubicBezTo>
                    <a:cubicBezTo>
                      <a:pt x="22" y="15"/>
                      <a:pt x="18" y="16"/>
                      <a:pt x="14" y="13"/>
                    </a:cubicBezTo>
                    <a:close/>
                    <a:moveTo>
                      <a:pt x="31" y="55"/>
                    </a:moveTo>
                    <a:cubicBezTo>
                      <a:pt x="24" y="49"/>
                      <a:pt x="22" y="39"/>
                      <a:pt x="25" y="32"/>
                    </a:cubicBezTo>
                    <a:cubicBezTo>
                      <a:pt x="28" y="25"/>
                      <a:pt x="36" y="24"/>
                      <a:pt x="42" y="30"/>
                    </a:cubicBezTo>
                    <a:cubicBezTo>
                      <a:pt x="48" y="35"/>
                      <a:pt x="51" y="45"/>
                      <a:pt x="48" y="52"/>
                    </a:cubicBezTo>
                    <a:cubicBezTo>
                      <a:pt x="45" y="59"/>
                      <a:pt x="37" y="60"/>
                      <a:pt x="31" y="55"/>
                    </a:cubicBezTo>
                    <a:close/>
                    <a:moveTo>
                      <a:pt x="49" y="73"/>
                    </a:moveTo>
                    <a:cubicBezTo>
                      <a:pt x="51" y="69"/>
                      <a:pt x="55" y="69"/>
                      <a:pt x="59" y="71"/>
                    </a:cubicBezTo>
                    <a:cubicBezTo>
                      <a:pt x="56" y="79"/>
                      <a:pt x="56" y="79"/>
                      <a:pt x="56" y="79"/>
                    </a:cubicBezTo>
                    <a:lnTo>
                      <a:pt x="49" y="73"/>
                    </a:lnTo>
                    <a:close/>
                    <a:moveTo>
                      <a:pt x="49" y="73"/>
                    </a:moveTo>
                    <a:cubicBezTo>
                      <a:pt x="49" y="73"/>
                      <a:pt x="49" y="73"/>
                      <a:pt x="49" y="7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36">
                <a:extLst>
                  <a:ext uri="{FF2B5EF4-FFF2-40B4-BE49-F238E27FC236}">
                    <a16:creationId xmlns:a16="http://schemas.microsoft.com/office/drawing/2014/main" id="{B50FE49F-AC13-3640-8417-34E78DE7F8F9}"/>
                  </a:ext>
                </a:extLst>
              </p:cNvPr>
              <p:cNvSpPr>
                <a:spLocks noEditPoints="1"/>
              </p:cNvSpPr>
              <p:nvPr/>
            </p:nvSpPr>
            <p:spPr bwMode="auto">
              <a:xfrm>
                <a:off x="5630863" y="3784600"/>
                <a:ext cx="26988" cy="34925"/>
              </a:xfrm>
              <a:custGeom>
                <a:avLst/>
                <a:gdLst/>
                <a:ahLst/>
                <a:cxnLst>
                  <a:cxn ang="0">
                    <a:pos x="13" y="3"/>
                  </a:cxn>
                  <a:cxn ang="0">
                    <a:pos x="14" y="1"/>
                  </a:cxn>
                  <a:cxn ang="0">
                    <a:pos x="12" y="0"/>
                  </a:cxn>
                  <a:cxn ang="0">
                    <a:pos x="11" y="2"/>
                  </a:cxn>
                  <a:cxn ang="0">
                    <a:pos x="7" y="1"/>
                  </a:cxn>
                  <a:cxn ang="0">
                    <a:pos x="5" y="2"/>
                  </a:cxn>
                  <a:cxn ang="0">
                    <a:pos x="5" y="6"/>
                  </a:cxn>
                  <a:cxn ang="0">
                    <a:pos x="6" y="9"/>
                  </a:cxn>
                  <a:cxn ang="0">
                    <a:pos x="7" y="10"/>
                  </a:cxn>
                  <a:cxn ang="0">
                    <a:pos x="5" y="14"/>
                  </a:cxn>
                  <a:cxn ang="0">
                    <a:pos x="4" y="12"/>
                  </a:cxn>
                  <a:cxn ang="0">
                    <a:pos x="2" y="10"/>
                  </a:cxn>
                  <a:cxn ang="0">
                    <a:pos x="2" y="9"/>
                  </a:cxn>
                  <a:cxn ang="0">
                    <a:pos x="0" y="12"/>
                  </a:cxn>
                  <a:cxn ang="0">
                    <a:pos x="1" y="12"/>
                  </a:cxn>
                  <a:cxn ang="0">
                    <a:pos x="4" y="17"/>
                  </a:cxn>
                  <a:cxn ang="0">
                    <a:pos x="3" y="19"/>
                  </a:cxn>
                  <a:cxn ang="0">
                    <a:pos x="5" y="21"/>
                  </a:cxn>
                  <a:cxn ang="0">
                    <a:pos x="6" y="18"/>
                  </a:cxn>
                  <a:cxn ang="0">
                    <a:pos x="10" y="19"/>
                  </a:cxn>
                  <a:cxn ang="0">
                    <a:pos x="12" y="18"/>
                  </a:cxn>
                  <a:cxn ang="0">
                    <a:pos x="12" y="15"/>
                  </a:cxn>
                  <a:cxn ang="0">
                    <a:pos x="10" y="10"/>
                  </a:cxn>
                  <a:cxn ang="0">
                    <a:pos x="10" y="10"/>
                  </a:cxn>
                  <a:cxn ang="0">
                    <a:pos x="12" y="6"/>
                  </a:cxn>
                  <a:cxn ang="0">
                    <a:pos x="14" y="9"/>
                  </a:cxn>
                  <a:cxn ang="0">
                    <a:pos x="14" y="10"/>
                  </a:cxn>
                  <a:cxn ang="0">
                    <a:pos x="16" y="8"/>
                  </a:cxn>
                  <a:cxn ang="0">
                    <a:pos x="16" y="7"/>
                  </a:cxn>
                  <a:cxn ang="0">
                    <a:pos x="13" y="3"/>
                  </a:cxn>
                  <a:cxn ang="0">
                    <a:pos x="9" y="15"/>
                  </a:cxn>
                  <a:cxn ang="0">
                    <a:pos x="7" y="15"/>
                  </a:cxn>
                  <a:cxn ang="0">
                    <a:pos x="9" y="13"/>
                  </a:cxn>
                  <a:cxn ang="0">
                    <a:pos x="9" y="14"/>
                  </a:cxn>
                  <a:cxn ang="0">
                    <a:pos x="9" y="15"/>
                  </a:cxn>
                  <a:cxn ang="0">
                    <a:pos x="8" y="7"/>
                  </a:cxn>
                  <a:cxn ang="0">
                    <a:pos x="8" y="6"/>
                  </a:cxn>
                  <a:cxn ang="0">
                    <a:pos x="8" y="5"/>
                  </a:cxn>
                  <a:cxn ang="0">
                    <a:pos x="9" y="4"/>
                  </a:cxn>
                  <a:cxn ang="0">
                    <a:pos x="10" y="4"/>
                  </a:cxn>
                  <a:cxn ang="0">
                    <a:pos x="8" y="7"/>
                  </a:cxn>
                  <a:cxn ang="0">
                    <a:pos x="8" y="7"/>
                  </a:cxn>
                  <a:cxn ang="0">
                    <a:pos x="8" y="7"/>
                  </a:cxn>
                </a:cxnLst>
                <a:rect l="0" t="0" r="r" b="b"/>
                <a:pathLst>
                  <a:path w="16" h="21">
                    <a:moveTo>
                      <a:pt x="13" y="3"/>
                    </a:moveTo>
                    <a:cubicBezTo>
                      <a:pt x="14" y="1"/>
                      <a:pt x="14" y="1"/>
                      <a:pt x="14" y="1"/>
                    </a:cubicBezTo>
                    <a:cubicBezTo>
                      <a:pt x="12" y="0"/>
                      <a:pt x="12" y="0"/>
                      <a:pt x="12" y="0"/>
                    </a:cubicBezTo>
                    <a:cubicBezTo>
                      <a:pt x="11" y="2"/>
                      <a:pt x="11" y="2"/>
                      <a:pt x="11" y="2"/>
                    </a:cubicBezTo>
                    <a:cubicBezTo>
                      <a:pt x="10" y="1"/>
                      <a:pt x="8" y="0"/>
                      <a:pt x="7" y="1"/>
                    </a:cubicBezTo>
                    <a:cubicBezTo>
                      <a:pt x="6" y="1"/>
                      <a:pt x="5" y="1"/>
                      <a:pt x="5" y="2"/>
                    </a:cubicBezTo>
                    <a:cubicBezTo>
                      <a:pt x="5" y="3"/>
                      <a:pt x="4" y="4"/>
                      <a:pt x="5" y="6"/>
                    </a:cubicBezTo>
                    <a:cubicBezTo>
                      <a:pt x="5" y="7"/>
                      <a:pt x="6" y="8"/>
                      <a:pt x="6" y="9"/>
                    </a:cubicBezTo>
                    <a:cubicBezTo>
                      <a:pt x="7" y="10"/>
                      <a:pt x="7" y="10"/>
                      <a:pt x="7" y="10"/>
                    </a:cubicBezTo>
                    <a:cubicBezTo>
                      <a:pt x="5" y="14"/>
                      <a:pt x="5" y="14"/>
                      <a:pt x="5" y="14"/>
                    </a:cubicBezTo>
                    <a:cubicBezTo>
                      <a:pt x="5" y="14"/>
                      <a:pt x="4" y="13"/>
                      <a:pt x="4" y="12"/>
                    </a:cubicBezTo>
                    <a:cubicBezTo>
                      <a:pt x="3" y="11"/>
                      <a:pt x="2" y="10"/>
                      <a:pt x="2" y="10"/>
                    </a:cubicBezTo>
                    <a:cubicBezTo>
                      <a:pt x="2" y="9"/>
                      <a:pt x="2" y="9"/>
                      <a:pt x="2" y="9"/>
                    </a:cubicBezTo>
                    <a:cubicBezTo>
                      <a:pt x="0" y="12"/>
                      <a:pt x="0" y="12"/>
                      <a:pt x="0" y="12"/>
                    </a:cubicBezTo>
                    <a:cubicBezTo>
                      <a:pt x="1" y="12"/>
                      <a:pt x="1" y="12"/>
                      <a:pt x="1" y="12"/>
                    </a:cubicBezTo>
                    <a:cubicBezTo>
                      <a:pt x="1" y="14"/>
                      <a:pt x="3" y="15"/>
                      <a:pt x="4" y="17"/>
                    </a:cubicBezTo>
                    <a:cubicBezTo>
                      <a:pt x="3" y="19"/>
                      <a:pt x="3" y="19"/>
                      <a:pt x="3" y="19"/>
                    </a:cubicBezTo>
                    <a:cubicBezTo>
                      <a:pt x="5" y="21"/>
                      <a:pt x="5" y="21"/>
                      <a:pt x="5" y="21"/>
                    </a:cubicBezTo>
                    <a:cubicBezTo>
                      <a:pt x="6" y="18"/>
                      <a:pt x="6" y="18"/>
                      <a:pt x="6" y="18"/>
                    </a:cubicBezTo>
                    <a:cubicBezTo>
                      <a:pt x="8" y="19"/>
                      <a:pt x="9" y="20"/>
                      <a:pt x="10" y="19"/>
                    </a:cubicBezTo>
                    <a:cubicBezTo>
                      <a:pt x="11" y="19"/>
                      <a:pt x="12" y="19"/>
                      <a:pt x="12" y="18"/>
                    </a:cubicBezTo>
                    <a:cubicBezTo>
                      <a:pt x="13" y="17"/>
                      <a:pt x="13" y="16"/>
                      <a:pt x="12" y="15"/>
                    </a:cubicBezTo>
                    <a:cubicBezTo>
                      <a:pt x="12" y="13"/>
                      <a:pt x="12" y="12"/>
                      <a:pt x="10" y="10"/>
                    </a:cubicBezTo>
                    <a:cubicBezTo>
                      <a:pt x="10" y="10"/>
                      <a:pt x="10" y="10"/>
                      <a:pt x="10" y="10"/>
                    </a:cubicBezTo>
                    <a:cubicBezTo>
                      <a:pt x="12" y="6"/>
                      <a:pt x="12" y="6"/>
                      <a:pt x="12" y="6"/>
                    </a:cubicBezTo>
                    <a:cubicBezTo>
                      <a:pt x="12" y="7"/>
                      <a:pt x="13" y="8"/>
                      <a:pt x="14" y="9"/>
                    </a:cubicBezTo>
                    <a:cubicBezTo>
                      <a:pt x="14" y="10"/>
                      <a:pt x="14" y="10"/>
                      <a:pt x="14" y="10"/>
                    </a:cubicBezTo>
                    <a:cubicBezTo>
                      <a:pt x="16" y="8"/>
                      <a:pt x="16" y="8"/>
                      <a:pt x="16" y="8"/>
                    </a:cubicBezTo>
                    <a:cubicBezTo>
                      <a:pt x="16" y="7"/>
                      <a:pt x="16" y="7"/>
                      <a:pt x="16" y="7"/>
                    </a:cubicBezTo>
                    <a:cubicBezTo>
                      <a:pt x="15" y="6"/>
                      <a:pt x="14" y="5"/>
                      <a:pt x="13" y="3"/>
                    </a:cubicBezTo>
                    <a:close/>
                    <a:moveTo>
                      <a:pt x="9" y="15"/>
                    </a:moveTo>
                    <a:cubicBezTo>
                      <a:pt x="9" y="16"/>
                      <a:pt x="9" y="16"/>
                      <a:pt x="7" y="15"/>
                    </a:cubicBezTo>
                    <a:cubicBezTo>
                      <a:pt x="9" y="13"/>
                      <a:pt x="9" y="13"/>
                      <a:pt x="9" y="13"/>
                    </a:cubicBezTo>
                    <a:cubicBezTo>
                      <a:pt x="9" y="13"/>
                      <a:pt x="9" y="14"/>
                      <a:pt x="9" y="14"/>
                    </a:cubicBezTo>
                    <a:cubicBezTo>
                      <a:pt x="9" y="15"/>
                      <a:pt x="9" y="15"/>
                      <a:pt x="9" y="15"/>
                    </a:cubicBezTo>
                    <a:close/>
                    <a:moveTo>
                      <a:pt x="8" y="7"/>
                    </a:moveTo>
                    <a:cubicBezTo>
                      <a:pt x="8" y="7"/>
                      <a:pt x="8" y="6"/>
                      <a:pt x="8" y="6"/>
                    </a:cubicBezTo>
                    <a:cubicBezTo>
                      <a:pt x="8" y="5"/>
                      <a:pt x="8" y="5"/>
                      <a:pt x="8" y="5"/>
                    </a:cubicBezTo>
                    <a:cubicBezTo>
                      <a:pt x="8" y="4"/>
                      <a:pt x="8" y="4"/>
                      <a:pt x="9" y="4"/>
                    </a:cubicBezTo>
                    <a:cubicBezTo>
                      <a:pt x="9" y="4"/>
                      <a:pt x="9" y="4"/>
                      <a:pt x="10" y="4"/>
                    </a:cubicBezTo>
                    <a:lnTo>
                      <a:pt x="8" y="7"/>
                    </a:lnTo>
                    <a:close/>
                    <a:moveTo>
                      <a:pt x="8" y="7"/>
                    </a:moveTo>
                    <a:cubicBezTo>
                      <a:pt x="8" y="7"/>
                      <a:pt x="8" y="7"/>
                      <a:pt x="8" y="7"/>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90" name="TextBox 189">
              <a:extLst>
                <a:ext uri="{FF2B5EF4-FFF2-40B4-BE49-F238E27FC236}">
                  <a16:creationId xmlns:a16="http://schemas.microsoft.com/office/drawing/2014/main" id="{E5E0BEE3-B73D-A045-9C1B-C1860254DABB}"/>
                </a:ext>
              </a:extLst>
            </p:cNvPr>
            <p:cNvSpPr txBox="1"/>
            <p:nvPr/>
          </p:nvSpPr>
          <p:spPr>
            <a:xfrm>
              <a:off x="9451740" y="3123677"/>
              <a:ext cx="627095"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Bidder</a:t>
              </a:r>
              <a:endParaRPr lang="id-ID" sz="1200" dirty="0">
                <a:solidFill>
                  <a:schemeClr val="bg1"/>
                </a:solidFill>
                <a:latin typeface="Arial" panose="020B0604020202020204" pitchFamily="34" charset="0"/>
                <a:cs typeface="Arial" panose="020B0604020202020204" pitchFamily="34" charset="0"/>
              </a:endParaRPr>
            </a:p>
          </p:txBody>
        </p:sp>
      </p:grpSp>
      <p:grpSp>
        <p:nvGrpSpPr>
          <p:cNvPr id="209" name="Group 208">
            <a:extLst>
              <a:ext uri="{FF2B5EF4-FFF2-40B4-BE49-F238E27FC236}">
                <a16:creationId xmlns:a16="http://schemas.microsoft.com/office/drawing/2014/main" id="{CB0476CA-6438-DC4A-9E8C-EB966466B898}"/>
              </a:ext>
            </a:extLst>
          </p:cNvPr>
          <p:cNvGrpSpPr/>
          <p:nvPr/>
        </p:nvGrpSpPr>
        <p:grpSpPr>
          <a:xfrm>
            <a:off x="6186183" y="2927985"/>
            <a:ext cx="2693271" cy="473194"/>
            <a:chOff x="6447310" y="3119899"/>
            <a:chExt cx="2693271" cy="473194"/>
          </a:xfrm>
        </p:grpSpPr>
        <p:sp>
          <p:nvSpPr>
            <p:cNvPr id="192" name="Rectangle 1">
              <a:extLst>
                <a:ext uri="{FF2B5EF4-FFF2-40B4-BE49-F238E27FC236}">
                  <a16:creationId xmlns:a16="http://schemas.microsoft.com/office/drawing/2014/main" id="{0F1A59BD-3C91-4743-B4EC-5399B7B06380}"/>
                </a:ext>
              </a:extLst>
            </p:cNvPr>
            <p:cNvSpPr>
              <a:spLocks/>
            </p:cNvSpPr>
            <p:nvPr/>
          </p:nvSpPr>
          <p:spPr bwMode="auto">
            <a:xfrm>
              <a:off x="6447310" y="3119899"/>
              <a:ext cx="2693271" cy="473194"/>
            </a:xfrm>
            <a:prstGeom prst="rect">
              <a:avLst/>
            </a:prstGeom>
            <a:solidFill>
              <a:srgbClr val="4DACC7"/>
            </a:solidFill>
            <a:ln w="25400">
              <a:noFill/>
              <a:miter lim="800000"/>
              <a:headEnd/>
              <a:tailEnd/>
            </a:ln>
          </p:spPr>
          <p:txBody>
            <a:bodyPr lIns="0" tIns="0" rIns="0" bIns="0"/>
            <a:lstStyle/>
            <a:p>
              <a:endParaRPr lang="en-US" sz="1400" dirty="0"/>
            </a:p>
          </p:txBody>
        </p:sp>
        <p:sp>
          <p:nvSpPr>
            <p:cNvPr id="193" name="TextBox 192">
              <a:extLst>
                <a:ext uri="{FF2B5EF4-FFF2-40B4-BE49-F238E27FC236}">
                  <a16:creationId xmlns:a16="http://schemas.microsoft.com/office/drawing/2014/main" id="{82E1A47E-8644-6248-BBED-89FBD8C1698B}"/>
                </a:ext>
              </a:extLst>
            </p:cNvPr>
            <p:cNvSpPr txBox="1"/>
            <p:nvPr/>
          </p:nvSpPr>
          <p:spPr>
            <a:xfrm>
              <a:off x="7106937" y="3206012"/>
              <a:ext cx="654218"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Tender</a:t>
              </a:r>
              <a:endParaRPr lang="id-ID" sz="1200" dirty="0">
                <a:solidFill>
                  <a:schemeClr val="bg1"/>
                </a:solidFill>
                <a:latin typeface="Arial" panose="020B0604020202020204" pitchFamily="34" charset="0"/>
                <a:cs typeface="Arial" panose="020B0604020202020204" pitchFamily="34" charset="0"/>
              </a:endParaRPr>
            </a:p>
          </p:txBody>
        </p:sp>
        <p:grpSp>
          <p:nvGrpSpPr>
            <p:cNvPr id="208" name="Group 207">
              <a:extLst>
                <a:ext uri="{FF2B5EF4-FFF2-40B4-BE49-F238E27FC236}">
                  <a16:creationId xmlns:a16="http://schemas.microsoft.com/office/drawing/2014/main" id="{6829EE5F-FF08-6442-830D-CABD9A74F5D2}"/>
                </a:ext>
              </a:extLst>
            </p:cNvPr>
            <p:cNvGrpSpPr/>
            <p:nvPr/>
          </p:nvGrpSpPr>
          <p:grpSpPr>
            <a:xfrm>
              <a:off x="6709674" y="3168784"/>
              <a:ext cx="333622" cy="371452"/>
              <a:chOff x="6709674" y="3168784"/>
              <a:chExt cx="333622" cy="371452"/>
            </a:xfrm>
          </p:grpSpPr>
          <p:sp>
            <p:nvSpPr>
              <p:cNvPr id="195" name="Freeform 23">
                <a:extLst>
                  <a:ext uri="{FF2B5EF4-FFF2-40B4-BE49-F238E27FC236}">
                    <a16:creationId xmlns:a16="http://schemas.microsoft.com/office/drawing/2014/main" id="{B431B46F-FE36-6C44-89C4-750743CE1D87}"/>
                  </a:ext>
                </a:extLst>
              </p:cNvPr>
              <p:cNvSpPr>
                <a:spLocks noEditPoints="1"/>
              </p:cNvSpPr>
              <p:nvPr/>
            </p:nvSpPr>
            <p:spPr bwMode="auto">
              <a:xfrm>
                <a:off x="6748924" y="3168784"/>
                <a:ext cx="79391" cy="80046"/>
              </a:xfrm>
              <a:custGeom>
                <a:avLst/>
                <a:gdLst/>
                <a:ahLst/>
                <a:cxnLst>
                  <a:cxn ang="0">
                    <a:pos x="85" y="42"/>
                  </a:cxn>
                  <a:cxn ang="0">
                    <a:pos x="43" y="85"/>
                  </a:cxn>
                  <a:cxn ang="0">
                    <a:pos x="0" y="42"/>
                  </a:cxn>
                  <a:cxn ang="0">
                    <a:pos x="43" y="0"/>
                  </a:cxn>
                  <a:cxn ang="0">
                    <a:pos x="85" y="42"/>
                  </a:cxn>
                  <a:cxn ang="0">
                    <a:pos x="85" y="42"/>
                  </a:cxn>
                  <a:cxn ang="0">
                    <a:pos x="85" y="42"/>
                  </a:cxn>
                </a:cxnLst>
                <a:rect l="0" t="0" r="r" b="b"/>
                <a:pathLst>
                  <a:path w="85" h="85">
                    <a:moveTo>
                      <a:pt x="85" y="42"/>
                    </a:moveTo>
                    <a:cubicBezTo>
                      <a:pt x="85" y="66"/>
                      <a:pt x="66" y="85"/>
                      <a:pt x="43" y="85"/>
                    </a:cubicBezTo>
                    <a:cubicBezTo>
                      <a:pt x="19" y="85"/>
                      <a:pt x="0" y="66"/>
                      <a:pt x="0" y="42"/>
                    </a:cubicBezTo>
                    <a:cubicBezTo>
                      <a:pt x="0" y="19"/>
                      <a:pt x="19" y="0"/>
                      <a:pt x="43" y="0"/>
                    </a:cubicBezTo>
                    <a:cubicBezTo>
                      <a:pt x="66" y="0"/>
                      <a:pt x="85" y="19"/>
                      <a:pt x="85" y="42"/>
                    </a:cubicBezTo>
                    <a:close/>
                    <a:moveTo>
                      <a:pt x="85" y="42"/>
                    </a:moveTo>
                    <a:cubicBezTo>
                      <a:pt x="85" y="42"/>
                      <a:pt x="85" y="42"/>
                      <a:pt x="85" y="42"/>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6" name="Freeform 24">
                <a:extLst>
                  <a:ext uri="{FF2B5EF4-FFF2-40B4-BE49-F238E27FC236}">
                    <a16:creationId xmlns:a16="http://schemas.microsoft.com/office/drawing/2014/main" id="{C687080E-2F00-C948-8FF4-1C379F6760F1}"/>
                  </a:ext>
                </a:extLst>
              </p:cNvPr>
              <p:cNvSpPr>
                <a:spLocks noEditPoints="1"/>
              </p:cNvSpPr>
              <p:nvPr/>
            </p:nvSpPr>
            <p:spPr bwMode="auto">
              <a:xfrm>
                <a:off x="6879161" y="3168784"/>
                <a:ext cx="79391" cy="80046"/>
              </a:xfrm>
              <a:custGeom>
                <a:avLst/>
                <a:gdLst/>
                <a:ahLst/>
                <a:cxnLst>
                  <a:cxn ang="0">
                    <a:pos x="85" y="42"/>
                  </a:cxn>
                  <a:cxn ang="0">
                    <a:pos x="43" y="85"/>
                  </a:cxn>
                  <a:cxn ang="0">
                    <a:pos x="0" y="42"/>
                  </a:cxn>
                  <a:cxn ang="0">
                    <a:pos x="43" y="0"/>
                  </a:cxn>
                  <a:cxn ang="0">
                    <a:pos x="85" y="42"/>
                  </a:cxn>
                  <a:cxn ang="0">
                    <a:pos x="85" y="42"/>
                  </a:cxn>
                  <a:cxn ang="0">
                    <a:pos x="85" y="42"/>
                  </a:cxn>
                </a:cxnLst>
                <a:rect l="0" t="0" r="r" b="b"/>
                <a:pathLst>
                  <a:path w="85" h="85">
                    <a:moveTo>
                      <a:pt x="85" y="42"/>
                    </a:moveTo>
                    <a:cubicBezTo>
                      <a:pt x="85" y="66"/>
                      <a:pt x="66" y="85"/>
                      <a:pt x="43" y="85"/>
                    </a:cubicBezTo>
                    <a:cubicBezTo>
                      <a:pt x="19" y="85"/>
                      <a:pt x="0" y="66"/>
                      <a:pt x="0" y="42"/>
                    </a:cubicBezTo>
                    <a:cubicBezTo>
                      <a:pt x="0" y="19"/>
                      <a:pt x="19" y="0"/>
                      <a:pt x="43" y="0"/>
                    </a:cubicBezTo>
                    <a:cubicBezTo>
                      <a:pt x="66" y="0"/>
                      <a:pt x="85" y="19"/>
                      <a:pt x="85" y="42"/>
                    </a:cubicBezTo>
                    <a:close/>
                    <a:moveTo>
                      <a:pt x="85" y="42"/>
                    </a:moveTo>
                    <a:cubicBezTo>
                      <a:pt x="85" y="42"/>
                      <a:pt x="85" y="42"/>
                      <a:pt x="85" y="42"/>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7" name="Freeform 25">
                <a:extLst>
                  <a:ext uri="{FF2B5EF4-FFF2-40B4-BE49-F238E27FC236}">
                    <a16:creationId xmlns:a16="http://schemas.microsoft.com/office/drawing/2014/main" id="{64F63306-22F6-594C-BF22-A1910D463E07}"/>
                  </a:ext>
                </a:extLst>
              </p:cNvPr>
              <p:cNvSpPr>
                <a:spLocks noEditPoints="1"/>
              </p:cNvSpPr>
              <p:nvPr/>
            </p:nvSpPr>
            <p:spPr bwMode="auto">
              <a:xfrm>
                <a:off x="6944280" y="3489870"/>
                <a:ext cx="41034" cy="50366"/>
              </a:xfrm>
              <a:custGeom>
                <a:avLst/>
                <a:gdLst/>
                <a:ahLst/>
                <a:cxnLst>
                  <a:cxn ang="0">
                    <a:pos x="0" y="0"/>
                  </a:cxn>
                  <a:cxn ang="0">
                    <a:pos x="0" y="30"/>
                  </a:cxn>
                  <a:cxn ang="0">
                    <a:pos x="22" y="53"/>
                  </a:cxn>
                  <a:cxn ang="0">
                    <a:pos x="22" y="53"/>
                  </a:cxn>
                  <a:cxn ang="0">
                    <a:pos x="44" y="30"/>
                  </a:cxn>
                  <a:cxn ang="0">
                    <a:pos x="44" y="0"/>
                  </a:cxn>
                  <a:cxn ang="0">
                    <a:pos x="0" y="0"/>
                  </a:cxn>
                  <a:cxn ang="0">
                    <a:pos x="0" y="0"/>
                  </a:cxn>
                  <a:cxn ang="0">
                    <a:pos x="0" y="0"/>
                  </a:cxn>
                </a:cxnLst>
                <a:rect l="0" t="0" r="r" b="b"/>
                <a:pathLst>
                  <a:path w="44" h="53">
                    <a:moveTo>
                      <a:pt x="0" y="0"/>
                    </a:moveTo>
                    <a:cubicBezTo>
                      <a:pt x="0" y="30"/>
                      <a:pt x="0" y="30"/>
                      <a:pt x="0" y="30"/>
                    </a:cubicBezTo>
                    <a:cubicBezTo>
                      <a:pt x="0" y="43"/>
                      <a:pt x="10" y="53"/>
                      <a:pt x="22" y="53"/>
                    </a:cubicBezTo>
                    <a:cubicBezTo>
                      <a:pt x="22" y="53"/>
                      <a:pt x="22" y="53"/>
                      <a:pt x="22" y="53"/>
                    </a:cubicBezTo>
                    <a:cubicBezTo>
                      <a:pt x="34" y="53"/>
                      <a:pt x="44" y="43"/>
                      <a:pt x="44" y="30"/>
                    </a:cubicBezTo>
                    <a:cubicBezTo>
                      <a:pt x="44" y="0"/>
                      <a:pt x="44" y="0"/>
                      <a:pt x="44" y="0"/>
                    </a:cubicBezTo>
                    <a:lnTo>
                      <a:pt x="0" y="0"/>
                    </a:lnTo>
                    <a:close/>
                    <a:moveTo>
                      <a:pt x="0" y="0"/>
                    </a:moveTo>
                    <a:cubicBezTo>
                      <a:pt x="0" y="0"/>
                      <a:pt x="0" y="0"/>
                      <a:pt x="0" y="0"/>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26">
                <a:extLst>
                  <a:ext uri="{FF2B5EF4-FFF2-40B4-BE49-F238E27FC236}">
                    <a16:creationId xmlns:a16="http://schemas.microsoft.com/office/drawing/2014/main" id="{009CB6DA-1F1E-3F43-8BD2-93D25A5F40D8}"/>
                  </a:ext>
                </a:extLst>
              </p:cNvPr>
              <p:cNvSpPr>
                <a:spLocks noEditPoints="1"/>
              </p:cNvSpPr>
              <p:nvPr/>
            </p:nvSpPr>
            <p:spPr bwMode="auto">
              <a:xfrm>
                <a:off x="6709674" y="3246132"/>
                <a:ext cx="333622" cy="294104"/>
              </a:xfrm>
              <a:custGeom>
                <a:avLst/>
                <a:gdLst/>
                <a:ahLst/>
                <a:cxnLst>
                  <a:cxn ang="0">
                    <a:pos x="327" y="159"/>
                  </a:cxn>
                  <a:cxn ang="0">
                    <a:pos x="312" y="142"/>
                  </a:cxn>
                  <a:cxn ang="0">
                    <a:pos x="312" y="138"/>
                  </a:cxn>
                  <a:cxn ang="0">
                    <a:pos x="284" y="26"/>
                  </a:cxn>
                  <a:cxn ang="0">
                    <a:pos x="254" y="0"/>
                  </a:cxn>
                  <a:cxn ang="0">
                    <a:pos x="254" y="0"/>
                  </a:cxn>
                  <a:cxn ang="0">
                    <a:pos x="244" y="1"/>
                  </a:cxn>
                  <a:cxn ang="0">
                    <a:pos x="235" y="4"/>
                  </a:cxn>
                  <a:cxn ang="0">
                    <a:pos x="213" y="34"/>
                  </a:cxn>
                  <a:cxn ang="0">
                    <a:pos x="212" y="35"/>
                  </a:cxn>
                  <a:cxn ang="0">
                    <a:pos x="201" y="74"/>
                  </a:cxn>
                  <a:cxn ang="0">
                    <a:pos x="154" y="82"/>
                  </a:cxn>
                  <a:cxn ang="0">
                    <a:pos x="140" y="90"/>
                  </a:cxn>
                  <a:cxn ang="0">
                    <a:pos x="111" y="77"/>
                  </a:cxn>
                  <a:cxn ang="0">
                    <a:pos x="99" y="35"/>
                  </a:cxn>
                  <a:cxn ang="0">
                    <a:pos x="99" y="34"/>
                  </a:cxn>
                  <a:cxn ang="0">
                    <a:pos x="76" y="4"/>
                  </a:cxn>
                  <a:cxn ang="0">
                    <a:pos x="68" y="1"/>
                  </a:cxn>
                  <a:cxn ang="0">
                    <a:pos x="58" y="0"/>
                  </a:cxn>
                  <a:cxn ang="0">
                    <a:pos x="58" y="0"/>
                  </a:cxn>
                  <a:cxn ang="0">
                    <a:pos x="22" y="26"/>
                  </a:cxn>
                  <a:cxn ang="0">
                    <a:pos x="3" y="117"/>
                  </a:cxn>
                  <a:cxn ang="0">
                    <a:pos x="14" y="148"/>
                  </a:cxn>
                  <a:cxn ang="0">
                    <a:pos x="14" y="289"/>
                  </a:cxn>
                  <a:cxn ang="0">
                    <a:pos x="37" y="312"/>
                  </a:cxn>
                  <a:cxn ang="0">
                    <a:pos x="59" y="289"/>
                  </a:cxn>
                  <a:cxn ang="0">
                    <a:pos x="59" y="156"/>
                  </a:cxn>
                  <a:cxn ang="0">
                    <a:pos x="79" y="134"/>
                  </a:cxn>
                  <a:cxn ang="0">
                    <a:pos x="86" y="99"/>
                  </a:cxn>
                  <a:cxn ang="0">
                    <a:pos x="152" y="125"/>
                  </a:cxn>
                  <a:cxn ang="0">
                    <a:pos x="154" y="126"/>
                  </a:cxn>
                  <a:cxn ang="0">
                    <a:pos x="170" y="115"/>
                  </a:cxn>
                  <a:cxn ang="0">
                    <a:pos x="225" y="96"/>
                  </a:cxn>
                  <a:cxn ang="0">
                    <a:pos x="233" y="134"/>
                  </a:cxn>
                  <a:cxn ang="0">
                    <a:pos x="249" y="154"/>
                  </a:cxn>
                  <a:cxn ang="0">
                    <a:pos x="260" y="154"/>
                  </a:cxn>
                  <a:cxn ang="0">
                    <a:pos x="273" y="139"/>
                  </a:cxn>
                  <a:cxn ang="0">
                    <a:pos x="253" y="71"/>
                  </a:cxn>
                  <a:cxn ang="0">
                    <a:pos x="258" y="68"/>
                  </a:cxn>
                  <a:cxn ang="0">
                    <a:pos x="279" y="142"/>
                  </a:cxn>
                  <a:cxn ang="0">
                    <a:pos x="264" y="159"/>
                  </a:cxn>
                  <a:cxn ang="0">
                    <a:pos x="232" y="159"/>
                  </a:cxn>
                  <a:cxn ang="0">
                    <a:pos x="232" y="253"/>
                  </a:cxn>
                  <a:cxn ang="0">
                    <a:pos x="359" y="253"/>
                  </a:cxn>
                  <a:cxn ang="0">
                    <a:pos x="359" y="159"/>
                  </a:cxn>
                  <a:cxn ang="0">
                    <a:pos x="327" y="159"/>
                  </a:cxn>
                  <a:cxn ang="0">
                    <a:pos x="275" y="159"/>
                  </a:cxn>
                  <a:cxn ang="0">
                    <a:pos x="284" y="152"/>
                  </a:cxn>
                  <a:cxn ang="0">
                    <a:pos x="296" y="157"/>
                  </a:cxn>
                  <a:cxn ang="0">
                    <a:pos x="299" y="157"/>
                  </a:cxn>
                  <a:cxn ang="0">
                    <a:pos x="308" y="152"/>
                  </a:cxn>
                  <a:cxn ang="0">
                    <a:pos x="316" y="159"/>
                  </a:cxn>
                  <a:cxn ang="0">
                    <a:pos x="275" y="159"/>
                  </a:cxn>
                  <a:cxn ang="0">
                    <a:pos x="275" y="159"/>
                  </a:cxn>
                  <a:cxn ang="0">
                    <a:pos x="275" y="159"/>
                  </a:cxn>
                </a:cxnLst>
                <a:rect l="0" t="0" r="r" b="b"/>
                <a:pathLst>
                  <a:path w="359" h="312">
                    <a:moveTo>
                      <a:pt x="327" y="159"/>
                    </a:moveTo>
                    <a:cubicBezTo>
                      <a:pt x="326" y="151"/>
                      <a:pt x="320" y="144"/>
                      <a:pt x="312" y="142"/>
                    </a:cubicBezTo>
                    <a:cubicBezTo>
                      <a:pt x="312" y="140"/>
                      <a:pt x="312" y="139"/>
                      <a:pt x="312" y="138"/>
                    </a:cubicBezTo>
                    <a:cubicBezTo>
                      <a:pt x="310" y="127"/>
                      <a:pt x="284" y="26"/>
                      <a:pt x="284" y="26"/>
                    </a:cubicBezTo>
                    <a:cubicBezTo>
                      <a:pt x="280" y="9"/>
                      <a:pt x="269" y="1"/>
                      <a:pt x="254" y="0"/>
                    </a:cubicBezTo>
                    <a:cubicBezTo>
                      <a:pt x="254" y="0"/>
                      <a:pt x="254" y="0"/>
                      <a:pt x="254" y="0"/>
                    </a:cubicBezTo>
                    <a:cubicBezTo>
                      <a:pt x="254" y="0"/>
                      <a:pt x="249" y="0"/>
                      <a:pt x="244" y="1"/>
                    </a:cubicBezTo>
                    <a:cubicBezTo>
                      <a:pt x="239" y="2"/>
                      <a:pt x="235" y="4"/>
                      <a:pt x="235" y="4"/>
                    </a:cubicBezTo>
                    <a:cubicBezTo>
                      <a:pt x="225" y="10"/>
                      <a:pt x="214" y="20"/>
                      <a:pt x="213" y="34"/>
                    </a:cubicBezTo>
                    <a:cubicBezTo>
                      <a:pt x="213" y="34"/>
                      <a:pt x="213" y="35"/>
                      <a:pt x="212" y="35"/>
                    </a:cubicBezTo>
                    <a:cubicBezTo>
                      <a:pt x="210" y="56"/>
                      <a:pt x="207" y="68"/>
                      <a:pt x="201" y="74"/>
                    </a:cubicBezTo>
                    <a:cubicBezTo>
                      <a:pt x="194" y="80"/>
                      <a:pt x="180" y="82"/>
                      <a:pt x="154" y="82"/>
                    </a:cubicBezTo>
                    <a:cubicBezTo>
                      <a:pt x="148" y="82"/>
                      <a:pt x="143" y="85"/>
                      <a:pt x="140" y="90"/>
                    </a:cubicBezTo>
                    <a:cubicBezTo>
                      <a:pt x="125" y="87"/>
                      <a:pt x="116" y="83"/>
                      <a:pt x="111" y="77"/>
                    </a:cubicBezTo>
                    <a:cubicBezTo>
                      <a:pt x="105" y="70"/>
                      <a:pt x="102" y="57"/>
                      <a:pt x="99" y="35"/>
                    </a:cubicBezTo>
                    <a:cubicBezTo>
                      <a:pt x="99" y="35"/>
                      <a:pt x="99" y="34"/>
                      <a:pt x="99" y="34"/>
                    </a:cubicBezTo>
                    <a:cubicBezTo>
                      <a:pt x="98" y="20"/>
                      <a:pt x="87" y="10"/>
                      <a:pt x="76" y="4"/>
                    </a:cubicBezTo>
                    <a:cubicBezTo>
                      <a:pt x="76" y="4"/>
                      <a:pt x="72" y="2"/>
                      <a:pt x="68" y="1"/>
                    </a:cubicBezTo>
                    <a:cubicBezTo>
                      <a:pt x="63" y="0"/>
                      <a:pt x="58" y="0"/>
                      <a:pt x="58" y="0"/>
                    </a:cubicBezTo>
                    <a:cubicBezTo>
                      <a:pt x="58" y="0"/>
                      <a:pt x="58" y="0"/>
                      <a:pt x="58" y="0"/>
                    </a:cubicBezTo>
                    <a:cubicBezTo>
                      <a:pt x="43" y="1"/>
                      <a:pt x="26" y="9"/>
                      <a:pt x="22" y="26"/>
                    </a:cubicBezTo>
                    <a:cubicBezTo>
                      <a:pt x="3" y="117"/>
                      <a:pt x="3" y="117"/>
                      <a:pt x="3" y="117"/>
                    </a:cubicBezTo>
                    <a:cubicBezTo>
                      <a:pt x="0" y="130"/>
                      <a:pt x="6" y="141"/>
                      <a:pt x="14" y="148"/>
                    </a:cubicBezTo>
                    <a:cubicBezTo>
                      <a:pt x="14" y="289"/>
                      <a:pt x="14" y="289"/>
                      <a:pt x="14" y="289"/>
                    </a:cubicBezTo>
                    <a:cubicBezTo>
                      <a:pt x="14" y="302"/>
                      <a:pt x="24" y="312"/>
                      <a:pt x="37" y="312"/>
                    </a:cubicBezTo>
                    <a:cubicBezTo>
                      <a:pt x="49" y="312"/>
                      <a:pt x="59" y="302"/>
                      <a:pt x="59" y="289"/>
                    </a:cubicBezTo>
                    <a:cubicBezTo>
                      <a:pt x="59" y="156"/>
                      <a:pt x="59" y="156"/>
                      <a:pt x="59" y="156"/>
                    </a:cubicBezTo>
                    <a:cubicBezTo>
                      <a:pt x="68" y="152"/>
                      <a:pt x="76" y="145"/>
                      <a:pt x="79" y="134"/>
                    </a:cubicBezTo>
                    <a:cubicBezTo>
                      <a:pt x="86" y="99"/>
                      <a:pt x="86" y="99"/>
                      <a:pt x="86" y="99"/>
                    </a:cubicBezTo>
                    <a:cubicBezTo>
                      <a:pt x="98" y="113"/>
                      <a:pt x="117" y="121"/>
                      <a:pt x="152" y="125"/>
                    </a:cubicBezTo>
                    <a:cubicBezTo>
                      <a:pt x="153" y="126"/>
                      <a:pt x="154" y="126"/>
                      <a:pt x="154" y="126"/>
                    </a:cubicBezTo>
                    <a:cubicBezTo>
                      <a:pt x="161" y="126"/>
                      <a:pt x="168" y="121"/>
                      <a:pt x="170" y="115"/>
                    </a:cubicBezTo>
                    <a:cubicBezTo>
                      <a:pt x="197" y="113"/>
                      <a:pt x="214" y="108"/>
                      <a:pt x="225" y="96"/>
                    </a:cubicBezTo>
                    <a:cubicBezTo>
                      <a:pt x="233" y="134"/>
                      <a:pt x="233" y="134"/>
                      <a:pt x="233" y="134"/>
                    </a:cubicBezTo>
                    <a:cubicBezTo>
                      <a:pt x="235" y="143"/>
                      <a:pt x="241" y="150"/>
                      <a:pt x="249" y="154"/>
                    </a:cubicBezTo>
                    <a:cubicBezTo>
                      <a:pt x="260" y="154"/>
                      <a:pt x="260" y="154"/>
                      <a:pt x="260" y="154"/>
                    </a:cubicBezTo>
                    <a:cubicBezTo>
                      <a:pt x="262" y="148"/>
                      <a:pt x="267" y="142"/>
                      <a:pt x="273" y="139"/>
                    </a:cubicBezTo>
                    <a:cubicBezTo>
                      <a:pt x="267" y="113"/>
                      <a:pt x="259" y="86"/>
                      <a:pt x="253" y="71"/>
                    </a:cubicBezTo>
                    <a:cubicBezTo>
                      <a:pt x="248" y="62"/>
                      <a:pt x="255" y="59"/>
                      <a:pt x="258" y="68"/>
                    </a:cubicBezTo>
                    <a:cubicBezTo>
                      <a:pt x="261" y="77"/>
                      <a:pt x="274" y="116"/>
                      <a:pt x="279" y="142"/>
                    </a:cubicBezTo>
                    <a:cubicBezTo>
                      <a:pt x="271" y="144"/>
                      <a:pt x="265" y="151"/>
                      <a:pt x="264" y="159"/>
                    </a:cubicBezTo>
                    <a:cubicBezTo>
                      <a:pt x="232" y="159"/>
                      <a:pt x="232" y="159"/>
                      <a:pt x="232" y="159"/>
                    </a:cubicBezTo>
                    <a:cubicBezTo>
                      <a:pt x="232" y="253"/>
                      <a:pt x="232" y="253"/>
                      <a:pt x="232" y="253"/>
                    </a:cubicBezTo>
                    <a:cubicBezTo>
                      <a:pt x="359" y="253"/>
                      <a:pt x="359" y="253"/>
                      <a:pt x="359" y="253"/>
                    </a:cubicBezTo>
                    <a:cubicBezTo>
                      <a:pt x="359" y="159"/>
                      <a:pt x="359" y="159"/>
                      <a:pt x="359" y="159"/>
                    </a:cubicBezTo>
                    <a:lnTo>
                      <a:pt x="327" y="159"/>
                    </a:lnTo>
                    <a:close/>
                    <a:moveTo>
                      <a:pt x="275" y="159"/>
                    </a:moveTo>
                    <a:cubicBezTo>
                      <a:pt x="277" y="155"/>
                      <a:pt x="280" y="153"/>
                      <a:pt x="284" y="152"/>
                    </a:cubicBezTo>
                    <a:cubicBezTo>
                      <a:pt x="287" y="155"/>
                      <a:pt x="291" y="157"/>
                      <a:pt x="296" y="157"/>
                    </a:cubicBezTo>
                    <a:cubicBezTo>
                      <a:pt x="297" y="157"/>
                      <a:pt x="298" y="157"/>
                      <a:pt x="299" y="157"/>
                    </a:cubicBezTo>
                    <a:cubicBezTo>
                      <a:pt x="302" y="156"/>
                      <a:pt x="305" y="154"/>
                      <a:pt x="308" y="152"/>
                    </a:cubicBezTo>
                    <a:cubicBezTo>
                      <a:pt x="312" y="153"/>
                      <a:pt x="315" y="155"/>
                      <a:pt x="316" y="159"/>
                    </a:cubicBezTo>
                    <a:lnTo>
                      <a:pt x="275" y="159"/>
                    </a:lnTo>
                    <a:close/>
                    <a:moveTo>
                      <a:pt x="275" y="159"/>
                    </a:moveTo>
                    <a:cubicBezTo>
                      <a:pt x="275" y="159"/>
                      <a:pt x="275" y="159"/>
                      <a:pt x="275" y="159"/>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01" name="Group 200">
            <a:extLst>
              <a:ext uri="{FF2B5EF4-FFF2-40B4-BE49-F238E27FC236}">
                <a16:creationId xmlns:a16="http://schemas.microsoft.com/office/drawing/2014/main" id="{821FB268-FC34-374A-912E-608BDC55C5ED}"/>
              </a:ext>
            </a:extLst>
          </p:cNvPr>
          <p:cNvGrpSpPr/>
          <p:nvPr/>
        </p:nvGrpSpPr>
        <p:grpSpPr>
          <a:xfrm>
            <a:off x="3153161" y="3398566"/>
            <a:ext cx="2885813" cy="1174071"/>
            <a:chOff x="389854" y="1728155"/>
            <a:chExt cx="2885813" cy="1174071"/>
          </a:xfrm>
        </p:grpSpPr>
        <p:sp>
          <p:nvSpPr>
            <p:cNvPr id="202" name="Rectangle 1">
              <a:extLst>
                <a:ext uri="{FF2B5EF4-FFF2-40B4-BE49-F238E27FC236}">
                  <a16:creationId xmlns:a16="http://schemas.microsoft.com/office/drawing/2014/main" id="{0453BBA6-9957-4845-B391-A43D102D7880}"/>
                </a:ext>
              </a:extLst>
            </p:cNvPr>
            <p:cNvSpPr>
              <a:spLocks/>
            </p:cNvSpPr>
            <p:nvPr/>
          </p:nvSpPr>
          <p:spPr bwMode="auto">
            <a:xfrm>
              <a:off x="389854" y="1728155"/>
              <a:ext cx="2885813"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203" name="TextBox 202">
              <a:extLst>
                <a:ext uri="{FF2B5EF4-FFF2-40B4-BE49-F238E27FC236}">
                  <a16:creationId xmlns:a16="http://schemas.microsoft.com/office/drawing/2014/main" id="{5225E376-8223-2B45-964A-6BB122E855B7}"/>
                </a:ext>
              </a:extLst>
            </p:cNvPr>
            <p:cNvSpPr txBox="1"/>
            <p:nvPr/>
          </p:nvSpPr>
          <p:spPr>
            <a:xfrm>
              <a:off x="389855" y="1736852"/>
              <a:ext cx="2631641" cy="983310"/>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Potential bidders </a:t>
              </a:r>
              <a:r>
                <a:rPr lang="en-US" sz="900" dirty="0" smtClean="0">
                  <a:solidFill>
                    <a:schemeClr val="tx1">
                      <a:lumMod val="85000"/>
                      <a:lumOff val="15000"/>
                    </a:schemeClr>
                  </a:solidFill>
                  <a:cs typeface="Lato Light"/>
                </a:rPr>
                <a:t>will submit </a:t>
              </a:r>
              <a:r>
                <a:rPr lang="en-US" sz="900" dirty="0">
                  <a:solidFill>
                    <a:schemeClr val="tx1">
                      <a:lumMod val="85000"/>
                      <a:lumOff val="15000"/>
                    </a:schemeClr>
                  </a:solidFill>
                  <a:cs typeface="Lato Light"/>
                </a:rPr>
                <a:t>their applications by hand to the Ministry of Energy and Natural Resources – General Directorate of Energy Affairs with a letter of bank guarantee (bid bond)</a:t>
              </a:r>
            </a:p>
          </p:txBody>
        </p:sp>
      </p:grpSp>
      <p:grpSp>
        <p:nvGrpSpPr>
          <p:cNvPr id="205" name="Group 204">
            <a:extLst>
              <a:ext uri="{FF2B5EF4-FFF2-40B4-BE49-F238E27FC236}">
                <a16:creationId xmlns:a16="http://schemas.microsoft.com/office/drawing/2014/main" id="{2CB1C4F5-04D4-4B4E-9EB5-FEA433AC0E33}"/>
              </a:ext>
            </a:extLst>
          </p:cNvPr>
          <p:cNvGrpSpPr/>
          <p:nvPr/>
        </p:nvGrpSpPr>
        <p:grpSpPr>
          <a:xfrm>
            <a:off x="6187205" y="3401179"/>
            <a:ext cx="2692250" cy="1174071"/>
            <a:chOff x="389855" y="1728155"/>
            <a:chExt cx="2692250" cy="1174071"/>
          </a:xfrm>
        </p:grpSpPr>
        <p:sp>
          <p:nvSpPr>
            <p:cNvPr id="206" name="Rectangle 1">
              <a:extLst>
                <a:ext uri="{FF2B5EF4-FFF2-40B4-BE49-F238E27FC236}">
                  <a16:creationId xmlns:a16="http://schemas.microsoft.com/office/drawing/2014/main" id="{0C4209BC-7797-BE48-984A-E74FFE8946C6}"/>
                </a:ext>
              </a:extLst>
            </p:cNvPr>
            <p:cNvSpPr>
              <a:spLocks/>
            </p:cNvSpPr>
            <p:nvPr/>
          </p:nvSpPr>
          <p:spPr bwMode="auto">
            <a:xfrm>
              <a:off x="389855" y="1728155"/>
              <a:ext cx="2692250"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207" name="TextBox 206">
              <a:extLst>
                <a:ext uri="{FF2B5EF4-FFF2-40B4-BE49-F238E27FC236}">
                  <a16:creationId xmlns:a16="http://schemas.microsoft.com/office/drawing/2014/main" id="{1B64EEDD-F189-CD4E-93DD-5C5FBB203A48}"/>
                </a:ext>
              </a:extLst>
            </p:cNvPr>
            <p:cNvSpPr txBox="1"/>
            <p:nvPr/>
          </p:nvSpPr>
          <p:spPr>
            <a:xfrm>
              <a:off x="389855" y="1736852"/>
              <a:ext cx="2631641" cy="1123797"/>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The tender will be conducted through the Dutch auction procedure. The bidder who submits the lowest price will be awarded with the contest and such price will constitute the guaranteed electricity purchase price. </a:t>
              </a:r>
            </a:p>
          </p:txBody>
        </p:sp>
      </p:grpSp>
      <p:grpSp>
        <p:nvGrpSpPr>
          <p:cNvPr id="104" name="Group 103"/>
          <p:cNvGrpSpPr/>
          <p:nvPr/>
        </p:nvGrpSpPr>
        <p:grpSpPr>
          <a:xfrm>
            <a:off x="-205055" y="-105829"/>
            <a:ext cx="4689341" cy="738625"/>
            <a:chOff x="-205055" y="-105830"/>
            <a:chExt cx="4689341" cy="738625"/>
          </a:xfrm>
        </p:grpSpPr>
        <p:sp>
          <p:nvSpPr>
            <p:cNvPr id="105" name="Rounded Rectangle 104"/>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6" name="Rectangle 105"/>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SOLAR-IV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spTree>
    <p:extLst>
      <p:ext uri="{BB962C8B-B14F-4D97-AF65-F5344CB8AC3E}">
        <p14:creationId xmlns:p14="http://schemas.microsoft.com/office/powerpoint/2010/main" val="1211810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1880011" y="503793"/>
            <a:ext cx="7667480" cy="4461145"/>
            <a:chOff x="59277" y="536016"/>
            <a:chExt cx="8007442" cy="4602387"/>
          </a:xfrm>
        </p:grpSpPr>
        <p:sp>
          <p:nvSpPr>
            <p:cNvPr id="36" name="Freeform 165">
              <a:extLst>
                <a:ext uri="{FF2B5EF4-FFF2-40B4-BE49-F238E27FC236}">
                  <a16:creationId xmlns:a16="http://schemas.microsoft.com/office/drawing/2014/main" id="{CEA62FA8-EB49-9343-817F-C7D779B93B29}"/>
                </a:ext>
              </a:extLst>
            </p:cNvPr>
            <p:cNvSpPr>
              <a:spLocks noChangeArrowheads="1"/>
            </p:cNvSpPr>
            <p:nvPr/>
          </p:nvSpPr>
          <p:spPr bwMode="auto">
            <a:xfrm>
              <a:off x="63721" y="1949211"/>
              <a:ext cx="5665360" cy="3189192"/>
            </a:xfrm>
            <a:custGeom>
              <a:avLst/>
              <a:gdLst>
                <a:gd name="T0" fmla="*/ 1665 w 1666"/>
                <a:gd name="T1" fmla="*/ 3493 h 3494"/>
                <a:gd name="T2" fmla="*/ 0 w 1666"/>
                <a:gd name="T3" fmla="*/ 3493 h 3494"/>
                <a:gd name="T4" fmla="*/ 0 w 1666"/>
                <a:gd name="T5" fmla="*/ 0 h 3494"/>
                <a:gd name="T6" fmla="*/ 1665 w 1666"/>
                <a:gd name="T7" fmla="*/ 0 h 3494"/>
                <a:gd name="T8" fmla="*/ 1665 w 1666"/>
                <a:gd name="T9" fmla="*/ 3493 h 3494"/>
              </a:gdLst>
              <a:ahLst/>
              <a:cxnLst>
                <a:cxn ang="0">
                  <a:pos x="T0" y="T1"/>
                </a:cxn>
                <a:cxn ang="0">
                  <a:pos x="T2" y="T3"/>
                </a:cxn>
                <a:cxn ang="0">
                  <a:pos x="T4" y="T5"/>
                </a:cxn>
                <a:cxn ang="0">
                  <a:pos x="T6" y="T7"/>
                </a:cxn>
                <a:cxn ang="0">
                  <a:pos x="T8" y="T9"/>
                </a:cxn>
              </a:cxnLst>
              <a:rect l="0" t="0" r="r" b="b"/>
              <a:pathLst>
                <a:path w="1666" h="3494">
                  <a:moveTo>
                    <a:pt x="1665" y="3493"/>
                  </a:moveTo>
                  <a:lnTo>
                    <a:pt x="0" y="3493"/>
                  </a:lnTo>
                  <a:lnTo>
                    <a:pt x="0" y="0"/>
                  </a:lnTo>
                  <a:lnTo>
                    <a:pt x="1665" y="0"/>
                  </a:lnTo>
                  <a:lnTo>
                    <a:pt x="1665" y="3493"/>
                  </a:lnTo>
                </a:path>
              </a:pathLst>
            </a:custGeom>
            <a:solidFill>
              <a:schemeClr val="bg1">
                <a:lumMod val="75000"/>
              </a:schemeClr>
            </a:solidFill>
            <a:ln>
              <a:noFill/>
            </a:ln>
            <a:effectLst/>
          </p:spPr>
          <p:txBody>
            <a:bodyPr wrap="none" anchor="ctr"/>
            <a:lstStyle/>
            <a:p>
              <a:endParaRPr lang="en-US" sz="13800"/>
            </a:p>
          </p:txBody>
        </p:sp>
        <p:sp>
          <p:nvSpPr>
            <p:cNvPr id="38" name="Freeform 2244">
              <a:extLst>
                <a:ext uri="{FF2B5EF4-FFF2-40B4-BE49-F238E27FC236}">
                  <a16:creationId xmlns:a16="http://schemas.microsoft.com/office/drawing/2014/main" id="{C91A14C9-8982-644F-BD63-55E34A03EA4F}"/>
                </a:ext>
              </a:extLst>
            </p:cNvPr>
            <p:cNvSpPr>
              <a:spLocks noChangeArrowheads="1"/>
            </p:cNvSpPr>
            <p:nvPr/>
          </p:nvSpPr>
          <p:spPr bwMode="auto">
            <a:xfrm>
              <a:off x="2496243" y="536016"/>
              <a:ext cx="1432409" cy="1452393"/>
            </a:xfrm>
            <a:custGeom>
              <a:avLst/>
              <a:gdLst>
                <a:gd name="T0" fmla="*/ 958 w 959"/>
                <a:gd name="T1" fmla="*/ 483 h 968"/>
                <a:gd name="T2" fmla="*/ 958 w 959"/>
                <a:gd name="T3" fmla="*/ 483 h 968"/>
                <a:gd name="T4" fmla="*/ 484 w 959"/>
                <a:gd name="T5" fmla="*/ 967 h 968"/>
                <a:gd name="T6" fmla="*/ 0 w 959"/>
                <a:gd name="T7" fmla="*/ 483 h 968"/>
                <a:gd name="T8" fmla="*/ 484 w 959"/>
                <a:gd name="T9" fmla="*/ 0 h 968"/>
                <a:gd name="T10" fmla="*/ 958 w 959"/>
                <a:gd name="T11" fmla="*/ 483 h 968"/>
              </a:gdLst>
              <a:ahLst/>
              <a:cxnLst>
                <a:cxn ang="0">
                  <a:pos x="T0" y="T1"/>
                </a:cxn>
                <a:cxn ang="0">
                  <a:pos x="T2" y="T3"/>
                </a:cxn>
                <a:cxn ang="0">
                  <a:pos x="T4" y="T5"/>
                </a:cxn>
                <a:cxn ang="0">
                  <a:pos x="T6" y="T7"/>
                </a:cxn>
                <a:cxn ang="0">
                  <a:pos x="T8" y="T9"/>
                </a:cxn>
                <a:cxn ang="0">
                  <a:pos x="T10" y="T11"/>
                </a:cxn>
              </a:cxnLst>
              <a:rect l="0" t="0" r="r" b="b"/>
              <a:pathLst>
                <a:path w="959" h="968">
                  <a:moveTo>
                    <a:pt x="958" y="483"/>
                  </a:moveTo>
                  <a:lnTo>
                    <a:pt x="958" y="483"/>
                  </a:lnTo>
                  <a:cubicBezTo>
                    <a:pt x="958" y="746"/>
                    <a:pt x="746" y="967"/>
                    <a:pt x="484" y="967"/>
                  </a:cubicBezTo>
                  <a:cubicBezTo>
                    <a:pt x="212" y="967"/>
                    <a:pt x="0" y="746"/>
                    <a:pt x="0" y="483"/>
                  </a:cubicBezTo>
                  <a:cubicBezTo>
                    <a:pt x="0" y="221"/>
                    <a:pt x="212" y="0"/>
                    <a:pt x="484" y="0"/>
                  </a:cubicBezTo>
                  <a:cubicBezTo>
                    <a:pt x="746" y="0"/>
                    <a:pt x="958" y="221"/>
                    <a:pt x="958" y="483"/>
                  </a:cubicBezTo>
                </a:path>
              </a:pathLst>
            </a:custGeom>
            <a:solidFill>
              <a:schemeClr val="accent1">
                <a:lumMod val="75000"/>
              </a:schemeClr>
            </a:solidFill>
            <a:ln>
              <a:noFill/>
            </a:ln>
            <a:effectLst/>
          </p:spPr>
          <p:txBody>
            <a:bodyPr wrap="none" anchor="ctr"/>
            <a:lstStyle/>
            <a:p>
              <a:endParaRPr lang="en-US" sz="49600"/>
            </a:p>
          </p:txBody>
        </p:sp>
        <p:sp>
          <p:nvSpPr>
            <p:cNvPr id="39" name="Freeform 171">
              <a:extLst>
                <a:ext uri="{FF2B5EF4-FFF2-40B4-BE49-F238E27FC236}">
                  <a16:creationId xmlns:a16="http://schemas.microsoft.com/office/drawing/2014/main" id="{2890367E-36ED-234B-B779-F45C728AF818}"/>
                </a:ext>
              </a:extLst>
            </p:cNvPr>
            <p:cNvSpPr>
              <a:spLocks noChangeArrowheads="1"/>
            </p:cNvSpPr>
            <p:nvPr/>
          </p:nvSpPr>
          <p:spPr bwMode="auto">
            <a:xfrm>
              <a:off x="59277" y="1394345"/>
              <a:ext cx="5669804" cy="594787"/>
            </a:xfrm>
            <a:custGeom>
              <a:avLst/>
              <a:gdLst>
                <a:gd name="T0" fmla="*/ 1665 w 1666"/>
                <a:gd name="T1" fmla="*/ 0 h 502"/>
                <a:gd name="T2" fmla="*/ 0 w 1666"/>
                <a:gd name="T3" fmla="*/ 0 h 502"/>
                <a:gd name="T4" fmla="*/ 0 w 1666"/>
                <a:gd name="T5" fmla="*/ 501 h 502"/>
                <a:gd name="T6" fmla="*/ 1665 w 1666"/>
                <a:gd name="T7" fmla="*/ 501 h 502"/>
                <a:gd name="T8" fmla="*/ 1665 w 1666"/>
                <a:gd name="T9" fmla="*/ 0 h 502"/>
              </a:gdLst>
              <a:ahLst/>
              <a:cxnLst>
                <a:cxn ang="0">
                  <a:pos x="T0" y="T1"/>
                </a:cxn>
                <a:cxn ang="0">
                  <a:pos x="T2" y="T3"/>
                </a:cxn>
                <a:cxn ang="0">
                  <a:pos x="T4" y="T5"/>
                </a:cxn>
                <a:cxn ang="0">
                  <a:pos x="T6" y="T7"/>
                </a:cxn>
                <a:cxn ang="0">
                  <a:pos x="T8" y="T9"/>
                </a:cxn>
              </a:cxnLst>
              <a:rect l="0" t="0" r="r" b="b"/>
              <a:pathLst>
                <a:path w="1666" h="502">
                  <a:moveTo>
                    <a:pt x="1665" y="0"/>
                  </a:moveTo>
                  <a:lnTo>
                    <a:pt x="0" y="0"/>
                  </a:lnTo>
                  <a:lnTo>
                    <a:pt x="0" y="501"/>
                  </a:lnTo>
                  <a:lnTo>
                    <a:pt x="1665" y="501"/>
                  </a:lnTo>
                  <a:lnTo>
                    <a:pt x="1665" y="0"/>
                  </a:lnTo>
                </a:path>
              </a:pathLst>
            </a:custGeom>
            <a:solidFill>
              <a:schemeClr val="accent1">
                <a:lumMod val="75000"/>
              </a:schemeClr>
            </a:solidFill>
            <a:ln>
              <a:noFill/>
            </a:ln>
            <a:effectLst/>
          </p:spPr>
          <p:txBody>
            <a:bodyPr wrap="none" anchor="ctr"/>
            <a:lstStyle/>
            <a:p>
              <a:endParaRPr lang="en-US" sz="16600"/>
            </a:p>
          </p:txBody>
        </p:sp>
        <p:sp>
          <p:nvSpPr>
            <p:cNvPr id="41" name="Freeform 39">
              <a:extLst>
                <a:ext uri="{FF2B5EF4-FFF2-40B4-BE49-F238E27FC236}">
                  <a16:creationId xmlns:a16="http://schemas.microsoft.com/office/drawing/2014/main" id="{CB7B4E39-6C1C-8F45-A1D6-9E2E334ADD43}"/>
                </a:ext>
              </a:extLst>
            </p:cNvPr>
            <p:cNvSpPr>
              <a:spLocks noChangeArrowheads="1"/>
            </p:cNvSpPr>
            <p:nvPr/>
          </p:nvSpPr>
          <p:spPr bwMode="auto">
            <a:xfrm>
              <a:off x="1775518" y="648802"/>
              <a:ext cx="487285" cy="487412"/>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1424" tIns="45712" rIns="91424" bIns="45712" anchor="ctr"/>
            <a:lstStyle/>
            <a:p>
              <a:pPr>
                <a:defRPr/>
              </a:pPr>
              <a:endParaRPr lang="en-US" dirty="0">
                <a:latin typeface="+mn-lt"/>
                <a:ea typeface="+mn-ea"/>
                <a:cs typeface="+mn-cs"/>
              </a:endParaRPr>
            </a:p>
          </p:txBody>
        </p:sp>
        <p:sp>
          <p:nvSpPr>
            <p:cNvPr id="56" name="Freeform 39">
              <a:extLst>
                <a:ext uri="{FF2B5EF4-FFF2-40B4-BE49-F238E27FC236}">
                  <a16:creationId xmlns:a16="http://schemas.microsoft.com/office/drawing/2014/main" id="{D624482F-5ED8-B841-B38A-A0D149D7E261}"/>
                </a:ext>
              </a:extLst>
            </p:cNvPr>
            <p:cNvSpPr>
              <a:spLocks noChangeArrowheads="1"/>
            </p:cNvSpPr>
            <p:nvPr/>
          </p:nvSpPr>
          <p:spPr bwMode="auto">
            <a:xfrm>
              <a:off x="4600826" y="855217"/>
              <a:ext cx="487285" cy="487412"/>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1424" tIns="45712" rIns="91424" bIns="45712" anchor="ctr"/>
            <a:lstStyle/>
            <a:p>
              <a:pPr>
                <a:defRPr/>
              </a:pPr>
              <a:endParaRPr lang="en-US" dirty="0">
                <a:latin typeface="+mn-lt"/>
                <a:ea typeface="+mn-ea"/>
                <a:cs typeface="+mn-cs"/>
              </a:endParaRPr>
            </a:p>
          </p:txBody>
        </p:sp>
        <p:sp>
          <p:nvSpPr>
            <p:cNvPr id="60" name="Freeform 39">
              <a:extLst>
                <a:ext uri="{FF2B5EF4-FFF2-40B4-BE49-F238E27FC236}">
                  <a16:creationId xmlns:a16="http://schemas.microsoft.com/office/drawing/2014/main" id="{B0C94A28-E488-C846-B38C-19552451293F}"/>
                </a:ext>
              </a:extLst>
            </p:cNvPr>
            <p:cNvSpPr>
              <a:spLocks noChangeArrowheads="1"/>
            </p:cNvSpPr>
            <p:nvPr/>
          </p:nvSpPr>
          <p:spPr bwMode="auto">
            <a:xfrm>
              <a:off x="7579434" y="850275"/>
              <a:ext cx="487285" cy="487412"/>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1424" tIns="45712" rIns="91424" bIns="45712" anchor="ctr"/>
            <a:lstStyle/>
            <a:p>
              <a:pPr>
                <a:defRPr/>
              </a:pPr>
              <a:endParaRPr lang="en-US" dirty="0">
                <a:latin typeface="+mn-lt"/>
                <a:ea typeface="+mn-ea"/>
                <a:cs typeface="+mn-cs"/>
              </a:endParaRPr>
            </a:p>
          </p:txBody>
        </p:sp>
      </p:grpSp>
      <p:sp>
        <p:nvSpPr>
          <p:cNvPr id="27" name="Text Box 250">
            <a:extLst>
              <a:ext uri="{FF2B5EF4-FFF2-40B4-BE49-F238E27FC236}">
                <a16:creationId xmlns:a16="http://schemas.microsoft.com/office/drawing/2014/main" id="{2D49669B-9F07-B74C-9243-DB757E10C18B}"/>
              </a:ext>
            </a:extLst>
          </p:cNvPr>
          <p:cNvSpPr txBox="1">
            <a:spLocks noChangeArrowheads="1"/>
          </p:cNvSpPr>
          <p:nvPr/>
        </p:nvSpPr>
        <p:spPr bwMode="auto">
          <a:xfrm>
            <a:off x="3846926" y="1579912"/>
            <a:ext cx="2287372" cy="184666"/>
          </a:xfrm>
          <a:prstGeom prst="rect">
            <a:avLst/>
          </a:prstGeom>
          <a:noFill/>
          <a:ln w="9525" cap="flat">
            <a:noFill/>
            <a:round/>
            <a:headEnd/>
            <a:tailEnd/>
          </a:ln>
          <a:effec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1200" b="1" dirty="0" smtClean="0">
                <a:solidFill>
                  <a:schemeClr val="bg1"/>
                </a:solidFill>
                <a:latin typeface="Arial"/>
                <a:cs typeface="Arial"/>
              </a:rPr>
              <a:t>30</a:t>
            </a:r>
            <a:r>
              <a:rPr lang="en-US" sz="1200" b="1" baseline="30000" dirty="0" smtClean="0">
                <a:solidFill>
                  <a:schemeClr val="bg1"/>
                </a:solidFill>
                <a:latin typeface="Arial"/>
                <a:cs typeface="Arial"/>
              </a:rPr>
              <a:t>th</a:t>
            </a:r>
            <a:r>
              <a:rPr lang="en-US" sz="1200" b="1" dirty="0" smtClean="0">
                <a:solidFill>
                  <a:schemeClr val="bg1"/>
                </a:solidFill>
                <a:latin typeface="Arial"/>
                <a:cs typeface="Arial"/>
              </a:rPr>
              <a:t> of March, 2022</a:t>
            </a:r>
            <a:endParaRPr lang="en-US" sz="1200" b="1" dirty="0">
              <a:solidFill>
                <a:schemeClr val="bg1"/>
              </a:solidFill>
              <a:latin typeface="Arial"/>
              <a:cs typeface="Arial"/>
            </a:endParaRPr>
          </a:p>
        </p:txBody>
      </p:sp>
      <p:sp>
        <p:nvSpPr>
          <p:cNvPr id="45" name="Rectangle 44"/>
          <p:cNvSpPr/>
          <p:nvPr/>
        </p:nvSpPr>
        <p:spPr>
          <a:xfrm>
            <a:off x="371608" y="212158"/>
            <a:ext cx="4265078" cy="276999"/>
          </a:xfrm>
          <a:prstGeom prst="rect">
            <a:avLst/>
          </a:prstGeom>
        </p:spPr>
        <p:txBody>
          <a:bodyPr wrap="square">
            <a:spAutoFit/>
          </a:bodyPr>
          <a:lstStyle/>
          <a:p>
            <a:r>
              <a:rPr lang="en-GB" sz="1200" b="1" dirty="0" smtClean="0">
                <a:solidFill>
                  <a:schemeClr val="bg1">
                    <a:lumMod val="95000"/>
                  </a:schemeClr>
                </a:solidFill>
                <a:latin typeface="+mj-lt"/>
              </a:rPr>
              <a:t>WIND-III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nvGrpSpPr>
          <p:cNvPr id="28" name="Group 27"/>
          <p:cNvGrpSpPr/>
          <p:nvPr/>
        </p:nvGrpSpPr>
        <p:grpSpPr>
          <a:xfrm>
            <a:off x="-205055" y="-105829"/>
            <a:ext cx="4689341" cy="738625"/>
            <a:chOff x="-205055" y="-105830"/>
            <a:chExt cx="4689341" cy="738625"/>
          </a:xfrm>
        </p:grpSpPr>
        <p:sp>
          <p:nvSpPr>
            <p:cNvPr id="29" name="Rounded Rectangle 28"/>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0" name="Rectangle 29"/>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SOLAR-IV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graphicFrame>
        <p:nvGraphicFramePr>
          <p:cNvPr id="4" name="Table 3"/>
          <p:cNvGraphicFramePr>
            <a:graphicFrameLocks noGrp="1"/>
          </p:cNvGraphicFramePr>
          <p:nvPr>
            <p:extLst>
              <p:ext uri="{D42A27DB-BD31-4B8C-83A1-F6EECF244321}">
                <p14:modId xmlns:p14="http://schemas.microsoft.com/office/powerpoint/2010/main" val="2627504792"/>
              </p:ext>
            </p:extLst>
          </p:nvPr>
        </p:nvGraphicFramePr>
        <p:xfrm>
          <a:off x="2262544" y="1983394"/>
          <a:ext cx="4735260" cy="2888879"/>
        </p:xfrm>
        <a:graphic>
          <a:graphicData uri="http://schemas.openxmlformats.org/drawingml/2006/table">
            <a:tbl>
              <a:tblPr firstRow="1" firstCol="1" bandRow="1"/>
              <a:tblGrid>
                <a:gridCol w="1772907">
                  <a:extLst>
                    <a:ext uri="{9D8B030D-6E8A-4147-A177-3AD203B41FA5}">
                      <a16:colId xmlns:a16="http://schemas.microsoft.com/office/drawing/2014/main" val="577303994"/>
                    </a:ext>
                  </a:extLst>
                </a:gridCol>
                <a:gridCol w="1751226">
                  <a:extLst>
                    <a:ext uri="{9D8B030D-6E8A-4147-A177-3AD203B41FA5}">
                      <a16:colId xmlns:a16="http://schemas.microsoft.com/office/drawing/2014/main" val="821443594"/>
                    </a:ext>
                  </a:extLst>
                </a:gridCol>
                <a:gridCol w="1211127">
                  <a:extLst>
                    <a:ext uri="{9D8B030D-6E8A-4147-A177-3AD203B41FA5}">
                      <a16:colId xmlns:a16="http://schemas.microsoft.com/office/drawing/2014/main" val="2094427594"/>
                    </a:ext>
                  </a:extLst>
                </a:gridCol>
              </a:tblGrid>
              <a:tr h="319139">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YEKA NAME </a:t>
                      </a:r>
                      <a:endParaRPr lang="en-US" sz="1000" dirty="0">
                        <a:solidFill>
                          <a:schemeClr val="bg1"/>
                        </a:solidFill>
                        <a:effectLst/>
                        <a:latin typeface="+mj-lt"/>
                        <a:ea typeface="Times New Roman" panose="02020603050405020304" pitchFamily="18"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COMPETITION NAME</a:t>
                      </a:r>
                      <a:endParaRPr lang="en-US" sz="1000" dirty="0">
                        <a:solidFill>
                          <a:schemeClr val="bg1"/>
                        </a:solidFill>
                        <a:effectLst/>
                        <a:latin typeface="+mj-lt"/>
                        <a:ea typeface="Times New Roman" panose="02020603050405020304" pitchFamily="18"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CAPACITY(</a:t>
                      </a:r>
                      <a:r>
                        <a:rPr lang="en-US" sz="1000" b="1" dirty="0" err="1">
                          <a:solidFill>
                            <a:schemeClr val="bg1"/>
                          </a:solidFill>
                          <a:effectLst/>
                          <a:latin typeface="+mj-lt"/>
                          <a:ea typeface="Times New Roman" panose="02020603050405020304" pitchFamily="18" charset="0"/>
                          <a:cs typeface="Arial" panose="020B0604020202020204" pitchFamily="34" charset="0"/>
                        </a:rPr>
                        <a:t>MWe</a:t>
                      </a:r>
                      <a:r>
                        <a:rPr lang="en-US" sz="1000" b="1" dirty="0">
                          <a:solidFill>
                            <a:schemeClr val="bg1"/>
                          </a:solidFill>
                          <a:effectLst/>
                          <a:latin typeface="+mj-lt"/>
                          <a:ea typeface="Times New Roman" panose="02020603050405020304" pitchFamily="18" charset="0"/>
                          <a:cs typeface="Arial" panose="020B0604020202020204" pitchFamily="34" charset="0"/>
                        </a:rPr>
                        <a:t>)</a:t>
                      </a:r>
                      <a:endParaRPr lang="en-US" sz="1000" dirty="0">
                        <a:solidFill>
                          <a:schemeClr val="bg1"/>
                        </a:solidFill>
                        <a:effectLst/>
                        <a:latin typeface="+mj-lt"/>
                        <a:ea typeface="Times New Roman" panose="02020603050405020304" pitchFamily="18"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192832330"/>
                  </a:ext>
                </a:extLst>
              </a:tr>
              <a:tr h="171316">
                <a:tc rowSpan="3">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BOR</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BOR-1</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100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57591454"/>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BOR-2</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100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4347054"/>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BOR-3</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100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49686678"/>
                  </a:ext>
                </a:extLst>
              </a:tr>
              <a:tr h="171316">
                <a:tc rowSpan="2">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ERZİN</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ERZİN-1</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100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699035014"/>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ERZİN-2</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100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626870507"/>
                  </a:ext>
                </a:extLst>
              </a:tr>
              <a:tr h="171316">
                <a:tc rowSpan="10">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VİRANŞEHİR</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VİRANŞEHİR-1</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868828811"/>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VİRANŞEHİR-2</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80033778"/>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VİRANŞEHİR-3</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80465009"/>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VİRANŞEHİR-4</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119698170"/>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dirty="0">
                          <a:solidFill>
                            <a:schemeClr val="bg1"/>
                          </a:solidFill>
                          <a:effectLst/>
                          <a:latin typeface="+mj-lt"/>
                          <a:ea typeface="Times New Roman" panose="02020603050405020304" pitchFamily="18" charset="0"/>
                          <a:cs typeface="Arial" panose="020B0604020202020204" pitchFamily="34" charset="0"/>
                        </a:rPr>
                        <a:t>VİRANŞEHİR-5</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985240086"/>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a:solidFill>
                            <a:schemeClr val="bg1"/>
                          </a:solidFill>
                          <a:effectLst/>
                          <a:latin typeface="+mj-lt"/>
                          <a:ea typeface="Times New Roman" panose="02020603050405020304" pitchFamily="18" charset="0"/>
                          <a:cs typeface="Arial" panose="020B0604020202020204" pitchFamily="34" charset="0"/>
                        </a:rPr>
                        <a:t>VİRANŞEHİR-6</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757398626"/>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a:solidFill>
                            <a:schemeClr val="bg1"/>
                          </a:solidFill>
                          <a:effectLst/>
                          <a:latin typeface="+mj-lt"/>
                          <a:ea typeface="Times New Roman" panose="02020603050405020304" pitchFamily="18" charset="0"/>
                          <a:cs typeface="Arial" panose="020B0604020202020204" pitchFamily="34" charset="0"/>
                        </a:rPr>
                        <a:t>VİRANŞEHİR-7</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992068846"/>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a:solidFill>
                            <a:schemeClr val="bg1"/>
                          </a:solidFill>
                          <a:effectLst/>
                          <a:latin typeface="+mj-lt"/>
                          <a:ea typeface="Times New Roman" panose="02020603050405020304" pitchFamily="18" charset="0"/>
                          <a:cs typeface="Arial" panose="020B0604020202020204" pitchFamily="34" charset="0"/>
                        </a:rPr>
                        <a:t>VİRANŞEHİR-8</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60102067"/>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a:solidFill>
                            <a:schemeClr val="bg1"/>
                          </a:solidFill>
                          <a:effectLst/>
                          <a:latin typeface="+mj-lt"/>
                          <a:ea typeface="Times New Roman" panose="02020603050405020304" pitchFamily="18" charset="0"/>
                          <a:cs typeface="Arial" panose="020B0604020202020204" pitchFamily="34" charset="0"/>
                        </a:rPr>
                        <a:t>VİRANŞEHİR-9</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653979713"/>
                  </a:ext>
                </a:extLst>
              </a:tr>
              <a:tr h="171316">
                <a:tc vMerge="1">
                  <a:txBody>
                    <a:bodyPr/>
                    <a:lstStyle/>
                    <a:p>
                      <a:endParaRPr lang="en-US"/>
                    </a:p>
                  </a:txBody>
                  <a:tcPr/>
                </a:tc>
                <a:tc>
                  <a:txBody>
                    <a:bodyPr/>
                    <a:lstStyle/>
                    <a:p>
                      <a:pPr marL="0" marR="0" algn="ctr">
                        <a:lnSpc>
                          <a:spcPct val="107000"/>
                        </a:lnSpc>
                        <a:spcBef>
                          <a:spcPts val="0"/>
                        </a:spcBef>
                        <a:spcAft>
                          <a:spcPts val="0"/>
                        </a:spcAft>
                      </a:pPr>
                      <a:r>
                        <a:rPr lang="en-US" sz="1000">
                          <a:solidFill>
                            <a:schemeClr val="bg1"/>
                          </a:solidFill>
                          <a:effectLst/>
                          <a:latin typeface="+mj-lt"/>
                          <a:ea typeface="Times New Roman" panose="02020603050405020304" pitchFamily="18" charset="0"/>
                          <a:cs typeface="Arial" panose="020B0604020202020204" pitchFamily="34" charset="0"/>
                        </a:rPr>
                        <a:t>VİRANŞEHİR-10</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000" b="1" dirty="0">
                          <a:solidFill>
                            <a:schemeClr val="bg1"/>
                          </a:solidFill>
                          <a:effectLst/>
                          <a:latin typeface="+mj-lt"/>
                          <a:ea typeface="Times New Roman" panose="02020603050405020304" pitchFamily="18" charset="0"/>
                          <a:cs typeface="Arial" panose="020B0604020202020204" pitchFamily="34"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683551534"/>
                  </a:ext>
                </a:extLst>
              </a:tr>
            </a:tbl>
          </a:graphicData>
        </a:graphic>
      </p:graphicFrame>
      <p:sp>
        <p:nvSpPr>
          <p:cNvPr id="65" name="Freeform 39">
            <a:extLst>
              <a:ext uri="{FF2B5EF4-FFF2-40B4-BE49-F238E27FC236}">
                <a16:creationId xmlns:a16="http://schemas.microsoft.com/office/drawing/2014/main" id="{CB7B4E39-6C1C-8F45-A1D6-9E2E334ADD43}"/>
              </a:ext>
            </a:extLst>
          </p:cNvPr>
          <p:cNvSpPr>
            <a:spLocks noChangeArrowheads="1"/>
          </p:cNvSpPr>
          <p:nvPr/>
        </p:nvSpPr>
        <p:spPr bwMode="auto">
          <a:xfrm>
            <a:off x="4655668" y="747611"/>
            <a:ext cx="487285" cy="487412"/>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1424" tIns="45712" rIns="91424" bIns="45712" anchor="ctr"/>
          <a:lstStyle/>
          <a:p>
            <a:pPr>
              <a:defRPr/>
            </a:pPr>
            <a:endParaRPr lang="en-US" dirty="0">
              <a:latin typeface="+mn-lt"/>
              <a:ea typeface="+mn-ea"/>
              <a:cs typeface="+mn-cs"/>
            </a:endParaRPr>
          </a:p>
        </p:txBody>
      </p:sp>
      <p:sp>
        <p:nvSpPr>
          <p:cNvPr id="67" name="Rectangle 66">
            <a:extLst>
              <a:ext uri="{FF2B5EF4-FFF2-40B4-BE49-F238E27FC236}">
                <a16:creationId xmlns:a16="http://schemas.microsoft.com/office/drawing/2014/main" id="{B1A3703F-3875-2144-B36F-23D8A05E2EBE}"/>
              </a:ext>
            </a:extLst>
          </p:cNvPr>
          <p:cNvSpPr/>
          <p:nvPr/>
        </p:nvSpPr>
        <p:spPr>
          <a:xfrm>
            <a:off x="3354817" y="162599"/>
            <a:ext cx="5558963" cy="307777"/>
          </a:xfrm>
          <a:prstGeom prst="rect">
            <a:avLst/>
          </a:prstGeom>
        </p:spPr>
        <p:txBody>
          <a:bodyPr wrap="square">
            <a:spAutoFit/>
          </a:bodyPr>
          <a:lstStyle/>
          <a:p>
            <a:pPr algn="r"/>
            <a:r>
              <a:rPr lang="en-GB" b="1" dirty="0" smtClean="0">
                <a:solidFill>
                  <a:schemeClr val="tx1">
                    <a:lumMod val="85000"/>
                    <a:lumOff val="15000"/>
                  </a:schemeClr>
                </a:solidFill>
                <a:latin typeface="+mj-lt"/>
              </a:rPr>
              <a:t>SITES &amp; DATE </a:t>
            </a:r>
            <a:r>
              <a:rPr lang="en-GB" b="1" dirty="0">
                <a:solidFill>
                  <a:schemeClr val="tx1">
                    <a:lumMod val="85000"/>
                    <a:lumOff val="15000"/>
                  </a:schemeClr>
                </a:solidFill>
                <a:latin typeface="+mj-lt"/>
              </a:rPr>
              <a:t>OF </a:t>
            </a:r>
            <a:r>
              <a:rPr lang="en-GB" b="1" dirty="0" smtClean="0">
                <a:solidFill>
                  <a:schemeClr val="tx1">
                    <a:lumMod val="85000"/>
                    <a:lumOff val="15000"/>
                  </a:schemeClr>
                </a:solidFill>
                <a:latin typeface="+mj-lt"/>
              </a:rPr>
              <a:t>TENDERS</a:t>
            </a:r>
            <a:endParaRPr lang="en-GB" b="1" dirty="0">
              <a:solidFill>
                <a:schemeClr val="tx1">
                  <a:lumMod val="85000"/>
                  <a:lumOff val="15000"/>
                </a:schemeClr>
              </a:solidFill>
              <a:latin typeface="+mj-lt"/>
            </a:endParaRPr>
          </a:p>
        </p:txBody>
      </p:sp>
      <p:cxnSp>
        <p:nvCxnSpPr>
          <p:cNvPr id="68" name="Straight Connector 67">
            <a:extLst>
              <a:ext uri="{FF2B5EF4-FFF2-40B4-BE49-F238E27FC236}">
                <a16:creationId xmlns:a16="http://schemas.microsoft.com/office/drawing/2014/main" id="{6DF4EC63-3636-4D4E-AD27-978E8F289045}"/>
              </a:ext>
            </a:extLst>
          </p:cNvPr>
          <p:cNvCxnSpPr>
            <a:cxnSpLocks/>
          </p:cNvCxnSpPr>
          <p:nvPr/>
        </p:nvCxnSpPr>
        <p:spPr>
          <a:xfrm>
            <a:off x="6244444" y="489157"/>
            <a:ext cx="2669336"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4301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E506036-A714-6E45-A233-745AA08FC3F2}"/>
              </a:ext>
            </a:extLst>
          </p:cNvPr>
          <p:cNvGrpSpPr/>
          <p:nvPr/>
        </p:nvGrpSpPr>
        <p:grpSpPr>
          <a:xfrm>
            <a:off x="-205056" y="-105829"/>
            <a:ext cx="4689342" cy="738625"/>
            <a:chOff x="-205056" y="-105830"/>
            <a:chExt cx="4689342" cy="738625"/>
          </a:xfrm>
        </p:grpSpPr>
        <p:sp>
          <p:nvSpPr>
            <p:cNvPr id="19" name="Rounded Rectangle 18">
              <a:extLst>
                <a:ext uri="{FF2B5EF4-FFF2-40B4-BE49-F238E27FC236}">
                  <a16:creationId xmlns:a16="http://schemas.microsoft.com/office/drawing/2014/main" id="{760E672E-3E88-054D-BBB2-43CEAFBA750F}"/>
                </a:ext>
              </a:extLst>
            </p:cNvPr>
            <p:cNvSpPr/>
            <p:nvPr/>
          </p:nvSpPr>
          <p:spPr>
            <a:xfrm>
              <a:off x="-205056" y="-105830"/>
              <a:ext cx="3366709"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27E8B225-671F-8A40-93EA-1664D4366B80}"/>
                </a:ext>
              </a:extLst>
            </p:cNvPr>
            <p:cNvSpPr/>
            <p:nvPr/>
          </p:nvSpPr>
          <p:spPr>
            <a:xfrm>
              <a:off x="219208" y="177234"/>
              <a:ext cx="4265078" cy="276999"/>
            </a:xfrm>
            <a:prstGeom prst="rect">
              <a:avLst/>
            </a:prstGeom>
          </p:spPr>
          <p:txBody>
            <a:bodyPr wrap="square">
              <a:spAutoFit/>
            </a:bodyPr>
            <a:lstStyle/>
            <a:p>
              <a:r>
                <a:rPr lang="en-GB" sz="1200" b="1" dirty="0">
                  <a:solidFill>
                    <a:schemeClr val="bg1">
                      <a:lumMod val="95000"/>
                    </a:schemeClr>
                  </a:solidFill>
                  <a:latin typeface="+mj-lt"/>
                </a:rPr>
                <a:t>LOCALIZATION AND EFFICIENCY</a:t>
              </a:r>
            </a:p>
          </p:txBody>
        </p:sp>
      </p:grpSp>
      <p:graphicFrame>
        <p:nvGraphicFramePr>
          <p:cNvPr id="3" name="Table 2"/>
          <p:cNvGraphicFramePr>
            <a:graphicFrameLocks noGrp="1"/>
          </p:cNvGraphicFramePr>
          <p:nvPr>
            <p:extLst>
              <p:ext uri="{D42A27DB-BD31-4B8C-83A1-F6EECF244321}">
                <p14:modId xmlns:p14="http://schemas.microsoft.com/office/powerpoint/2010/main" val="2468681257"/>
              </p:ext>
            </p:extLst>
          </p:nvPr>
        </p:nvGraphicFramePr>
        <p:xfrm>
          <a:off x="1666240" y="1126174"/>
          <a:ext cx="5445759" cy="2062755"/>
        </p:xfrm>
        <a:graphic>
          <a:graphicData uri="http://schemas.openxmlformats.org/drawingml/2006/table">
            <a:tbl>
              <a:tblPr firstRow="1" firstCol="1" bandRow="1">
                <a:tableStyleId>{5C22544A-7EE6-4342-B048-85BDC9FD1C3A}</a:tableStyleId>
              </a:tblPr>
              <a:tblGrid>
                <a:gridCol w="3392061">
                  <a:extLst>
                    <a:ext uri="{9D8B030D-6E8A-4147-A177-3AD203B41FA5}">
                      <a16:colId xmlns:a16="http://schemas.microsoft.com/office/drawing/2014/main" val="677106068"/>
                    </a:ext>
                  </a:extLst>
                </a:gridCol>
                <a:gridCol w="2053698">
                  <a:extLst>
                    <a:ext uri="{9D8B030D-6E8A-4147-A177-3AD203B41FA5}">
                      <a16:colId xmlns:a16="http://schemas.microsoft.com/office/drawing/2014/main" val="259889348"/>
                    </a:ext>
                  </a:extLst>
                </a:gridCol>
              </a:tblGrid>
              <a:tr h="397826">
                <a:tc>
                  <a:txBody>
                    <a:bodyPr/>
                    <a:lstStyle/>
                    <a:p>
                      <a:pPr marL="0" marR="0" algn="ctr">
                        <a:lnSpc>
                          <a:spcPct val="115000"/>
                        </a:lnSpc>
                        <a:spcBef>
                          <a:spcPts val="0"/>
                        </a:spcBef>
                        <a:spcAft>
                          <a:spcPts val="1000"/>
                        </a:spcAft>
                      </a:pPr>
                      <a:r>
                        <a:rPr lang="en-US" sz="1400" b="1" dirty="0" smtClean="0">
                          <a:effectLst/>
                        </a:rPr>
                        <a:t>COMPONENTS</a:t>
                      </a:r>
                      <a:endParaRPr lang="en-US" sz="1600" b="1"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tc>
                  <a:txBody>
                    <a:bodyPr/>
                    <a:lstStyle/>
                    <a:p>
                      <a:pPr marL="0" marR="0" algn="ctr">
                        <a:lnSpc>
                          <a:spcPct val="115000"/>
                        </a:lnSpc>
                        <a:spcBef>
                          <a:spcPts val="0"/>
                        </a:spcBef>
                        <a:spcAft>
                          <a:spcPts val="1000"/>
                        </a:spcAft>
                      </a:pPr>
                      <a:r>
                        <a:rPr lang="en-US" sz="1400" b="1" dirty="0">
                          <a:effectLst/>
                        </a:rPr>
                        <a:t>LOCALIZATION RATIOS</a:t>
                      </a:r>
                      <a:endParaRPr lang="en-US" sz="1600" b="1"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extLst>
                  <a:ext uri="{0D108BD9-81ED-4DB2-BD59-A6C34878D82A}">
                    <a16:rowId xmlns:a16="http://schemas.microsoft.com/office/drawing/2014/main" val="1934580760"/>
                  </a:ext>
                </a:extLst>
              </a:tr>
              <a:tr h="383801">
                <a:tc>
                  <a:txBody>
                    <a:bodyPr/>
                    <a:lstStyle/>
                    <a:p>
                      <a:pPr marL="0" marR="0" algn="ctr">
                        <a:lnSpc>
                          <a:spcPct val="115000"/>
                        </a:lnSpc>
                        <a:spcBef>
                          <a:spcPts val="0"/>
                        </a:spcBef>
                        <a:spcAft>
                          <a:spcPts val="1000"/>
                        </a:spcAft>
                      </a:pPr>
                      <a:r>
                        <a:rPr lang="en-US" sz="1200" dirty="0">
                          <a:effectLst/>
                        </a:rPr>
                        <a:t>Solar Module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tc>
                  <a:txBody>
                    <a:bodyPr/>
                    <a:lstStyle/>
                    <a:p>
                      <a:pPr marL="0" marR="0" algn="ctr">
                        <a:lnSpc>
                          <a:spcPct val="115000"/>
                        </a:lnSpc>
                        <a:spcBef>
                          <a:spcPts val="0"/>
                        </a:spcBef>
                        <a:spcAft>
                          <a:spcPts val="1000"/>
                        </a:spcAft>
                      </a:pPr>
                      <a:r>
                        <a:rPr lang="en-US" sz="1200">
                          <a:effectLst/>
                        </a:rPr>
                        <a:t>≥75%</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extLst>
                  <a:ext uri="{0D108BD9-81ED-4DB2-BD59-A6C34878D82A}">
                    <a16:rowId xmlns:a16="http://schemas.microsoft.com/office/drawing/2014/main" val="1211133692"/>
                  </a:ext>
                </a:extLst>
              </a:tr>
              <a:tr h="383801">
                <a:tc>
                  <a:txBody>
                    <a:bodyPr/>
                    <a:lstStyle/>
                    <a:p>
                      <a:pPr marL="0" marR="0" algn="ctr">
                        <a:lnSpc>
                          <a:spcPct val="115000"/>
                        </a:lnSpc>
                        <a:spcBef>
                          <a:spcPts val="0"/>
                        </a:spcBef>
                        <a:spcAft>
                          <a:spcPts val="1000"/>
                        </a:spcAft>
                      </a:pPr>
                      <a:r>
                        <a:rPr lang="en-US" sz="1200" dirty="0">
                          <a:effectLst/>
                        </a:rPr>
                        <a:t>DC Solar Cable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tc>
                  <a:txBody>
                    <a:bodyPr/>
                    <a:lstStyle/>
                    <a:p>
                      <a:pPr marL="0" marR="0" algn="ctr">
                        <a:lnSpc>
                          <a:spcPct val="115000"/>
                        </a:lnSpc>
                        <a:spcBef>
                          <a:spcPts val="0"/>
                        </a:spcBef>
                        <a:spcAft>
                          <a:spcPts val="1000"/>
                        </a:spcAft>
                      </a:pPr>
                      <a:r>
                        <a:rPr lang="en-US" sz="1200" dirty="0">
                          <a:effectLst/>
                        </a:rPr>
                        <a:t>≥51%</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extLst>
                  <a:ext uri="{0D108BD9-81ED-4DB2-BD59-A6C34878D82A}">
                    <a16:rowId xmlns:a16="http://schemas.microsoft.com/office/drawing/2014/main" val="733143129"/>
                  </a:ext>
                </a:extLst>
              </a:tr>
              <a:tr h="383801">
                <a:tc>
                  <a:txBody>
                    <a:bodyPr/>
                    <a:lstStyle/>
                    <a:p>
                      <a:pPr marL="0" marR="0" algn="ctr">
                        <a:lnSpc>
                          <a:spcPct val="115000"/>
                        </a:lnSpc>
                        <a:spcBef>
                          <a:spcPts val="0"/>
                        </a:spcBef>
                        <a:spcAft>
                          <a:spcPts val="1000"/>
                        </a:spcAft>
                      </a:pPr>
                      <a:r>
                        <a:rPr lang="en-US" sz="1200" dirty="0">
                          <a:effectLst/>
                        </a:rPr>
                        <a:t>Inverter</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tc>
                  <a:txBody>
                    <a:bodyPr/>
                    <a:lstStyle/>
                    <a:p>
                      <a:pPr marL="0" marR="0" algn="ctr">
                        <a:lnSpc>
                          <a:spcPct val="115000"/>
                        </a:lnSpc>
                        <a:spcBef>
                          <a:spcPts val="0"/>
                        </a:spcBef>
                        <a:spcAft>
                          <a:spcPts val="1000"/>
                        </a:spcAft>
                      </a:pPr>
                      <a:r>
                        <a:rPr lang="en-US" sz="1200" dirty="0">
                          <a:effectLst/>
                        </a:rPr>
                        <a:t>≥51%</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extLst>
                  <a:ext uri="{0D108BD9-81ED-4DB2-BD59-A6C34878D82A}">
                    <a16:rowId xmlns:a16="http://schemas.microsoft.com/office/drawing/2014/main" val="761001954"/>
                  </a:ext>
                </a:extLst>
              </a:tr>
              <a:tr h="383801">
                <a:tc>
                  <a:txBody>
                    <a:bodyPr/>
                    <a:lstStyle/>
                    <a:p>
                      <a:pPr marL="0" marR="0" algn="ctr">
                        <a:lnSpc>
                          <a:spcPct val="115000"/>
                        </a:lnSpc>
                        <a:spcBef>
                          <a:spcPts val="0"/>
                        </a:spcBef>
                        <a:spcAft>
                          <a:spcPts val="1000"/>
                        </a:spcAft>
                      </a:pPr>
                      <a:r>
                        <a:rPr lang="en-US" sz="1200" dirty="0">
                          <a:effectLst/>
                        </a:rPr>
                        <a:t>Carrier Construction (including solar tracking system if planned in project)</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tc>
                  <a:txBody>
                    <a:bodyPr/>
                    <a:lstStyle/>
                    <a:p>
                      <a:pPr marL="0" marR="0" algn="ctr">
                        <a:lnSpc>
                          <a:spcPct val="115000"/>
                        </a:lnSpc>
                        <a:spcBef>
                          <a:spcPts val="0"/>
                        </a:spcBef>
                        <a:spcAft>
                          <a:spcPts val="1000"/>
                        </a:spcAft>
                      </a:pPr>
                      <a:r>
                        <a:rPr lang="en-US" sz="1200" dirty="0">
                          <a:effectLst/>
                        </a:rPr>
                        <a:t>≥51%</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34133" marR="34133" marT="0" marB="0" anchor="ctr"/>
                </a:tc>
                <a:extLst>
                  <a:ext uri="{0D108BD9-81ED-4DB2-BD59-A6C34878D82A}">
                    <a16:rowId xmlns:a16="http://schemas.microsoft.com/office/drawing/2014/main" val="2713229650"/>
                  </a:ext>
                </a:extLst>
              </a:tr>
            </a:tbl>
          </a:graphicData>
        </a:graphic>
      </p:graphicFrame>
      <p:grpSp>
        <p:nvGrpSpPr>
          <p:cNvPr id="13" name="Group 12">
            <a:extLst>
              <a:ext uri="{FF2B5EF4-FFF2-40B4-BE49-F238E27FC236}">
                <a16:creationId xmlns:a16="http://schemas.microsoft.com/office/drawing/2014/main" id="{F15DBD24-0A29-EB4A-818E-E29787254640}"/>
              </a:ext>
            </a:extLst>
          </p:cNvPr>
          <p:cNvGrpSpPr/>
          <p:nvPr/>
        </p:nvGrpSpPr>
        <p:grpSpPr>
          <a:xfrm>
            <a:off x="1877003" y="3629342"/>
            <a:ext cx="274026" cy="291533"/>
            <a:chOff x="2270125" y="1222376"/>
            <a:chExt cx="360363" cy="338138"/>
          </a:xfrm>
          <a:solidFill>
            <a:schemeClr val="bg1"/>
          </a:solidFill>
        </p:grpSpPr>
        <p:sp>
          <p:nvSpPr>
            <p:cNvPr id="15" name="Freeform 14">
              <a:extLst>
                <a:ext uri="{FF2B5EF4-FFF2-40B4-BE49-F238E27FC236}">
                  <a16:creationId xmlns:a16="http://schemas.microsoft.com/office/drawing/2014/main" id="{67A555CE-E8F0-0E45-B751-254018E24C7E}"/>
                </a:ext>
              </a:extLst>
            </p:cNvPr>
            <p:cNvSpPr>
              <a:spLocks noEditPoints="1"/>
            </p:cNvSpPr>
            <p:nvPr/>
          </p:nvSpPr>
          <p:spPr bwMode="auto">
            <a:xfrm>
              <a:off x="2270125" y="1222376"/>
              <a:ext cx="360363" cy="338138"/>
            </a:xfrm>
            <a:custGeom>
              <a:avLst/>
              <a:gdLst/>
              <a:ahLst/>
              <a:cxnLst>
                <a:cxn ang="0">
                  <a:pos x="120" y="25"/>
                </a:cxn>
                <a:cxn ang="0">
                  <a:pos x="97" y="2"/>
                </a:cxn>
                <a:cxn ang="0">
                  <a:pos x="92" y="0"/>
                </a:cxn>
                <a:cxn ang="0">
                  <a:pos x="11" y="0"/>
                </a:cxn>
                <a:cxn ang="0">
                  <a:pos x="0" y="11"/>
                </a:cxn>
                <a:cxn ang="0">
                  <a:pos x="0" y="104"/>
                </a:cxn>
                <a:cxn ang="0">
                  <a:pos x="11" y="115"/>
                </a:cxn>
                <a:cxn ang="0">
                  <a:pos x="111" y="115"/>
                </a:cxn>
                <a:cxn ang="0">
                  <a:pos x="123" y="104"/>
                </a:cxn>
                <a:cxn ang="0">
                  <a:pos x="123" y="31"/>
                </a:cxn>
                <a:cxn ang="0">
                  <a:pos x="120" y="25"/>
                </a:cxn>
                <a:cxn ang="0">
                  <a:pos x="115" y="104"/>
                </a:cxn>
                <a:cxn ang="0">
                  <a:pos x="111" y="107"/>
                </a:cxn>
                <a:cxn ang="0">
                  <a:pos x="11" y="107"/>
                </a:cxn>
                <a:cxn ang="0">
                  <a:pos x="8" y="104"/>
                </a:cxn>
                <a:cxn ang="0">
                  <a:pos x="8" y="11"/>
                </a:cxn>
                <a:cxn ang="0">
                  <a:pos x="11" y="8"/>
                </a:cxn>
                <a:cxn ang="0">
                  <a:pos x="88" y="8"/>
                </a:cxn>
                <a:cxn ang="0">
                  <a:pos x="88" y="23"/>
                </a:cxn>
                <a:cxn ang="0">
                  <a:pos x="100" y="34"/>
                </a:cxn>
                <a:cxn ang="0">
                  <a:pos x="115" y="34"/>
                </a:cxn>
                <a:cxn ang="0">
                  <a:pos x="115" y="104"/>
                </a:cxn>
                <a:cxn ang="0">
                  <a:pos x="103" y="31"/>
                </a:cxn>
                <a:cxn ang="0">
                  <a:pos x="100" y="31"/>
                </a:cxn>
                <a:cxn ang="0">
                  <a:pos x="92" y="23"/>
                </a:cxn>
                <a:cxn ang="0">
                  <a:pos x="92" y="8"/>
                </a:cxn>
                <a:cxn ang="0">
                  <a:pos x="115" y="31"/>
                </a:cxn>
                <a:cxn ang="0">
                  <a:pos x="103" y="31"/>
                </a:cxn>
                <a:cxn ang="0">
                  <a:pos x="103" y="31"/>
                </a:cxn>
                <a:cxn ang="0">
                  <a:pos x="103" y="31"/>
                </a:cxn>
              </a:cxnLst>
              <a:rect l="0" t="0" r="r" b="b"/>
              <a:pathLst>
                <a:path w="123" h="115">
                  <a:moveTo>
                    <a:pt x="120" y="25"/>
                  </a:moveTo>
                  <a:cubicBezTo>
                    <a:pt x="97" y="2"/>
                    <a:pt x="97" y="2"/>
                    <a:pt x="97" y="2"/>
                  </a:cubicBezTo>
                  <a:cubicBezTo>
                    <a:pt x="96" y="1"/>
                    <a:pt x="94" y="0"/>
                    <a:pt x="92" y="0"/>
                  </a:cubicBezTo>
                  <a:cubicBezTo>
                    <a:pt x="11" y="0"/>
                    <a:pt x="11" y="0"/>
                    <a:pt x="11" y="0"/>
                  </a:cubicBezTo>
                  <a:cubicBezTo>
                    <a:pt x="5" y="0"/>
                    <a:pt x="0" y="5"/>
                    <a:pt x="0" y="11"/>
                  </a:cubicBezTo>
                  <a:cubicBezTo>
                    <a:pt x="0" y="104"/>
                    <a:pt x="0" y="104"/>
                    <a:pt x="0" y="104"/>
                  </a:cubicBezTo>
                  <a:cubicBezTo>
                    <a:pt x="0" y="110"/>
                    <a:pt x="5" y="115"/>
                    <a:pt x="11" y="115"/>
                  </a:cubicBezTo>
                  <a:cubicBezTo>
                    <a:pt x="111" y="115"/>
                    <a:pt x="111" y="115"/>
                    <a:pt x="111" y="115"/>
                  </a:cubicBezTo>
                  <a:cubicBezTo>
                    <a:pt x="118" y="115"/>
                    <a:pt x="123" y="110"/>
                    <a:pt x="123" y="104"/>
                  </a:cubicBezTo>
                  <a:cubicBezTo>
                    <a:pt x="123" y="31"/>
                    <a:pt x="123" y="31"/>
                    <a:pt x="123" y="31"/>
                  </a:cubicBezTo>
                  <a:cubicBezTo>
                    <a:pt x="123" y="29"/>
                    <a:pt x="122" y="27"/>
                    <a:pt x="120" y="25"/>
                  </a:cubicBezTo>
                  <a:close/>
                  <a:moveTo>
                    <a:pt x="115" y="104"/>
                  </a:moveTo>
                  <a:cubicBezTo>
                    <a:pt x="115" y="106"/>
                    <a:pt x="113" y="107"/>
                    <a:pt x="111" y="107"/>
                  </a:cubicBezTo>
                  <a:cubicBezTo>
                    <a:pt x="11" y="107"/>
                    <a:pt x="11" y="107"/>
                    <a:pt x="11" y="107"/>
                  </a:cubicBezTo>
                  <a:cubicBezTo>
                    <a:pt x="9" y="107"/>
                    <a:pt x="8" y="106"/>
                    <a:pt x="8" y="104"/>
                  </a:cubicBezTo>
                  <a:cubicBezTo>
                    <a:pt x="8" y="11"/>
                    <a:pt x="8" y="11"/>
                    <a:pt x="8" y="11"/>
                  </a:cubicBezTo>
                  <a:cubicBezTo>
                    <a:pt x="8" y="9"/>
                    <a:pt x="9" y="8"/>
                    <a:pt x="11" y="8"/>
                  </a:cubicBezTo>
                  <a:cubicBezTo>
                    <a:pt x="88" y="8"/>
                    <a:pt x="88" y="8"/>
                    <a:pt x="88" y="8"/>
                  </a:cubicBezTo>
                  <a:cubicBezTo>
                    <a:pt x="88" y="23"/>
                    <a:pt x="88" y="23"/>
                    <a:pt x="88" y="23"/>
                  </a:cubicBezTo>
                  <a:cubicBezTo>
                    <a:pt x="88" y="29"/>
                    <a:pt x="93" y="34"/>
                    <a:pt x="100" y="34"/>
                  </a:cubicBezTo>
                  <a:cubicBezTo>
                    <a:pt x="115" y="34"/>
                    <a:pt x="115" y="34"/>
                    <a:pt x="115" y="34"/>
                  </a:cubicBezTo>
                  <a:lnTo>
                    <a:pt x="115" y="104"/>
                  </a:lnTo>
                  <a:close/>
                  <a:moveTo>
                    <a:pt x="103" y="31"/>
                  </a:moveTo>
                  <a:cubicBezTo>
                    <a:pt x="100" y="31"/>
                    <a:pt x="100" y="31"/>
                    <a:pt x="100" y="31"/>
                  </a:cubicBezTo>
                  <a:cubicBezTo>
                    <a:pt x="95" y="31"/>
                    <a:pt x="92" y="27"/>
                    <a:pt x="92" y="23"/>
                  </a:cubicBezTo>
                  <a:cubicBezTo>
                    <a:pt x="92" y="8"/>
                    <a:pt x="92" y="8"/>
                    <a:pt x="92" y="8"/>
                  </a:cubicBezTo>
                  <a:cubicBezTo>
                    <a:pt x="115" y="31"/>
                    <a:pt x="115" y="31"/>
                    <a:pt x="115" y="31"/>
                  </a:cubicBezTo>
                  <a:lnTo>
                    <a:pt x="103" y="31"/>
                  </a:lnTo>
                  <a:close/>
                  <a:moveTo>
                    <a:pt x="103" y="31"/>
                  </a:moveTo>
                  <a:cubicBezTo>
                    <a:pt x="103" y="31"/>
                    <a:pt x="103" y="31"/>
                    <a:pt x="103" y="31"/>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a:extLst>
                <a:ext uri="{FF2B5EF4-FFF2-40B4-BE49-F238E27FC236}">
                  <a16:creationId xmlns:a16="http://schemas.microsoft.com/office/drawing/2014/main" id="{BD24595B-DA7E-AE4F-9711-F81B078F5BF2}"/>
                </a:ext>
              </a:extLst>
            </p:cNvPr>
            <p:cNvSpPr>
              <a:spLocks noEditPoints="1"/>
            </p:cNvSpPr>
            <p:nvPr/>
          </p:nvSpPr>
          <p:spPr bwMode="auto">
            <a:xfrm>
              <a:off x="2436813" y="1290638"/>
              <a:ext cx="66675" cy="11113"/>
            </a:xfrm>
            <a:custGeom>
              <a:avLst/>
              <a:gdLst/>
              <a:ahLst/>
              <a:cxnLst>
                <a:cxn ang="0">
                  <a:pos x="2" y="4"/>
                </a:cxn>
                <a:cxn ang="0">
                  <a:pos x="22" y="4"/>
                </a:cxn>
                <a:cxn ang="0">
                  <a:pos x="23" y="2"/>
                </a:cxn>
                <a:cxn ang="0">
                  <a:pos x="22" y="0"/>
                </a:cxn>
                <a:cxn ang="0">
                  <a:pos x="2" y="0"/>
                </a:cxn>
                <a:cxn ang="0">
                  <a:pos x="0" y="2"/>
                </a:cxn>
                <a:cxn ang="0">
                  <a:pos x="2" y="4"/>
                </a:cxn>
                <a:cxn ang="0">
                  <a:pos x="2" y="4"/>
                </a:cxn>
                <a:cxn ang="0">
                  <a:pos x="2" y="4"/>
                </a:cxn>
              </a:cxnLst>
              <a:rect l="0" t="0" r="r" b="b"/>
              <a:pathLst>
                <a:path w="23" h="4">
                  <a:moveTo>
                    <a:pt x="2" y="4"/>
                  </a:moveTo>
                  <a:cubicBezTo>
                    <a:pt x="22" y="4"/>
                    <a:pt x="22" y="4"/>
                    <a:pt x="22" y="4"/>
                  </a:cubicBezTo>
                  <a:cubicBezTo>
                    <a:pt x="23" y="4"/>
                    <a:pt x="23" y="3"/>
                    <a:pt x="23" y="2"/>
                  </a:cubicBezTo>
                  <a:cubicBezTo>
                    <a:pt x="23" y="1"/>
                    <a:pt x="23" y="0"/>
                    <a:pt x="22" y="0"/>
                  </a:cubicBezTo>
                  <a:cubicBezTo>
                    <a:pt x="2" y="0"/>
                    <a:pt x="2" y="0"/>
                    <a:pt x="2" y="0"/>
                  </a:cubicBezTo>
                  <a:cubicBezTo>
                    <a:pt x="1" y="0"/>
                    <a:pt x="0" y="1"/>
                    <a:pt x="0" y="2"/>
                  </a:cubicBezTo>
                  <a:cubicBezTo>
                    <a:pt x="0" y="3"/>
                    <a:pt x="1" y="4"/>
                    <a:pt x="2" y="4"/>
                  </a:cubicBezTo>
                  <a:close/>
                  <a:moveTo>
                    <a:pt x="2" y="4"/>
                  </a:moveTo>
                  <a:cubicBezTo>
                    <a:pt x="2" y="4"/>
                    <a:pt x="2" y="4"/>
                    <a:pt x="2"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a:extLst>
                <a:ext uri="{FF2B5EF4-FFF2-40B4-BE49-F238E27FC236}">
                  <a16:creationId xmlns:a16="http://schemas.microsoft.com/office/drawing/2014/main" id="{E9A85AB7-2CEA-A944-BFC7-C63F4F426F72}"/>
                </a:ext>
              </a:extLst>
            </p:cNvPr>
            <p:cNvSpPr>
              <a:spLocks noEditPoints="1"/>
            </p:cNvSpPr>
            <p:nvPr/>
          </p:nvSpPr>
          <p:spPr bwMode="auto">
            <a:xfrm>
              <a:off x="2436813" y="1322388"/>
              <a:ext cx="66675" cy="12700"/>
            </a:xfrm>
            <a:custGeom>
              <a:avLst/>
              <a:gdLst/>
              <a:ahLst/>
              <a:cxnLst>
                <a:cxn ang="0">
                  <a:pos x="2" y="4"/>
                </a:cxn>
                <a:cxn ang="0">
                  <a:pos x="22" y="4"/>
                </a:cxn>
                <a:cxn ang="0">
                  <a:pos x="23" y="2"/>
                </a:cxn>
                <a:cxn ang="0">
                  <a:pos x="22" y="0"/>
                </a:cxn>
                <a:cxn ang="0">
                  <a:pos x="2" y="0"/>
                </a:cxn>
                <a:cxn ang="0">
                  <a:pos x="0" y="2"/>
                </a:cxn>
                <a:cxn ang="0">
                  <a:pos x="2" y="4"/>
                </a:cxn>
                <a:cxn ang="0">
                  <a:pos x="2" y="4"/>
                </a:cxn>
                <a:cxn ang="0">
                  <a:pos x="2" y="4"/>
                </a:cxn>
              </a:cxnLst>
              <a:rect l="0" t="0" r="r" b="b"/>
              <a:pathLst>
                <a:path w="23" h="4">
                  <a:moveTo>
                    <a:pt x="2" y="4"/>
                  </a:moveTo>
                  <a:cubicBezTo>
                    <a:pt x="22" y="4"/>
                    <a:pt x="22" y="4"/>
                    <a:pt x="22" y="4"/>
                  </a:cubicBezTo>
                  <a:cubicBezTo>
                    <a:pt x="23" y="4"/>
                    <a:pt x="23" y="3"/>
                    <a:pt x="23" y="2"/>
                  </a:cubicBezTo>
                  <a:cubicBezTo>
                    <a:pt x="23" y="1"/>
                    <a:pt x="23" y="0"/>
                    <a:pt x="22" y="0"/>
                  </a:cubicBezTo>
                  <a:cubicBezTo>
                    <a:pt x="2" y="0"/>
                    <a:pt x="2" y="0"/>
                    <a:pt x="2" y="0"/>
                  </a:cubicBezTo>
                  <a:cubicBezTo>
                    <a:pt x="1" y="0"/>
                    <a:pt x="0" y="1"/>
                    <a:pt x="0" y="2"/>
                  </a:cubicBezTo>
                  <a:cubicBezTo>
                    <a:pt x="0" y="3"/>
                    <a:pt x="1" y="4"/>
                    <a:pt x="2" y="4"/>
                  </a:cubicBezTo>
                  <a:close/>
                  <a:moveTo>
                    <a:pt x="2" y="4"/>
                  </a:moveTo>
                  <a:cubicBezTo>
                    <a:pt x="2" y="4"/>
                    <a:pt x="2" y="4"/>
                    <a:pt x="2"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17">
              <a:extLst>
                <a:ext uri="{FF2B5EF4-FFF2-40B4-BE49-F238E27FC236}">
                  <a16:creationId xmlns:a16="http://schemas.microsoft.com/office/drawing/2014/main" id="{9ABB9FDB-E3A1-4F41-9C17-DC8AA7C414C7}"/>
                </a:ext>
              </a:extLst>
            </p:cNvPr>
            <p:cNvSpPr>
              <a:spLocks noEditPoints="1"/>
            </p:cNvSpPr>
            <p:nvPr/>
          </p:nvSpPr>
          <p:spPr bwMode="auto">
            <a:xfrm>
              <a:off x="2436813" y="1357313"/>
              <a:ext cx="146050" cy="12700"/>
            </a:xfrm>
            <a:custGeom>
              <a:avLst/>
              <a:gdLst/>
              <a:ahLst/>
              <a:cxnLst>
                <a:cxn ang="0">
                  <a:pos x="0" y="2"/>
                </a:cxn>
                <a:cxn ang="0">
                  <a:pos x="2" y="4"/>
                </a:cxn>
                <a:cxn ang="0">
                  <a:pos x="48" y="4"/>
                </a:cxn>
                <a:cxn ang="0">
                  <a:pos x="50" y="2"/>
                </a:cxn>
                <a:cxn ang="0">
                  <a:pos x="48" y="0"/>
                </a:cxn>
                <a:cxn ang="0">
                  <a:pos x="2" y="0"/>
                </a:cxn>
                <a:cxn ang="0">
                  <a:pos x="0" y="2"/>
                </a:cxn>
                <a:cxn ang="0">
                  <a:pos x="0" y="2"/>
                </a:cxn>
                <a:cxn ang="0">
                  <a:pos x="0" y="2"/>
                </a:cxn>
              </a:cxnLst>
              <a:rect l="0" t="0" r="r" b="b"/>
              <a:pathLst>
                <a:path w="50" h="4">
                  <a:moveTo>
                    <a:pt x="0" y="2"/>
                  </a:moveTo>
                  <a:cubicBezTo>
                    <a:pt x="0" y="3"/>
                    <a:pt x="1" y="4"/>
                    <a:pt x="2" y="4"/>
                  </a:cubicBezTo>
                  <a:cubicBezTo>
                    <a:pt x="48" y="4"/>
                    <a:pt x="48" y="4"/>
                    <a:pt x="48" y="4"/>
                  </a:cubicBezTo>
                  <a:cubicBezTo>
                    <a:pt x="49" y="4"/>
                    <a:pt x="50" y="3"/>
                    <a:pt x="50" y="2"/>
                  </a:cubicBezTo>
                  <a:cubicBezTo>
                    <a:pt x="50" y="1"/>
                    <a:pt x="49" y="0"/>
                    <a:pt x="48" y="0"/>
                  </a:cubicBezTo>
                  <a:cubicBezTo>
                    <a:pt x="2" y="0"/>
                    <a:pt x="2" y="0"/>
                    <a:pt x="2" y="0"/>
                  </a:cubicBezTo>
                  <a:cubicBezTo>
                    <a:pt x="1" y="0"/>
                    <a:pt x="0" y="1"/>
                    <a:pt x="0" y="2"/>
                  </a:cubicBezTo>
                  <a:close/>
                  <a:moveTo>
                    <a:pt x="0" y="2"/>
                  </a:moveTo>
                  <a:cubicBezTo>
                    <a:pt x="0" y="2"/>
                    <a:pt x="0" y="2"/>
                    <a:pt x="0" y="2"/>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8">
              <a:extLst>
                <a:ext uri="{FF2B5EF4-FFF2-40B4-BE49-F238E27FC236}">
                  <a16:creationId xmlns:a16="http://schemas.microsoft.com/office/drawing/2014/main" id="{1EDBD5FC-E7DA-9844-9814-FF1EE13A5D7D}"/>
                </a:ext>
              </a:extLst>
            </p:cNvPr>
            <p:cNvSpPr>
              <a:spLocks noEditPoints="1"/>
            </p:cNvSpPr>
            <p:nvPr/>
          </p:nvSpPr>
          <p:spPr bwMode="auto">
            <a:xfrm>
              <a:off x="2314575" y="1425576"/>
              <a:ext cx="268288" cy="11113"/>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19">
              <a:extLst>
                <a:ext uri="{FF2B5EF4-FFF2-40B4-BE49-F238E27FC236}">
                  <a16:creationId xmlns:a16="http://schemas.microsoft.com/office/drawing/2014/main" id="{E07582CA-8990-1345-A700-77D8D4B492BF}"/>
                </a:ext>
              </a:extLst>
            </p:cNvPr>
            <p:cNvSpPr>
              <a:spLocks noEditPoints="1"/>
            </p:cNvSpPr>
            <p:nvPr/>
          </p:nvSpPr>
          <p:spPr bwMode="auto">
            <a:xfrm>
              <a:off x="2314575" y="1460501"/>
              <a:ext cx="268288" cy="9525"/>
            </a:xfrm>
            <a:custGeom>
              <a:avLst/>
              <a:gdLst/>
              <a:ahLst/>
              <a:cxnLst>
                <a:cxn ang="0">
                  <a:pos x="90" y="0"/>
                </a:cxn>
                <a:cxn ang="0">
                  <a:pos x="2" y="0"/>
                </a:cxn>
                <a:cxn ang="0">
                  <a:pos x="0" y="1"/>
                </a:cxn>
                <a:cxn ang="0">
                  <a:pos x="2" y="3"/>
                </a:cxn>
                <a:cxn ang="0">
                  <a:pos x="90" y="3"/>
                </a:cxn>
                <a:cxn ang="0">
                  <a:pos x="92" y="1"/>
                </a:cxn>
                <a:cxn ang="0">
                  <a:pos x="90" y="0"/>
                </a:cxn>
                <a:cxn ang="0">
                  <a:pos x="90" y="0"/>
                </a:cxn>
                <a:cxn ang="0">
                  <a:pos x="90" y="0"/>
                </a:cxn>
              </a:cxnLst>
              <a:rect l="0" t="0" r="r" b="b"/>
              <a:pathLst>
                <a:path w="92" h="3">
                  <a:moveTo>
                    <a:pt x="90" y="0"/>
                  </a:moveTo>
                  <a:cubicBezTo>
                    <a:pt x="2" y="0"/>
                    <a:pt x="2" y="0"/>
                    <a:pt x="2" y="0"/>
                  </a:cubicBezTo>
                  <a:cubicBezTo>
                    <a:pt x="1" y="0"/>
                    <a:pt x="0" y="0"/>
                    <a:pt x="0" y="1"/>
                  </a:cubicBezTo>
                  <a:cubicBezTo>
                    <a:pt x="0" y="2"/>
                    <a:pt x="1" y="3"/>
                    <a:pt x="2" y="3"/>
                  </a:cubicBezTo>
                  <a:cubicBezTo>
                    <a:pt x="90" y="3"/>
                    <a:pt x="90" y="3"/>
                    <a:pt x="90" y="3"/>
                  </a:cubicBezTo>
                  <a:cubicBezTo>
                    <a:pt x="91" y="3"/>
                    <a:pt x="92" y="2"/>
                    <a:pt x="92" y="1"/>
                  </a:cubicBezTo>
                  <a:cubicBezTo>
                    <a:pt x="92" y="0"/>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0">
              <a:extLst>
                <a:ext uri="{FF2B5EF4-FFF2-40B4-BE49-F238E27FC236}">
                  <a16:creationId xmlns:a16="http://schemas.microsoft.com/office/drawing/2014/main" id="{C992CDD4-1246-8943-A94E-E9ACEAA579B1}"/>
                </a:ext>
              </a:extLst>
            </p:cNvPr>
            <p:cNvSpPr>
              <a:spLocks noEditPoints="1"/>
            </p:cNvSpPr>
            <p:nvPr/>
          </p:nvSpPr>
          <p:spPr bwMode="auto">
            <a:xfrm>
              <a:off x="2314575" y="1492251"/>
              <a:ext cx="268288" cy="12700"/>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1">
              <a:extLst>
                <a:ext uri="{FF2B5EF4-FFF2-40B4-BE49-F238E27FC236}">
                  <a16:creationId xmlns:a16="http://schemas.microsoft.com/office/drawing/2014/main" id="{D08BE33E-07BF-384A-ADA9-7287FFC630BC}"/>
                </a:ext>
              </a:extLst>
            </p:cNvPr>
            <p:cNvSpPr>
              <a:spLocks noEditPoints="1"/>
            </p:cNvSpPr>
            <p:nvPr/>
          </p:nvSpPr>
          <p:spPr bwMode="auto">
            <a:xfrm>
              <a:off x="2314575" y="1390651"/>
              <a:ext cx="268288" cy="11113"/>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2">
              <a:extLst>
                <a:ext uri="{FF2B5EF4-FFF2-40B4-BE49-F238E27FC236}">
                  <a16:creationId xmlns:a16="http://schemas.microsoft.com/office/drawing/2014/main" id="{20A2FA5B-52F7-F84B-A062-FC6B3D09B7A6}"/>
                </a:ext>
              </a:extLst>
            </p:cNvPr>
            <p:cNvSpPr>
              <a:spLocks noEditPoints="1"/>
            </p:cNvSpPr>
            <p:nvPr/>
          </p:nvSpPr>
          <p:spPr bwMode="auto">
            <a:xfrm>
              <a:off x="2314575" y="1277938"/>
              <a:ext cx="101600" cy="92075"/>
            </a:xfrm>
            <a:custGeom>
              <a:avLst/>
              <a:gdLst/>
              <a:ahLst/>
              <a:cxnLst>
                <a:cxn ang="0">
                  <a:pos x="4" y="31"/>
                </a:cxn>
                <a:cxn ang="0">
                  <a:pos x="31" y="31"/>
                </a:cxn>
                <a:cxn ang="0">
                  <a:pos x="35" y="27"/>
                </a:cxn>
                <a:cxn ang="0">
                  <a:pos x="35" y="4"/>
                </a:cxn>
                <a:cxn ang="0">
                  <a:pos x="31" y="0"/>
                </a:cxn>
                <a:cxn ang="0">
                  <a:pos x="4" y="0"/>
                </a:cxn>
                <a:cxn ang="0">
                  <a:pos x="0" y="4"/>
                </a:cxn>
                <a:cxn ang="0">
                  <a:pos x="0" y="27"/>
                </a:cxn>
                <a:cxn ang="0">
                  <a:pos x="4" y="31"/>
                </a:cxn>
                <a:cxn ang="0">
                  <a:pos x="8" y="8"/>
                </a:cxn>
                <a:cxn ang="0">
                  <a:pos x="27" y="8"/>
                </a:cxn>
                <a:cxn ang="0">
                  <a:pos x="27" y="23"/>
                </a:cxn>
                <a:cxn ang="0">
                  <a:pos x="8" y="23"/>
                </a:cxn>
                <a:cxn ang="0">
                  <a:pos x="8" y="8"/>
                </a:cxn>
                <a:cxn ang="0">
                  <a:pos x="8" y="8"/>
                </a:cxn>
                <a:cxn ang="0">
                  <a:pos x="8" y="8"/>
                </a:cxn>
              </a:cxnLst>
              <a:rect l="0" t="0" r="r" b="b"/>
              <a:pathLst>
                <a:path w="35" h="31">
                  <a:moveTo>
                    <a:pt x="4" y="31"/>
                  </a:moveTo>
                  <a:cubicBezTo>
                    <a:pt x="31" y="31"/>
                    <a:pt x="31" y="31"/>
                    <a:pt x="31" y="31"/>
                  </a:cubicBezTo>
                  <a:cubicBezTo>
                    <a:pt x="33" y="31"/>
                    <a:pt x="35" y="29"/>
                    <a:pt x="35" y="27"/>
                  </a:cubicBezTo>
                  <a:cubicBezTo>
                    <a:pt x="35" y="4"/>
                    <a:pt x="35" y="4"/>
                    <a:pt x="35" y="4"/>
                  </a:cubicBezTo>
                  <a:cubicBezTo>
                    <a:pt x="35" y="2"/>
                    <a:pt x="33" y="0"/>
                    <a:pt x="31" y="0"/>
                  </a:cubicBezTo>
                  <a:cubicBezTo>
                    <a:pt x="4" y="0"/>
                    <a:pt x="4" y="0"/>
                    <a:pt x="4" y="0"/>
                  </a:cubicBezTo>
                  <a:cubicBezTo>
                    <a:pt x="2" y="0"/>
                    <a:pt x="0" y="2"/>
                    <a:pt x="0" y="4"/>
                  </a:cubicBezTo>
                  <a:cubicBezTo>
                    <a:pt x="0" y="27"/>
                    <a:pt x="0" y="27"/>
                    <a:pt x="0" y="27"/>
                  </a:cubicBezTo>
                  <a:cubicBezTo>
                    <a:pt x="0" y="29"/>
                    <a:pt x="2" y="31"/>
                    <a:pt x="4" y="31"/>
                  </a:cubicBezTo>
                  <a:close/>
                  <a:moveTo>
                    <a:pt x="8" y="8"/>
                  </a:moveTo>
                  <a:cubicBezTo>
                    <a:pt x="27" y="8"/>
                    <a:pt x="27" y="8"/>
                    <a:pt x="27" y="8"/>
                  </a:cubicBezTo>
                  <a:cubicBezTo>
                    <a:pt x="27" y="23"/>
                    <a:pt x="27" y="23"/>
                    <a:pt x="27" y="23"/>
                  </a:cubicBezTo>
                  <a:cubicBezTo>
                    <a:pt x="8" y="23"/>
                    <a:pt x="8" y="23"/>
                    <a:pt x="8" y="23"/>
                  </a:cubicBezTo>
                  <a:lnTo>
                    <a:pt x="8" y="8"/>
                  </a:lnTo>
                  <a:close/>
                  <a:moveTo>
                    <a:pt x="8" y="8"/>
                  </a:moveTo>
                  <a:cubicBezTo>
                    <a:pt x="8" y="8"/>
                    <a:pt x="8" y="8"/>
                    <a:pt x="8" y="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 name="TextBox 5"/>
          <p:cNvSpPr txBox="1"/>
          <p:nvPr/>
        </p:nvSpPr>
        <p:spPr>
          <a:xfrm>
            <a:off x="1656081" y="3545699"/>
            <a:ext cx="5455917" cy="892552"/>
          </a:xfrm>
          <a:prstGeom prst="rect">
            <a:avLst/>
          </a:prstGeom>
          <a:solidFill>
            <a:srgbClr val="FF0000"/>
          </a:solidFill>
        </p:spPr>
        <p:txBody>
          <a:bodyPr wrap="square" rtlCol="0">
            <a:spAutoFit/>
          </a:bodyPr>
          <a:lstStyle/>
          <a:p>
            <a:pPr algn="ctr"/>
            <a:endParaRPr lang="en-US" sz="1300" b="1" dirty="0" smtClean="0">
              <a:solidFill>
                <a:schemeClr val="lt1"/>
              </a:solidFill>
            </a:endParaRPr>
          </a:p>
          <a:p>
            <a:pPr algn="ctr"/>
            <a:r>
              <a:rPr lang="en-US" sz="1300" b="1" dirty="0" smtClean="0">
                <a:solidFill>
                  <a:schemeClr val="lt1"/>
                </a:solidFill>
              </a:rPr>
              <a:t>    The </a:t>
            </a:r>
            <a:r>
              <a:rPr lang="en-US" sz="1300" b="1" dirty="0">
                <a:solidFill>
                  <a:schemeClr val="lt1"/>
                </a:solidFill>
              </a:rPr>
              <a:t>solar modules </a:t>
            </a:r>
            <a:r>
              <a:rPr lang="en-US" sz="1300" b="1" dirty="0" smtClean="0">
                <a:solidFill>
                  <a:schemeClr val="lt1"/>
                </a:solidFill>
              </a:rPr>
              <a:t>must be silicon </a:t>
            </a:r>
            <a:r>
              <a:rPr lang="en-US" sz="1300" b="1" dirty="0">
                <a:solidFill>
                  <a:schemeClr val="lt1"/>
                </a:solidFill>
              </a:rPr>
              <a:t>based crystal </a:t>
            </a:r>
            <a:r>
              <a:rPr lang="en-US" sz="1300" b="1" dirty="0" smtClean="0">
                <a:solidFill>
                  <a:schemeClr val="lt1"/>
                </a:solidFill>
              </a:rPr>
              <a:t>technology with at </a:t>
            </a:r>
            <a:r>
              <a:rPr lang="en-US" sz="1300" b="1" dirty="0">
                <a:solidFill>
                  <a:schemeClr val="lt1"/>
                </a:solidFill>
              </a:rPr>
              <a:t>least 20% </a:t>
            </a:r>
            <a:r>
              <a:rPr lang="en-US" sz="1300" b="1" dirty="0" smtClean="0">
                <a:solidFill>
                  <a:schemeClr val="lt1"/>
                </a:solidFill>
              </a:rPr>
              <a:t>efficiency</a:t>
            </a:r>
          </a:p>
          <a:p>
            <a:endParaRPr lang="id-ID" sz="1300" b="1" dirty="0">
              <a:solidFill>
                <a:schemeClr val="lt1"/>
              </a:solidFill>
            </a:endParaRPr>
          </a:p>
        </p:txBody>
      </p:sp>
      <p:sp>
        <p:nvSpPr>
          <p:cNvPr id="29" name="Rectangle 28">
            <a:extLst>
              <a:ext uri="{FF2B5EF4-FFF2-40B4-BE49-F238E27FC236}">
                <a16:creationId xmlns:a16="http://schemas.microsoft.com/office/drawing/2014/main" id="{B1A3703F-3875-2144-B36F-23D8A05E2EBE}"/>
              </a:ext>
            </a:extLst>
          </p:cNvPr>
          <p:cNvSpPr/>
          <p:nvPr/>
        </p:nvSpPr>
        <p:spPr>
          <a:xfrm>
            <a:off x="3354817" y="162599"/>
            <a:ext cx="5558963" cy="307777"/>
          </a:xfrm>
          <a:prstGeom prst="rect">
            <a:avLst/>
          </a:prstGeom>
        </p:spPr>
        <p:txBody>
          <a:bodyPr wrap="square">
            <a:spAutoFit/>
          </a:bodyPr>
          <a:lstStyle/>
          <a:p>
            <a:pPr algn="r"/>
            <a:r>
              <a:rPr lang="en-GB" b="1" dirty="0">
                <a:solidFill>
                  <a:schemeClr val="tx1">
                    <a:lumMod val="85000"/>
                    <a:lumOff val="15000"/>
                  </a:schemeClr>
                </a:solidFill>
                <a:latin typeface="Arial" panose="020B0604020202020204" pitchFamily="34" charset="0"/>
                <a:cs typeface="Arial" panose="020B0604020202020204" pitchFamily="34" charset="0"/>
              </a:rPr>
              <a:t>SOME </a:t>
            </a:r>
            <a:r>
              <a:rPr lang="en-GB" b="1" dirty="0" smtClean="0">
                <a:solidFill>
                  <a:schemeClr val="tx1">
                    <a:lumMod val="85000"/>
                    <a:lumOff val="15000"/>
                  </a:schemeClr>
                </a:solidFill>
                <a:latin typeface="Arial" panose="020B0604020202020204" pitchFamily="34" charset="0"/>
                <a:cs typeface="Arial" panose="020B0604020202020204" pitchFamily="34" charset="0"/>
              </a:rPr>
              <a:t>RULES</a:t>
            </a:r>
            <a:endParaRPr lang="en-GB" b="1" dirty="0">
              <a:solidFill>
                <a:schemeClr val="tx1">
                  <a:lumMod val="85000"/>
                  <a:lumOff val="15000"/>
                </a:schemeClr>
              </a:solidFill>
              <a:latin typeface="Arial" panose="020B0604020202020204" pitchFamily="34" charset="0"/>
              <a:cs typeface="Arial" panose="020B0604020202020204" pitchFamily="34" charset="0"/>
            </a:endParaRPr>
          </a:p>
        </p:txBody>
      </p:sp>
      <p:cxnSp>
        <p:nvCxnSpPr>
          <p:cNvPr id="30" name="Straight Connector 29">
            <a:extLst>
              <a:ext uri="{FF2B5EF4-FFF2-40B4-BE49-F238E27FC236}">
                <a16:creationId xmlns:a16="http://schemas.microsoft.com/office/drawing/2014/main" id="{F8D4A612-9852-DC46-9DE0-5F9BF9398595}"/>
              </a:ext>
            </a:extLst>
          </p:cNvPr>
          <p:cNvCxnSpPr>
            <a:cxnSpLocks/>
          </p:cNvCxnSpPr>
          <p:nvPr/>
        </p:nvCxnSpPr>
        <p:spPr>
          <a:xfrm>
            <a:off x="7498080" y="539111"/>
            <a:ext cx="1415700"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1126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E506036-A714-6E45-A233-745AA08FC3F2}"/>
              </a:ext>
            </a:extLst>
          </p:cNvPr>
          <p:cNvGrpSpPr/>
          <p:nvPr/>
        </p:nvGrpSpPr>
        <p:grpSpPr>
          <a:xfrm>
            <a:off x="-205056" y="-105829"/>
            <a:ext cx="4689342" cy="738625"/>
            <a:chOff x="-205056" y="-105830"/>
            <a:chExt cx="4689342" cy="738625"/>
          </a:xfrm>
        </p:grpSpPr>
        <p:sp>
          <p:nvSpPr>
            <p:cNvPr id="19" name="Rounded Rectangle 18">
              <a:extLst>
                <a:ext uri="{FF2B5EF4-FFF2-40B4-BE49-F238E27FC236}">
                  <a16:creationId xmlns:a16="http://schemas.microsoft.com/office/drawing/2014/main" id="{760E672E-3E88-054D-BBB2-43CEAFBA750F}"/>
                </a:ext>
              </a:extLst>
            </p:cNvPr>
            <p:cNvSpPr/>
            <p:nvPr/>
          </p:nvSpPr>
          <p:spPr>
            <a:xfrm>
              <a:off x="-205056" y="-105830"/>
              <a:ext cx="3153995"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27E8B225-671F-8A40-93EA-1664D4366B80}"/>
                </a:ext>
              </a:extLst>
            </p:cNvPr>
            <p:cNvSpPr/>
            <p:nvPr/>
          </p:nvSpPr>
          <p:spPr>
            <a:xfrm>
              <a:off x="219208" y="177234"/>
              <a:ext cx="4265078" cy="276999"/>
            </a:xfrm>
            <a:prstGeom prst="rect">
              <a:avLst/>
            </a:prstGeom>
          </p:spPr>
          <p:txBody>
            <a:bodyPr wrap="square">
              <a:spAutoFit/>
            </a:bodyPr>
            <a:lstStyle/>
            <a:p>
              <a:r>
                <a:rPr lang="en-GB" sz="1200" b="1" dirty="0">
                  <a:solidFill>
                    <a:schemeClr val="bg1">
                      <a:lumMod val="95000"/>
                    </a:schemeClr>
                  </a:solidFill>
                  <a:latin typeface="Arial" panose="020B0604020202020204" pitchFamily="34" charset="0"/>
                  <a:cs typeface="Arial" panose="020B0604020202020204" pitchFamily="34" charset="0"/>
                </a:rPr>
                <a:t>PRICING MECHANISM ANNEX</a:t>
              </a:r>
            </a:p>
          </p:txBody>
        </p:sp>
      </p:grpSp>
      <p:sp>
        <p:nvSpPr>
          <p:cNvPr id="21" name="Rectangle 20">
            <a:extLst>
              <a:ext uri="{FF2B5EF4-FFF2-40B4-BE49-F238E27FC236}">
                <a16:creationId xmlns:a16="http://schemas.microsoft.com/office/drawing/2014/main" id="{B1A3703F-3875-2144-B36F-23D8A05E2EBE}"/>
              </a:ext>
            </a:extLst>
          </p:cNvPr>
          <p:cNvSpPr/>
          <p:nvPr/>
        </p:nvSpPr>
        <p:spPr>
          <a:xfrm>
            <a:off x="3354817" y="162599"/>
            <a:ext cx="5558963" cy="307777"/>
          </a:xfrm>
          <a:prstGeom prst="rect">
            <a:avLst/>
          </a:prstGeom>
        </p:spPr>
        <p:txBody>
          <a:bodyPr wrap="square">
            <a:spAutoFit/>
          </a:bodyPr>
          <a:lstStyle/>
          <a:p>
            <a:pPr algn="r"/>
            <a:r>
              <a:rPr lang="en-GB" b="1" dirty="0">
                <a:solidFill>
                  <a:schemeClr val="tx1">
                    <a:lumMod val="85000"/>
                    <a:lumOff val="15000"/>
                  </a:schemeClr>
                </a:solidFill>
                <a:latin typeface="Arial" panose="020B0604020202020204" pitchFamily="34" charset="0"/>
                <a:cs typeface="Arial" panose="020B0604020202020204" pitchFamily="34" charset="0"/>
              </a:rPr>
              <a:t>SOME RULES of FORMULA</a:t>
            </a:r>
          </a:p>
        </p:txBody>
      </p:sp>
      <p:cxnSp>
        <p:nvCxnSpPr>
          <p:cNvPr id="22" name="Straight Connector 21">
            <a:extLst>
              <a:ext uri="{FF2B5EF4-FFF2-40B4-BE49-F238E27FC236}">
                <a16:creationId xmlns:a16="http://schemas.microsoft.com/office/drawing/2014/main" id="{F8D4A612-9852-DC46-9DE0-5F9BF9398595}"/>
              </a:ext>
            </a:extLst>
          </p:cNvPr>
          <p:cNvCxnSpPr>
            <a:cxnSpLocks/>
          </p:cNvCxnSpPr>
          <p:nvPr/>
        </p:nvCxnSpPr>
        <p:spPr>
          <a:xfrm>
            <a:off x="6288802" y="539111"/>
            <a:ext cx="2624978"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pSp>
        <p:nvGrpSpPr>
          <p:cNvPr id="40" name="Group 39">
            <a:extLst>
              <a:ext uri="{FF2B5EF4-FFF2-40B4-BE49-F238E27FC236}">
                <a16:creationId xmlns:a16="http://schemas.microsoft.com/office/drawing/2014/main" id="{5A7333C3-8A1A-CE4C-A37E-F1B9B6F72D5C}"/>
              </a:ext>
            </a:extLst>
          </p:cNvPr>
          <p:cNvGrpSpPr/>
          <p:nvPr/>
        </p:nvGrpSpPr>
        <p:grpSpPr>
          <a:xfrm>
            <a:off x="4606426" y="2223848"/>
            <a:ext cx="4352425" cy="2287914"/>
            <a:chOff x="11064439" y="4799518"/>
            <a:chExt cx="11558952" cy="6076127"/>
          </a:xfrm>
        </p:grpSpPr>
        <p:sp>
          <p:nvSpPr>
            <p:cNvPr id="41" name="Freeform 6">
              <a:extLst>
                <a:ext uri="{FF2B5EF4-FFF2-40B4-BE49-F238E27FC236}">
                  <a16:creationId xmlns:a16="http://schemas.microsoft.com/office/drawing/2014/main" id="{0624C4D0-2D72-484A-8064-BAF1045E2C4A}"/>
                </a:ext>
              </a:extLst>
            </p:cNvPr>
            <p:cNvSpPr>
              <a:spLocks noChangeArrowheads="1"/>
            </p:cNvSpPr>
            <p:nvPr/>
          </p:nvSpPr>
          <p:spPr bwMode="auto">
            <a:xfrm>
              <a:off x="17166588" y="5319957"/>
              <a:ext cx="3010739" cy="757240"/>
            </a:xfrm>
            <a:custGeom>
              <a:avLst/>
              <a:gdLst>
                <a:gd name="T0" fmla="*/ 511 w 5100"/>
                <a:gd name="T1" fmla="*/ 770 h 1282"/>
                <a:gd name="T2" fmla="*/ 511 w 5100"/>
                <a:gd name="T3" fmla="*/ 770 h 1282"/>
                <a:gd name="T4" fmla="*/ 850 w 5100"/>
                <a:gd name="T5" fmla="*/ 903 h 1282"/>
                <a:gd name="T6" fmla="*/ 1553 w 5100"/>
                <a:gd name="T7" fmla="*/ 478 h 1282"/>
                <a:gd name="T8" fmla="*/ 2005 w 5100"/>
                <a:gd name="T9" fmla="*/ 617 h 1282"/>
                <a:gd name="T10" fmla="*/ 3101 w 5100"/>
                <a:gd name="T11" fmla="*/ 0 h 1282"/>
                <a:gd name="T12" fmla="*/ 4110 w 5100"/>
                <a:gd name="T13" fmla="*/ 504 h 1282"/>
                <a:gd name="T14" fmla="*/ 4303 w 5100"/>
                <a:gd name="T15" fmla="*/ 478 h 1282"/>
                <a:gd name="T16" fmla="*/ 5099 w 5100"/>
                <a:gd name="T17" fmla="*/ 1281 h 1282"/>
                <a:gd name="T18" fmla="*/ 0 w 5100"/>
                <a:gd name="T19" fmla="*/ 1281 h 1282"/>
                <a:gd name="T20" fmla="*/ 511 w 5100"/>
                <a:gd name="T21" fmla="*/ 770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00" h="1282">
                  <a:moveTo>
                    <a:pt x="511" y="770"/>
                  </a:moveTo>
                  <a:lnTo>
                    <a:pt x="511" y="770"/>
                  </a:lnTo>
                  <a:cubicBezTo>
                    <a:pt x="637" y="770"/>
                    <a:pt x="756" y="816"/>
                    <a:pt x="850" y="903"/>
                  </a:cubicBezTo>
                  <a:cubicBezTo>
                    <a:pt x="982" y="650"/>
                    <a:pt x="1248" y="478"/>
                    <a:pt x="1553" y="478"/>
                  </a:cubicBezTo>
                  <a:cubicBezTo>
                    <a:pt x="1719" y="478"/>
                    <a:pt x="1872" y="531"/>
                    <a:pt x="2005" y="617"/>
                  </a:cubicBezTo>
                  <a:cubicBezTo>
                    <a:pt x="2231" y="245"/>
                    <a:pt x="2636" y="0"/>
                    <a:pt x="3101" y="0"/>
                  </a:cubicBezTo>
                  <a:cubicBezTo>
                    <a:pt x="3512" y="0"/>
                    <a:pt x="3878" y="199"/>
                    <a:pt x="4110" y="504"/>
                  </a:cubicBezTo>
                  <a:cubicBezTo>
                    <a:pt x="4170" y="484"/>
                    <a:pt x="4236" y="478"/>
                    <a:pt x="4303" y="478"/>
                  </a:cubicBezTo>
                  <a:cubicBezTo>
                    <a:pt x="4741" y="478"/>
                    <a:pt x="5099" y="836"/>
                    <a:pt x="5099" y="1281"/>
                  </a:cubicBezTo>
                  <a:cubicBezTo>
                    <a:pt x="0" y="1281"/>
                    <a:pt x="0" y="1281"/>
                    <a:pt x="0" y="1281"/>
                  </a:cubicBezTo>
                  <a:cubicBezTo>
                    <a:pt x="0" y="996"/>
                    <a:pt x="225" y="770"/>
                    <a:pt x="511" y="770"/>
                  </a:cubicBezTo>
                </a:path>
              </a:pathLst>
            </a:custGeom>
            <a:solidFill>
              <a:srgbClr val="BFBFB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2" name="Freeform 7">
              <a:extLst>
                <a:ext uri="{FF2B5EF4-FFF2-40B4-BE49-F238E27FC236}">
                  <a16:creationId xmlns:a16="http://schemas.microsoft.com/office/drawing/2014/main" id="{59E6A925-5F12-1F46-AA02-EF417DB136A8}"/>
                </a:ext>
              </a:extLst>
            </p:cNvPr>
            <p:cNvSpPr>
              <a:spLocks noChangeArrowheads="1"/>
            </p:cNvSpPr>
            <p:nvPr/>
          </p:nvSpPr>
          <p:spPr bwMode="auto">
            <a:xfrm>
              <a:off x="18725302" y="5871622"/>
              <a:ext cx="1623770" cy="408545"/>
            </a:xfrm>
            <a:custGeom>
              <a:avLst/>
              <a:gdLst>
                <a:gd name="T0" fmla="*/ 2477 w 2751"/>
                <a:gd name="T1" fmla="*/ 412 h 691"/>
                <a:gd name="T2" fmla="*/ 2477 w 2751"/>
                <a:gd name="T3" fmla="*/ 412 h 691"/>
                <a:gd name="T4" fmla="*/ 2291 w 2751"/>
                <a:gd name="T5" fmla="*/ 485 h 691"/>
                <a:gd name="T6" fmla="*/ 1913 w 2751"/>
                <a:gd name="T7" fmla="*/ 259 h 691"/>
                <a:gd name="T8" fmla="*/ 1667 w 2751"/>
                <a:gd name="T9" fmla="*/ 332 h 691"/>
                <a:gd name="T10" fmla="*/ 1076 w 2751"/>
                <a:gd name="T11" fmla="*/ 0 h 691"/>
                <a:gd name="T12" fmla="*/ 532 w 2751"/>
                <a:gd name="T13" fmla="*/ 265 h 691"/>
                <a:gd name="T14" fmla="*/ 432 w 2751"/>
                <a:gd name="T15" fmla="*/ 259 h 691"/>
                <a:gd name="T16" fmla="*/ 0 w 2751"/>
                <a:gd name="T17" fmla="*/ 690 h 691"/>
                <a:gd name="T18" fmla="*/ 2750 w 2751"/>
                <a:gd name="T19" fmla="*/ 690 h 691"/>
                <a:gd name="T20" fmla="*/ 2477 w 2751"/>
                <a:gd name="T21" fmla="*/ 412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1" h="691">
                  <a:moveTo>
                    <a:pt x="2477" y="412"/>
                  </a:moveTo>
                  <a:lnTo>
                    <a:pt x="2477" y="412"/>
                  </a:lnTo>
                  <a:cubicBezTo>
                    <a:pt x="2404" y="412"/>
                    <a:pt x="2344" y="438"/>
                    <a:pt x="2291" y="485"/>
                  </a:cubicBezTo>
                  <a:cubicBezTo>
                    <a:pt x="2218" y="345"/>
                    <a:pt x="2079" y="259"/>
                    <a:pt x="1913" y="259"/>
                  </a:cubicBezTo>
                  <a:cubicBezTo>
                    <a:pt x="1820" y="259"/>
                    <a:pt x="1740" y="285"/>
                    <a:pt x="1667" y="332"/>
                  </a:cubicBezTo>
                  <a:cubicBezTo>
                    <a:pt x="1548" y="133"/>
                    <a:pt x="1328" y="0"/>
                    <a:pt x="1076" y="0"/>
                  </a:cubicBezTo>
                  <a:cubicBezTo>
                    <a:pt x="857" y="0"/>
                    <a:pt x="658" y="106"/>
                    <a:pt x="532" y="265"/>
                  </a:cubicBezTo>
                  <a:cubicBezTo>
                    <a:pt x="498" y="259"/>
                    <a:pt x="465" y="259"/>
                    <a:pt x="432" y="259"/>
                  </a:cubicBezTo>
                  <a:cubicBezTo>
                    <a:pt x="193" y="259"/>
                    <a:pt x="0" y="451"/>
                    <a:pt x="0" y="690"/>
                  </a:cubicBezTo>
                  <a:cubicBezTo>
                    <a:pt x="2750" y="690"/>
                    <a:pt x="2750" y="690"/>
                    <a:pt x="2750" y="690"/>
                  </a:cubicBezTo>
                  <a:cubicBezTo>
                    <a:pt x="2750" y="538"/>
                    <a:pt x="2630" y="412"/>
                    <a:pt x="2477" y="412"/>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3" name="Freeform 8">
              <a:extLst>
                <a:ext uri="{FF2B5EF4-FFF2-40B4-BE49-F238E27FC236}">
                  <a16:creationId xmlns:a16="http://schemas.microsoft.com/office/drawing/2014/main" id="{2C3AE258-9F20-FD45-BB98-BD9CA10BC6FF}"/>
                </a:ext>
              </a:extLst>
            </p:cNvPr>
            <p:cNvSpPr>
              <a:spLocks noChangeArrowheads="1"/>
            </p:cNvSpPr>
            <p:nvPr/>
          </p:nvSpPr>
          <p:spPr bwMode="auto">
            <a:xfrm>
              <a:off x="14197482" y="4992080"/>
              <a:ext cx="3010741" cy="754637"/>
            </a:xfrm>
            <a:custGeom>
              <a:avLst/>
              <a:gdLst>
                <a:gd name="T0" fmla="*/ 4594 w 5100"/>
                <a:gd name="T1" fmla="*/ 769 h 1281"/>
                <a:gd name="T2" fmla="*/ 4594 w 5100"/>
                <a:gd name="T3" fmla="*/ 769 h 1281"/>
                <a:gd name="T4" fmla="*/ 4250 w 5100"/>
                <a:gd name="T5" fmla="*/ 895 h 1281"/>
                <a:gd name="T6" fmla="*/ 3546 w 5100"/>
                <a:gd name="T7" fmla="*/ 477 h 1281"/>
                <a:gd name="T8" fmla="*/ 3094 w 5100"/>
                <a:gd name="T9" fmla="*/ 616 h 1281"/>
                <a:gd name="T10" fmla="*/ 1999 w 5100"/>
                <a:gd name="T11" fmla="*/ 0 h 1281"/>
                <a:gd name="T12" fmla="*/ 989 w 5100"/>
                <a:gd name="T13" fmla="*/ 497 h 1281"/>
                <a:gd name="T14" fmla="*/ 797 w 5100"/>
                <a:gd name="T15" fmla="*/ 477 h 1281"/>
                <a:gd name="T16" fmla="*/ 0 w 5100"/>
                <a:gd name="T17" fmla="*/ 1280 h 1281"/>
                <a:gd name="T18" fmla="*/ 5099 w 5100"/>
                <a:gd name="T19" fmla="*/ 1280 h 1281"/>
                <a:gd name="T20" fmla="*/ 4594 w 5100"/>
                <a:gd name="T21" fmla="*/ 769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00" h="1281">
                  <a:moveTo>
                    <a:pt x="4594" y="769"/>
                  </a:moveTo>
                  <a:lnTo>
                    <a:pt x="4594" y="769"/>
                  </a:lnTo>
                  <a:cubicBezTo>
                    <a:pt x="4462" y="769"/>
                    <a:pt x="4343" y="816"/>
                    <a:pt x="4250" y="895"/>
                  </a:cubicBezTo>
                  <a:cubicBezTo>
                    <a:pt x="4117" y="650"/>
                    <a:pt x="3851" y="477"/>
                    <a:pt x="3546" y="477"/>
                  </a:cubicBezTo>
                  <a:cubicBezTo>
                    <a:pt x="3380" y="477"/>
                    <a:pt x="3227" y="530"/>
                    <a:pt x="3094" y="616"/>
                  </a:cubicBezTo>
                  <a:cubicBezTo>
                    <a:pt x="2869" y="245"/>
                    <a:pt x="2464" y="0"/>
                    <a:pt x="1999" y="0"/>
                  </a:cubicBezTo>
                  <a:cubicBezTo>
                    <a:pt x="1587" y="0"/>
                    <a:pt x="1222" y="199"/>
                    <a:pt x="989" y="497"/>
                  </a:cubicBezTo>
                  <a:cubicBezTo>
                    <a:pt x="930" y="483"/>
                    <a:pt x="863" y="477"/>
                    <a:pt x="797" y="477"/>
                  </a:cubicBezTo>
                  <a:cubicBezTo>
                    <a:pt x="359" y="477"/>
                    <a:pt x="0" y="836"/>
                    <a:pt x="0" y="1280"/>
                  </a:cubicBezTo>
                  <a:cubicBezTo>
                    <a:pt x="5099" y="1280"/>
                    <a:pt x="5099" y="1280"/>
                    <a:pt x="5099" y="1280"/>
                  </a:cubicBezTo>
                  <a:cubicBezTo>
                    <a:pt x="5099" y="995"/>
                    <a:pt x="4873" y="769"/>
                    <a:pt x="4594" y="769"/>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4" name="Freeform 9">
              <a:extLst>
                <a:ext uri="{FF2B5EF4-FFF2-40B4-BE49-F238E27FC236}">
                  <a16:creationId xmlns:a16="http://schemas.microsoft.com/office/drawing/2014/main" id="{7862A970-52C9-684C-8304-16245207000F}"/>
                </a:ext>
              </a:extLst>
            </p:cNvPr>
            <p:cNvSpPr>
              <a:spLocks noChangeArrowheads="1"/>
            </p:cNvSpPr>
            <p:nvPr/>
          </p:nvSpPr>
          <p:spPr bwMode="auto">
            <a:xfrm>
              <a:off x="13341361" y="5494305"/>
              <a:ext cx="1626371" cy="403339"/>
            </a:xfrm>
            <a:custGeom>
              <a:avLst/>
              <a:gdLst>
                <a:gd name="T0" fmla="*/ 2477 w 2757"/>
                <a:gd name="T1" fmla="*/ 412 h 685"/>
                <a:gd name="T2" fmla="*/ 2477 w 2757"/>
                <a:gd name="T3" fmla="*/ 412 h 685"/>
                <a:gd name="T4" fmla="*/ 2298 w 2757"/>
                <a:gd name="T5" fmla="*/ 485 h 685"/>
                <a:gd name="T6" fmla="*/ 1913 w 2757"/>
                <a:gd name="T7" fmla="*/ 253 h 685"/>
                <a:gd name="T8" fmla="*/ 1674 w 2757"/>
                <a:gd name="T9" fmla="*/ 332 h 685"/>
                <a:gd name="T10" fmla="*/ 1083 w 2757"/>
                <a:gd name="T11" fmla="*/ 0 h 685"/>
                <a:gd name="T12" fmla="*/ 532 w 2757"/>
                <a:gd name="T13" fmla="*/ 266 h 685"/>
                <a:gd name="T14" fmla="*/ 432 w 2757"/>
                <a:gd name="T15" fmla="*/ 253 h 685"/>
                <a:gd name="T16" fmla="*/ 0 w 2757"/>
                <a:gd name="T17" fmla="*/ 684 h 685"/>
                <a:gd name="T18" fmla="*/ 2756 w 2757"/>
                <a:gd name="T19" fmla="*/ 684 h 685"/>
                <a:gd name="T20" fmla="*/ 2477 w 2757"/>
                <a:gd name="T21" fmla="*/ 412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7" h="685">
                  <a:moveTo>
                    <a:pt x="2477" y="412"/>
                  </a:moveTo>
                  <a:lnTo>
                    <a:pt x="2477" y="412"/>
                  </a:lnTo>
                  <a:cubicBezTo>
                    <a:pt x="2411" y="412"/>
                    <a:pt x="2344" y="439"/>
                    <a:pt x="2298" y="485"/>
                  </a:cubicBezTo>
                  <a:cubicBezTo>
                    <a:pt x="2225" y="346"/>
                    <a:pt x="2079" y="253"/>
                    <a:pt x="1913" y="253"/>
                  </a:cubicBezTo>
                  <a:cubicBezTo>
                    <a:pt x="1826" y="253"/>
                    <a:pt x="1740" y="279"/>
                    <a:pt x="1674" y="332"/>
                  </a:cubicBezTo>
                  <a:cubicBezTo>
                    <a:pt x="1548" y="133"/>
                    <a:pt x="1328" y="0"/>
                    <a:pt x="1083" y="0"/>
                  </a:cubicBezTo>
                  <a:cubicBezTo>
                    <a:pt x="857" y="0"/>
                    <a:pt x="658" y="100"/>
                    <a:pt x="532" y="266"/>
                  </a:cubicBezTo>
                  <a:cubicBezTo>
                    <a:pt x="505" y="259"/>
                    <a:pt x="465" y="253"/>
                    <a:pt x="432" y="253"/>
                  </a:cubicBezTo>
                  <a:cubicBezTo>
                    <a:pt x="193" y="253"/>
                    <a:pt x="0" y="445"/>
                    <a:pt x="0" y="684"/>
                  </a:cubicBezTo>
                  <a:cubicBezTo>
                    <a:pt x="2756" y="684"/>
                    <a:pt x="2756" y="684"/>
                    <a:pt x="2756" y="684"/>
                  </a:cubicBezTo>
                  <a:cubicBezTo>
                    <a:pt x="2756" y="538"/>
                    <a:pt x="2630" y="412"/>
                    <a:pt x="2477" y="412"/>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5" name="Freeform 10">
              <a:extLst>
                <a:ext uri="{FF2B5EF4-FFF2-40B4-BE49-F238E27FC236}">
                  <a16:creationId xmlns:a16="http://schemas.microsoft.com/office/drawing/2014/main" id="{94EB90D7-0300-2146-BB24-A3396CA1E4A5}"/>
                </a:ext>
              </a:extLst>
            </p:cNvPr>
            <p:cNvSpPr>
              <a:spLocks noChangeArrowheads="1"/>
            </p:cNvSpPr>
            <p:nvPr/>
          </p:nvSpPr>
          <p:spPr bwMode="auto">
            <a:xfrm>
              <a:off x="15376278" y="5645232"/>
              <a:ext cx="3013342" cy="757238"/>
            </a:xfrm>
            <a:custGeom>
              <a:avLst/>
              <a:gdLst>
                <a:gd name="T0" fmla="*/ 511 w 5106"/>
                <a:gd name="T1" fmla="*/ 770 h 1282"/>
                <a:gd name="T2" fmla="*/ 511 w 5106"/>
                <a:gd name="T3" fmla="*/ 770 h 1282"/>
                <a:gd name="T4" fmla="*/ 850 w 5106"/>
                <a:gd name="T5" fmla="*/ 896 h 1282"/>
                <a:gd name="T6" fmla="*/ 1554 w 5106"/>
                <a:gd name="T7" fmla="*/ 478 h 1282"/>
                <a:gd name="T8" fmla="*/ 2005 w 5106"/>
                <a:gd name="T9" fmla="*/ 617 h 1282"/>
                <a:gd name="T10" fmla="*/ 3100 w 5106"/>
                <a:gd name="T11" fmla="*/ 0 h 1282"/>
                <a:gd name="T12" fmla="*/ 4116 w 5106"/>
                <a:gd name="T13" fmla="*/ 498 h 1282"/>
                <a:gd name="T14" fmla="*/ 4302 w 5106"/>
                <a:gd name="T15" fmla="*/ 478 h 1282"/>
                <a:gd name="T16" fmla="*/ 5105 w 5106"/>
                <a:gd name="T17" fmla="*/ 1281 h 1282"/>
                <a:gd name="T18" fmla="*/ 0 w 5106"/>
                <a:gd name="T19" fmla="*/ 1281 h 1282"/>
                <a:gd name="T20" fmla="*/ 511 w 5106"/>
                <a:gd name="T21" fmla="*/ 770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06" h="1282">
                  <a:moveTo>
                    <a:pt x="511" y="770"/>
                  </a:moveTo>
                  <a:lnTo>
                    <a:pt x="511" y="770"/>
                  </a:lnTo>
                  <a:cubicBezTo>
                    <a:pt x="644" y="770"/>
                    <a:pt x="763" y="817"/>
                    <a:pt x="850" y="896"/>
                  </a:cubicBezTo>
                  <a:cubicBezTo>
                    <a:pt x="989" y="650"/>
                    <a:pt x="1248" y="478"/>
                    <a:pt x="1554" y="478"/>
                  </a:cubicBezTo>
                  <a:cubicBezTo>
                    <a:pt x="1726" y="478"/>
                    <a:pt x="1879" y="531"/>
                    <a:pt x="2005" y="617"/>
                  </a:cubicBezTo>
                  <a:cubicBezTo>
                    <a:pt x="2231" y="245"/>
                    <a:pt x="2635" y="0"/>
                    <a:pt x="3100" y="0"/>
                  </a:cubicBezTo>
                  <a:cubicBezTo>
                    <a:pt x="3512" y="0"/>
                    <a:pt x="3884" y="199"/>
                    <a:pt x="4116" y="498"/>
                  </a:cubicBezTo>
                  <a:cubicBezTo>
                    <a:pt x="4176" y="484"/>
                    <a:pt x="4235" y="478"/>
                    <a:pt x="4302" y="478"/>
                  </a:cubicBezTo>
                  <a:cubicBezTo>
                    <a:pt x="4747" y="478"/>
                    <a:pt x="5105" y="836"/>
                    <a:pt x="5105" y="1281"/>
                  </a:cubicBezTo>
                  <a:cubicBezTo>
                    <a:pt x="0" y="1281"/>
                    <a:pt x="0" y="1281"/>
                    <a:pt x="0" y="1281"/>
                  </a:cubicBezTo>
                  <a:cubicBezTo>
                    <a:pt x="0" y="996"/>
                    <a:pt x="232" y="770"/>
                    <a:pt x="511" y="770"/>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6" name="Freeform 11">
              <a:extLst>
                <a:ext uri="{FF2B5EF4-FFF2-40B4-BE49-F238E27FC236}">
                  <a16:creationId xmlns:a16="http://schemas.microsoft.com/office/drawing/2014/main" id="{708146A9-95F8-7F4E-8DE6-147CFCEB0233}"/>
                </a:ext>
              </a:extLst>
            </p:cNvPr>
            <p:cNvSpPr>
              <a:spLocks noChangeArrowheads="1"/>
            </p:cNvSpPr>
            <p:nvPr/>
          </p:nvSpPr>
          <p:spPr bwMode="auto">
            <a:xfrm>
              <a:off x="20924158" y="8468613"/>
              <a:ext cx="1223032" cy="2071348"/>
            </a:xfrm>
            <a:custGeom>
              <a:avLst/>
              <a:gdLst>
                <a:gd name="T0" fmla="*/ 2072 w 2073"/>
                <a:gd name="T1" fmla="*/ 0 h 3508"/>
                <a:gd name="T2" fmla="*/ 0 w 2073"/>
                <a:gd name="T3" fmla="*/ 0 h 3508"/>
                <a:gd name="T4" fmla="*/ 0 w 2073"/>
                <a:gd name="T5" fmla="*/ 3507 h 3508"/>
                <a:gd name="T6" fmla="*/ 2072 w 2073"/>
                <a:gd name="T7" fmla="*/ 3507 h 3508"/>
                <a:gd name="T8" fmla="*/ 2072 w 2073"/>
                <a:gd name="T9" fmla="*/ 0 h 3508"/>
              </a:gdLst>
              <a:ahLst/>
              <a:cxnLst>
                <a:cxn ang="0">
                  <a:pos x="T0" y="T1"/>
                </a:cxn>
                <a:cxn ang="0">
                  <a:pos x="T2" y="T3"/>
                </a:cxn>
                <a:cxn ang="0">
                  <a:pos x="T4" y="T5"/>
                </a:cxn>
                <a:cxn ang="0">
                  <a:pos x="T6" y="T7"/>
                </a:cxn>
                <a:cxn ang="0">
                  <a:pos x="T8" y="T9"/>
                </a:cxn>
              </a:cxnLst>
              <a:rect l="0" t="0" r="r" b="b"/>
              <a:pathLst>
                <a:path w="2073" h="3508">
                  <a:moveTo>
                    <a:pt x="2072" y="0"/>
                  </a:moveTo>
                  <a:lnTo>
                    <a:pt x="0" y="0"/>
                  </a:lnTo>
                  <a:lnTo>
                    <a:pt x="0" y="3507"/>
                  </a:lnTo>
                  <a:lnTo>
                    <a:pt x="2072" y="3507"/>
                  </a:lnTo>
                  <a:lnTo>
                    <a:pt x="2072"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7" name="Freeform 12">
              <a:extLst>
                <a:ext uri="{FF2B5EF4-FFF2-40B4-BE49-F238E27FC236}">
                  <a16:creationId xmlns:a16="http://schemas.microsoft.com/office/drawing/2014/main" id="{BA55E1B5-C82D-1547-9A1A-9FA6EC646D36}"/>
                </a:ext>
              </a:extLst>
            </p:cNvPr>
            <p:cNvSpPr>
              <a:spLocks noChangeArrowheads="1"/>
            </p:cNvSpPr>
            <p:nvPr/>
          </p:nvSpPr>
          <p:spPr bwMode="auto">
            <a:xfrm>
              <a:off x="21150548" y="7180528"/>
              <a:ext cx="767648" cy="1077309"/>
            </a:xfrm>
            <a:custGeom>
              <a:avLst/>
              <a:gdLst>
                <a:gd name="T0" fmla="*/ 1301 w 1302"/>
                <a:gd name="T1" fmla="*/ 0 h 1827"/>
                <a:gd name="T2" fmla="*/ 0 w 1302"/>
                <a:gd name="T3" fmla="*/ 0 h 1827"/>
                <a:gd name="T4" fmla="*/ 0 w 1302"/>
                <a:gd name="T5" fmla="*/ 1826 h 1827"/>
                <a:gd name="T6" fmla="*/ 1301 w 1302"/>
                <a:gd name="T7" fmla="*/ 1826 h 1827"/>
                <a:gd name="T8" fmla="*/ 1301 w 1302"/>
                <a:gd name="T9" fmla="*/ 0 h 1827"/>
              </a:gdLst>
              <a:ahLst/>
              <a:cxnLst>
                <a:cxn ang="0">
                  <a:pos x="T0" y="T1"/>
                </a:cxn>
                <a:cxn ang="0">
                  <a:pos x="T2" y="T3"/>
                </a:cxn>
                <a:cxn ang="0">
                  <a:pos x="T4" y="T5"/>
                </a:cxn>
                <a:cxn ang="0">
                  <a:pos x="T6" y="T7"/>
                </a:cxn>
                <a:cxn ang="0">
                  <a:pos x="T8" y="T9"/>
                </a:cxn>
              </a:cxnLst>
              <a:rect l="0" t="0" r="r" b="b"/>
              <a:pathLst>
                <a:path w="1302" h="1827">
                  <a:moveTo>
                    <a:pt x="1301" y="0"/>
                  </a:moveTo>
                  <a:lnTo>
                    <a:pt x="0" y="0"/>
                  </a:lnTo>
                  <a:lnTo>
                    <a:pt x="0" y="1826"/>
                  </a:lnTo>
                  <a:lnTo>
                    <a:pt x="1301" y="1826"/>
                  </a:lnTo>
                  <a:lnTo>
                    <a:pt x="1301"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8" name="Freeform 13">
              <a:extLst>
                <a:ext uri="{FF2B5EF4-FFF2-40B4-BE49-F238E27FC236}">
                  <a16:creationId xmlns:a16="http://schemas.microsoft.com/office/drawing/2014/main" id="{4C230CF3-9227-9541-BF6A-8DF4E51CE2CA}"/>
                </a:ext>
              </a:extLst>
            </p:cNvPr>
            <p:cNvSpPr>
              <a:spLocks noChangeArrowheads="1"/>
            </p:cNvSpPr>
            <p:nvPr/>
          </p:nvSpPr>
          <p:spPr bwMode="auto">
            <a:xfrm>
              <a:off x="21475824" y="6761573"/>
              <a:ext cx="114497" cy="1077309"/>
            </a:xfrm>
            <a:custGeom>
              <a:avLst/>
              <a:gdLst>
                <a:gd name="T0" fmla="*/ 193 w 194"/>
                <a:gd name="T1" fmla="*/ 0 h 1827"/>
                <a:gd name="T2" fmla="*/ 0 w 194"/>
                <a:gd name="T3" fmla="*/ 0 h 1827"/>
                <a:gd name="T4" fmla="*/ 0 w 194"/>
                <a:gd name="T5" fmla="*/ 1826 h 1827"/>
                <a:gd name="T6" fmla="*/ 193 w 194"/>
                <a:gd name="T7" fmla="*/ 1826 h 1827"/>
                <a:gd name="T8" fmla="*/ 193 w 194"/>
                <a:gd name="T9" fmla="*/ 0 h 1827"/>
              </a:gdLst>
              <a:ahLst/>
              <a:cxnLst>
                <a:cxn ang="0">
                  <a:pos x="T0" y="T1"/>
                </a:cxn>
                <a:cxn ang="0">
                  <a:pos x="T2" y="T3"/>
                </a:cxn>
                <a:cxn ang="0">
                  <a:pos x="T4" y="T5"/>
                </a:cxn>
                <a:cxn ang="0">
                  <a:pos x="T6" y="T7"/>
                </a:cxn>
                <a:cxn ang="0">
                  <a:pos x="T8" y="T9"/>
                </a:cxn>
              </a:cxnLst>
              <a:rect l="0" t="0" r="r" b="b"/>
              <a:pathLst>
                <a:path w="194" h="1827">
                  <a:moveTo>
                    <a:pt x="193" y="0"/>
                  </a:moveTo>
                  <a:lnTo>
                    <a:pt x="0" y="0"/>
                  </a:lnTo>
                  <a:lnTo>
                    <a:pt x="0" y="1826"/>
                  </a:lnTo>
                  <a:lnTo>
                    <a:pt x="193" y="1826"/>
                  </a:lnTo>
                  <a:lnTo>
                    <a:pt x="193"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9" name="Freeform 14">
              <a:extLst>
                <a:ext uri="{FF2B5EF4-FFF2-40B4-BE49-F238E27FC236}">
                  <a16:creationId xmlns:a16="http://schemas.microsoft.com/office/drawing/2014/main" id="{ACD7A4DC-4E62-0B4A-8DA8-C9F07703CEE7}"/>
                </a:ext>
              </a:extLst>
            </p:cNvPr>
            <p:cNvSpPr>
              <a:spLocks noChangeArrowheads="1"/>
            </p:cNvSpPr>
            <p:nvPr/>
          </p:nvSpPr>
          <p:spPr bwMode="auto">
            <a:xfrm>
              <a:off x="20924158" y="7643718"/>
              <a:ext cx="1223032" cy="2896243"/>
            </a:xfrm>
            <a:custGeom>
              <a:avLst/>
              <a:gdLst>
                <a:gd name="T0" fmla="*/ 1222 w 2073"/>
                <a:gd name="T1" fmla="*/ 671 h 4909"/>
                <a:gd name="T2" fmla="*/ 1222 w 2073"/>
                <a:gd name="T3" fmla="*/ 332 h 4909"/>
                <a:gd name="T4" fmla="*/ 2072 w 2073"/>
                <a:gd name="T5" fmla="*/ 332 h 4909"/>
                <a:gd name="T6" fmla="*/ 2072 w 2073"/>
                <a:gd name="T7" fmla="*/ 0 h 4909"/>
                <a:gd name="T8" fmla="*/ 0 w 2073"/>
                <a:gd name="T9" fmla="*/ 0 h 4909"/>
                <a:gd name="T10" fmla="*/ 0 w 2073"/>
                <a:gd name="T11" fmla="*/ 332 h 4909"/>
                <a:gd name="T12" fmla="*/ 843 w 2073"/>
                <a:gd name="T13" fmla="*/ 332 h 4909"/>
                <a:gd name="T14" fmla="*/ 843 w 2073"/>
                <a:gd name="T15" fmla="*/ 671 h 4909"/>
                <a:gd name="T16" fmla="*/ 0 w 2073"/>
                <a:gd name="T17" fmla="*/ 671 h 4909"/>
                <a:gd name="T18" fmla="*/ 0 w 2073"/>
                <a:gd name="T19" fmla="*/ 1129 h 4909"/>
                <a:gd name="T20" fmla="*/ 843 w 2073"/>
                <a:gd name="T21" fmla="*/ 1129 h 4909"/>
                <a:gd name="T22" fmla="*/ 843 w 2073"/>
                <a:gd name="T23" fmla="*/ 1475 h 4909"/>
                <a:gd name="T24" fmla="*/ 0 w 2073"/>
                <a:gd name="T25" fmla="*/ 1475 h 4909"/>
                <a:gd name="T26" fmla="*/ 0 w 2073"/>
                <a:gd name="T27" fmla="*/ 1926 h 4909"/>
                <a:gd name="T28" fmla="*/ 843 w 2073"/>
                <a:gd name="T29" fmla="*/ 1926 h 4909"/>
                <a:gd name="T30" fmla="*/ 843 w 2073"/>
                <a:gd name="T31" fmla="*/ 2271 h 4909"/>
                <a:gd name="T32" fmla="*/ 0 w 2073"/>
                <a:gd name="T33" fmla="*/ 2271 h 4909"/>
                <a:gd name="T34" fmla="*/ 0 w 2073"/>
                <a:gd name="T35" fmla="*/ 2723 h 4909"/>
                <a:gd name="T36" fmla="*/ 843 w 2073"/>
                <a:gd name="T37" fmla="*/ 2723 h 4909"/>
                <a:gd name="T38" fmla="*/ 843 w 2073"/>
                <a:gd name="T39" fmla="*/ 3068 h 4909"/>
                <a:gd name="T40" fmla="*/ 0 w 2073"/>
                <a:gd name="T41" fmla="*/ 3068 h 4909"/>
                <a:gd name="T42" fmla="*/ 0 w 2073"/>
                <a:gd name="T43" fmla="*/ 3520 h 4909"/>
                <a:gd name="T44" fmla="*/ 843 w 2073"/>
                <a:gd name="T45" fmla="*/ 3520 h 4909"/>
                <a:gd name="T46" fmla="*/ 843 w 2073"/>
                <a:gd name="T47" fmla="*/ 3865 h 4909"/>
                <a:gd name="T48" fmla="*/ 0 w 2073"/>
                <a:gd name="T49" fmla="*/ 3865 h 4909"/>
                <a:gd name="T50" fmla="*/ 0 w 2073"/>
                <a:gd name="T51" fmla="*/ 4317 h 4909"/>
                <a:gd name="T52" fmla="*/ 843 w 2073"/>
                <a:gd name="T53" fmla="*/ 4317 h 4909"/>
                <a:gd name="T54" fmla="*/ 843 w 2073"/>
                <a:gd name="T55" fmla="*/ 4662 h 4909"/>
                <a:gd name="T56" fmla="*/ 0 w 2073"/>
                <a:gd name="T57" fmla="*/ 4662 h 4909"/>
                <a:gd name="T58" fmla="*/ 0 w 2073"/>
                <a:gd name="T59" fmla="*/ 4908 h 4909"/>
                <a:gd name="T60" fmla="*/ 2072 w 2073"/>
                <a:gd name="T61" fmla="*/ 4908 h 4909"/>
                <a:gd name="T62" fmla="*/ 2072 w 2073"/>
                <a:gd name="T63" fmla="*/ 4662 h 4909"/>
                <a:gd name="T64" fmla="*/ 1222 w 2073"/>
                <a:gd name="T65" fmla="*/ 4662 h 4909"/>
                <a:gd name="T66" fmla="*/ 1222 w 2073"/>
                <a:gd name="T67" fmla="*/ 4317 h 4909"/>
                <a:gd name="T68" fmla="*/ 2072 w 2073"/>
                <a:gd name="T69" fmla="*/ 4317 h 4909"/>
                <a:gd name="T70" fmla="*/ 2072 w 2073"/>
                <a:gd name="T71" fmla="*/ 3865 h 4909"/>
                <a:gd name="T72" fmla="*/ 1222 w 2073"/>
                <a:gd name="T73" fmla="*/ 3865 h 4909"/>
                <a:gd name="T74" fmla="*/ 1222 w 2073"/>
                <a:gd name="T75" fmla="*/ 3520 h 4909"/>
                <a:gd name="T76" fmla="*/ 2072 w 2073"/>
                <a:gd name="T77" fmla="*/ 3520 h 4909"/>
                <a:gd name="T78" fmla="*/ 2072 w 2073"/>
                <a:gd name="T79" fmla="*/ 3068 h 4909"/>
                <a:gd name="T80" fmla="*/ 1222 w 2073"/>
                <a:gd name="T81" fmla="*/ 3068 h 4909"/>
                <a:gd name="T82" fmla="*/ 1222 w 2073"/>
                <a:gd name="T83" fmla="*/ 2723 h 4909"/>
                <a:gd name="T84" fmla="*/ 2072 w 2073"/>
                <a:gd name="T85" fmla="*/ 2723 h 4909"/>
                <a:gd name="T86" fmla="*/ 2072 w 2073"/>
                <a:gd name="T87" fmla="*/ 2271 h 4909"/>
                <a:gd name="T88" fmla="*/ 1222 w 2073"/>
                <a:gd name="T89" fmla="*/ 2271 h 4909"/>
                <a:gd name="T90" fmla="*/ 1222 w 2073"/>
                <a:gd name="T91" fmla="*/ 1926 h 4909"/>
                <a:gd name="T92" fmla="*/ 2072 w 2073"/>
                <a:gd name="T93" fmla="*/ 1926 h 4909"/>
                <a:gd name="T94" fmla="*/ 2072 w 2073"/>
                <a:gd name="T95" fmla="*/ 1475 h 4909"/>
                <a:gd name="T96" fmla="*/ 1222 w 2073"/>
                <a:gd name="T97" fmla="*/ 1475 h 4909"/>
                <a:gd name="T98" fmla="*/ 1222 w 2073"/>
                <a:gd name="T99" fmla="*/ 1129 h 4909"/>
                <a:gd name="T100" fmla="*/ 2072 w 2073"/>
                <a:gd name="T101" fmla="*/ 1129 h 4909"/>
                <a:gd name="T102" fmla="*/ 2072 w 2073"/>
                <a:gd name="T103" fmla="*/ 671 h 4909"/>
                <a:gd name="T104" fmla="*/ 1222 w 2073"/>
                <a:gd name="T105" fmla="*/ 671 h 4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73" h="4909">
                  <a:moveTo>
                    <a:pt x="1222" y="671"/>
                  </a:moveTo>
                  <a:lnTo>
                    <a:pt x="1222" y="332"/>
                  </a:lnTo>
                  <a:lnTo>
                    <a:pt x="2072" y="332"/>
                  </a:lnTo>
                  <a:lnTo>
                    <a:pt x="2072" y="0"/>
                  </a:lnTo>
                  <a:lnTo>
                    <a:pt x="0" y="0"/>
                  </a:lnTo>
                  <a:lnTo>
                    <a:pt x="0" y="332"/>
                  </a:lnTo>
                  <a:lnTo>
                    <a:pt x="843" y="332"/>
                  </a:lnTo>
                  <a:lnTo>
                    <a:pt x="843" y="671"/>
                  </a:lnTo>
                  <a:lnTo>
                    <a:pt x="0" y="671"/>
                  </a:lnTo>
                  <a:lnTo>
                    <a:pt x="0" y="1129"/>
                  </a:lnTo>
                  <a:lnTo>
                    <a:pt x="843" y="1129"/>
                  </a:lnTo>
                  <a:lnTo>
                    <a:pt x="843" y="1475"/>
                  </a:lnTo>
                  <a:lnTo>
                    <a:pt x="0" y="1475"/>
                  </a:lnTo>
                  <a:lnTo>
                    <a:pt x="0" y="1926"/>
                  </a:lnTo>
                  <a:lnTo>
                    <a:pt x="843" y="1926"/>
                  </a:lnTo>
                  <a:lnTo>
                    <a:pt x="843" y="2271"/>
                  </a:lnTo>
                  <a:lnTo>
                    <a:pt x="0" y="2271"/>
                  </a:lnTo>
                  <a:lnTo>
                    <a:pt x="0" y="2723"/>
                  </a:lnTo>
                  <a:lnTo>
                    <a:pt x="843" y="2723"/>
                  </a:lnTo>
                  <a:lnTo>
                    <a:pt x="843" y="3068"/>
                  </a:lnTo>
                  <a:lnTo>
                    <a:pt x="0" y="3068"/>
                  </a:lnTo>
                  <a:lnTo>
                    <a:pt x="0" y="3520"/>
                  </a:lnTo>
                  <a:lnTo>
                    <a:pt x="843" y="3520"/>
                  </a:lnTo>
                  <a:lnTo>
                    <a:pt x="843" y="3865"/>
                  </a:lnTo>
                  <a:lnTo>
                    <a:pt x="0" y="3865"/>
                  </a:lnTo>
                  <a:lnTo>
                    <a:pt x="0" y="4317"/>
                  </a:lnTo>
                  <a:lnTo>
                    <a:pt x="843" y="4317"/>
                  </a:lnTo>
                  <a:lnTo>
                    <a:pt x="843" y="4662"/>
                  </a:lnTo>
                  <a:lnTo>
                    <a:pt x="0" y="4662"/>
                  </a:lnTo>
                  <a:lnTo>
                    <a:pt x="0" y="4908"/>
                  </a:lnTo>
                  <a:lnTo>
                    <a:pt x="2072" y="4908"/>
                  </a:lnTo>
                  <a:lnTo>
                    <a:pt x="2072" y="4662"/>
                  </a:lnTo>
                  <a:lnTo>
                    <a:pt x="1222" y="4662"/>
                  </a:lnTo>
                  <a:lnTo>
                    <a:pt x="1222" y="4317"/>
                  </a:lnTo>
                  <a:lnTo>
                    <a:pt x="2072" y="4317"/>
                  </a:lnTo>
                  <a:lnTo>
                    <a:pt x="2072" y="3865"/>
                  </a:lnTo>
                  <a:lnTo>
                    <a:pt x="1222" y="3865"/>
                  </a:lnTo>
                  <a:lnTo>
                    <a:pt x="1222" y="3520"/>
                  </a:lnTo>
                  <a:lnTo>
                    <a:pt x="2072" y="3520"/>
                  </a:lnTo>
                  <a:lnTo>
                    <a:pt x="2072" y="3068"/>
                  </a:lnTo>
                  <a:lnTo>
                    <a:pt x="1222" y="3068"/>
                  </a:lnTo>
                  <a:lnTo>
                    <a:pt x="1222" y="2723"/>
                  </a:lnTo>
                  <a:lnTo>
                    <a:pt x="2072" y="2723"/>
                  </a:lnTo>
                  <a:lnTo>
                    <a:pt x="2072" y="2271"/>
                  </a:lnTo>
                  <a:lnTo>
                    <a:pt x="1222" y="2271"/>
                  </a:lnTo>
                  <a:lnTo>
                    <a:pt x="1222" y="1926"/>
                  </a:lnTo>
                  <a:lnTo>
                    <a:pt x="2072" y="1926"/>
                  </a:lnTo>
                  <a:lnTo>
                    <a:pt x="2072" y="1475"/>
                  </a:lnTo>
                  <a:lnTo>
                    <a:pt x="1222" y="1475"/>
                  </a:lnTo>
                  <a:lnTo>
                    <a:pt x="1222" y="1129"/>
                  </a:lnTo>
                  <a:lnTo>
                    <a:pt x="2072" y="1129"/>
                  </a:lnTo>
                  <a:lnTo>
                    <a:pt x="2072" y="671"/>
                  </a:lnTo>
                  <a:lnTo>
                    <a:pt x="1222" y="671"/>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0" name="Freeform 15">
              <a:extLst>
                <a:ext uri="{FF2B5EF4-FFF2-40B4-BE49-F238E27FC236}">
                  <a16:creationId xmlns:a16="http://schemas.microsoft.com/office/drawing/2014/main" id="{D3C631E0-406C-DC41-9062-7148B43E5E93}"/>
                </a:ext>
              </a:extLst>
            </p:cNvPr>
            <p:cNvSpPr>
              <a:spLocks noChangeArrowheads="1"/>
            </p:cNvSpPr>
            <p:nvPr/>
          </p:nvSpPr>
          <p:spPr bwMode="auto">
            <a:xfrm>
              <a:off x="20924158" y="7838882"/>
              <a:ext cx="497019" cy="200370"/>
            </a:xfrm>
            <a:custGeom>
              <a:avLst/>
              <a:gdLst>
                <a:gd name="T0" fmla="*/ 843 w 844"/>
                <a:gd name="T1" fmla="*/ 0 h 340"/>
                <a:gd name="T2" fmla="*/ 0 w 844"/>
                <a:gd name="T3" fmla="*/ 0 h 340"/>
                <a:gd name="T4" fmla="*/ 0 w 844"/>
                <a:gd name="T5" fmla="*/ 339 h 340"/>
                <a:gd name="T6" fmla="*/ 843 w 844"/>
                <a:gd name="T7" fmla="*/ 339 h 340"/>
                <a:gd name="T8" fmla="*/ 843 w 844"/>
                <a:gd name="T9" fmla="*/ 0 h 340"/>
              </a:gdLst>
              <a:ahLst/>
              <a:cxnLst>
                <a:cxn ang="0">
                  <a:pos x="T0" y="T1"/>
                </a:cxn>
                <a:cxn ang="0">
                  <a:pos x="T2" y="T3"/>
                </a:cxn>
                <a:cxn ang="0">
                  <a:pos x="T4" y="T5"/>
                </a:cxn>
                <a:cxn ang="0">
                  <a:pos x="T6" y="T7"/>
                </a:cxn>
                <a:cxn ang="0">
                  <a:pos x="T8" y="T9"/>
                </a:cxn>
              </a:cxnLst>
              <a:rect l="0" t="0" r="r" b="b"/>
              <a:pathLst>
                <a:path w="844" h="340">
                  <a:moveTo>
                    <a:pt x="843" y="0"/>
                  </a:moveTo>
                  <a:lnTo>
                    <a:pt x="0" y="0"/>
                  </a:lnTo>
                  <a:lnTo>
                    <a:pt x="0" y="339"/>
                  </a:lnTo>
                  <a:lnTo>
                    <a:pt x="843" y="339"/>
                  </a:lnTo>
                  <a:lnTo>
                    <a:pt x="843" y="0"/>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1" name="Freeform 16">
              <a:extLst>
                <a:ext uri="{FF2B5EF4-FFF2-40B4-BE49-F238E27FC236}">
                  <a16:creationId xmlns:a16="http://schemas.microsoft.com/office/drawing/2014/main" id="{8842D003-A24B-0F43-8B69-95E5FF09F5F8}"/>
                </a:ext>
              </a:extLst>
            </p:cNvPr>
            <p:cNvSpPr>
              <a:spLocks noChangeArrowheads="1"/>
            </p:cNvSpPr>
            <p:nvPr/>
          </p:nvSpPr>
          <p:spPr bwMode="auto">
            <a:xfrm>
              <a:off x="21644966" y="7838882"/>
              <a:ext cx="502225" cy="200370"/>
            </a:xfrm>
            <a:custGeom>
              <a:avLst/>
              <a:gdLst>
                <a:gd name="T0" fmla="*/ 0 w 851"/>
                <a:gd name="T1" fmla="*/ 339 h 340"/>
                <a:gd name="T2" fmla="*/ 850 w 851"/>
                <a:gd name="T3" fmla="*/ 339 h 340"/>
                <a:gd name="T4" fmla="*/ 850 w 851"/>
                <a:gd name="T5" fmla="*/ 0 h 340"/>
                <a:gd name="T6" fmla="*/ 0 w 851"/>
                <a:gd name="T7" fmla="*/ 0 h 340"/>
                <a:gd name="T8" fmla="*/ 0 w 851"/>
                <a:gd name="T9" fmla="*/ 339 h 340"/>
              </a:gdLst>
              <a:ahLst/>
              <a:cxnLst>
                <a:cxn ang="0">
                  <a:pos x="T0" y="T1"/>
                </a:cxn>
                <a:cxn ang="0">
                  <a:pos x="T2" y="T3"/>
                </a:cxn>
                <a:cxn ang="0">
                  <a:pos x="T4" y="T5"/>
                </a:cxn>
                <a:cxn ang="0">
                  <a:pos x="T6" y="T7"/>
                </a:cxn>
                <a:cxn ang="0">
                  <a:pos x="T8" y="T9"/>
                </a:cxn>
              </a:cxnLst>
              <a:rect l="0" t="0" r="r" b="b"/>
              <a:pathLst>
                <a:path w="851" h="340">
                  <a:moveTo>
                    <a:pt x="0" y="339"/>
                  </a:moveTo>
                  <a:lnTo>
                    <a:pt x="850" y="339"/>
                  </a:lnTo>
                  <a:lnTo>
                    <a:pt x="850" y="0"/>
                  </a:lnTo>
                  <a:lnTo>
                    <a:pt x="0" y="0"/>
                  </a:lnTo>
                  <a:lnTo>
                    <a:pt x="0" y="339"/>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2" name="Freeform 17">
              <a:extLst>
                <a:ext uri="{FF2B5EF4-FFF2-40B4-BE49-F238E27FC236}">
                  <a16:creationId xmlns:a16="http://schemas.microsoft.com/office/drawing/2014/main" id="{732B0C8A-A934-2B4B-B704-3E6E9C910D9E}"/>
                </a:ext>
              </a:extLst>
            </p:cNvPr>
            <p:cNvSpPr>
              <a:spLocks noChangeArrowheads="1"/>
            </p:cNvSpPr>
            <p:nvPr/>
          </p:nvSpPr>
          <p:spPr bwMode="auto">
            <a:xfrm>
              <a:off x="20924158" y="8309880"/>
              <a:ext cx="497019" cy="205573"/>
            </a:xfrm>
            <a:custGeom>
              <a:avLst/>
              <a:gdLst>
                <a:gd name="T0" fmla="*/ 843 w 844"/>
                <a:gd name="T1" fmla="*/ 0 h 347"/>
                <a:gd name="T2" fmla="*/ 0 w 844"/>
                <a:gd name="T3" fmla="*/ 0 h 347"/>
                <a:gd name="T4" fmla="*/ 0 w 844"/>
                <a:gd name="T5" fmla="*/ 346 h 347"/>
                <a:gd name="T6" fmla="*/ 843 w 844"/>
                <a:gd name="T7" fmla="*/ 346 h 347"/>
                <a:gd name="T8" fmla="*/ 843 w 844"/>
                <a:gd name="T9" fmla="*/ 0 h 347"/>
              </a:gdLst>
              <a:ahLst/>
              <a:cxnLst>
                <a:cxn ang="0">
                  <a:pos x="T0" y="T1"/>
                </a:cxn>
                <a:cxn ang="0">
                  <a:pos x="T2" y="T3"/>
                </a:cxn>
                <a:cxn ang="0">
                  <a:pos x="T4" y="T5"/>
                </a:cxn>
                <a:cxn ang="0">
                  <a:pos x="T6" y="T7"/>
                </a:cxn>
                <a:cxn ang="0">
                  <a:pos x="T8" y="T9"/>
                </a:cxn>
              </a:cxnLst>
              <a:rect l="0" t="0" r="r" b="b"/>
              <a:pathLst>
                <a:path w="844" h="347">
                  <a:moveTo>
                    <a:pt x="843" y="0"/>
                  </a:moveTo>
                  <a:lnTo>
                    <a:pt x="0" y="0"/>
                  </a:lnTo>
                  <a:lnTo>
                    <a:pt x="0" y="346"/>
                  </a:lnTo>
                  <a:lnTo>
                    <a:pt x="843" y="346"/>
                  </a:lnTo>
                  <a:lnTo>
                    <a:pt x="843" y="0"/>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3" name="Freeform 18">
              <a:extLst>
                <a:ext uri="{FF2B5EF4-FFF2-40B4-BE49-F238E27FC236}">
                  <a16:creationId xmlns:a16="http://schemas.microsoft.com/office/drawing/2014/main" id="{BBDE3AB9-C90C-7843-8EB4-3263F74FE6C9}"/>
                </a:ext>
              </a:extLst>
            </p:cNvPr>
            <p:cNvSpPr>
              <a:spLocks noChangeArrowheads="1"/>
            </p:cNvSpPr>
            <p:nvPr/>
          </p:nvSpPr>
          <p:spPr bwMode="auto">
            <a:xfrm>
              <a:off x="21644966" y="8309880"/>
              <a:ext cx="502225" cy="205573"/>
            </a:xfrm>
            <a:custGeom>
              <a:avLst/>
              <a:gdLst>
                <a:gd name="T0" fmla="*/ 0 w 851"/>
                <a:gd name="T1" fmla="*/ 346 h 347"/>
                <a:gd name="T2" fmla="*/ 850 w 851"/>
                <a:gd name="T3" fmla="*/ 346 h 347"/>
                <a:gd name="T4" fmla="*/ 850 w 851"/>
                <a:gd name="T5" fmla="*/ 0 h 347"/>
                <a:gd name="T6" fmla="*/ 0 w 851"/>
                <a:gd name="T7" fmla="*/ 0 h 347"/>
                <a:gd name="T8" fmla="*/ 0 w 851"/>
                <a:gd name="T9" fmla="*/ 346 h 347"/>
              </a:gdLst>
              <a:ahLst/>
              <a:cxnLst>
                <a:cxn ang="0">
                  <a:pos x="T0" y="T1"/>
                </a:cxn>
                <a:cxn ang="0">
                  <a:pos x="T2" y="T3"/>
                </a:cxn>
                <a:cxn ang="0">
                  <a:pos x="T4" y="T5"/>
                </a:cxn>
                <a:cxn ang="0">
                  <a:pos x="T6" y="T7"/>
                </a:cxn>
                <a:cxn ang="0">
                  <a:pos x="T8" y="T9"/>
                </a:cxn>
              </a:cxnLst>
              <a:rect l="0" t="0" r="r" b="b"/>
              <a:pathLst>
                <a:path w="851" h="347">
                  <a:moveTo>
                    <a:pt x="0" y="346"/>
                  </a:moveTo>
                  <a:lnTo>
                    <a:pt x="850" y="346"/>
                  </a:lnTo>
                  <a:lnTo>
                    <a:pt x="850" y="0"/>
                  </a:lnTo>
                  <a:lnTo>
                    <a:pt x="0" y="0"/>
                  </a:lnTo>
                  <a:lnTo>
                    <a:pt x="0" y="34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4" name="Freeform 19">
              <a:extLst>
                <a:ext uri="{FF2B5EF4-FFF2-40B4-BE49-F238E27FC236}">
                  <a16:creationId xmlns:a16="http://schemas.microsoft.com/office/drawing/2014/main" id="{0EEC8277-0A58-A94C-9E4D-CADE9E0C17F7}"/>
                </a:ext>
              </a:extLst>
            </p:cNvPr>
            <p:cNvSpPr>
              <a:spLocks noChangeArrowheads="1"/>
            </p:cNvSpPr>
            <p:nvPr/>
          </p:nvSpPr>
          <p:spPr bwMode="auto">
            <a:xfrm>
              <a:off x="20924158" y="8778276"/>
              <a:ext cx="497019" cy="202971"/>
            </a:xfrm>
            <a:custGeom>
              <a:avLst/>
              <a:gdLst>
                <a:gd name="T0" fmla="*/ 843 w 844"/>
                <a:gd name="T1" fmla="*/ 0 h 346"/>
                <a:gd name="T2" fmla="*/ 0 w 844"/>
                <a:gd name="T3" fmla="*/ 0 h 346"/>
                <a:gd name="T4" fmla="*/ 0 w 844"/>
                <a:gd name="T5" fmla="*/ 345 h 346"/>
                <a:gd name="T6" fmla="*/ 843 w 844"/>
                <a:gd name="T7" fmla="*/ 345 h 346"/>
                <a:gd name="T8" fmla="*/ 843 w 844"/>
                <a:gd name="T9" fmla="*/ 0 h 346"/>
              </a:gdLst>
              <a:ahLst/>
              <a:cxnLst>
                <a:cxn ang="0">
                  <a:pos x="T0" y="T1"/>
                </a:cxn>
                <a:cxn ang="0">
                  <a:pos x="T2" y="T3"/>
                </a:cxn>
                <a:cxn ang="0">
                  <a:pos x="T4" y="T5"/>
                </a:cxn>
                <a:cxn ang="0">
                  <a:pos x="T6" y="T7"/>
                </a:cxn>
                <a:cxn ang="0">
                  <a:pos x="T8" y="T9"/>
                </a:cxn>
              </a:cxnLst>
              <a:rect l="0" t="0" r="r" b="b"/>
              <a:pathLst>
                <a:path w="844" h="346">
                  <a:moveTo>
                    <a:pt x="843" y="0"/>
                  </a:moveTo>
                  <a:lnTo>
                    <a:pt x="0" y="0"/>
                  </a:lnTo>
                  <a:lnTo>
                    <a:pt x="0" y="345"/>
                  </a:lnTo>
                  <a:lnTo>
                    <a:pt x="843" y="345"/>
                  </a:lnTo>
                  <a:lnTo>
                    <a:pt x="843"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5" name="Freeform 20">
              <a:extLst>
                <a:ext uri="{FF2B5EF4-FFF2-40B4-BE49-F238E27FC236}">
                  <a16:creationId xmlns:a16="http://schemas.microsoft.com/office/drawing/2014/main" id="{E859DBB0-0F8A-CD43-9A17-A2DFB9735098}"/>
                </a:ext>
              </a:extLst>
            </p:cNvPr>
            <p:cNvSpPr>
              <a:spLocks noChangeArrowheads="1"/>
            </p:cNvSpPr>
            <p:nvPr/>
          </p:nvSpPr>
          <p:spPr bwMode="auto">
            <a:xfrm>
              <a:off x="21644966" y="8778276"/>
              <a:ext cx="502225" cy="202971"/>
            </a:xfrm>
            <a:custGeom>
              <a:avLst/>
              <a:gdLst>
                <a:gd name="T0" fmla="*/ 0 w 851"/>
                <a:gd name="T1" fmla="*/ 345 h 346"/>
                <a:gd name="T2" fmla="*/ 850 w 851"/>
                <a:gd name="T3" fmla="*/ 345 h 346"/>
                <a:gd name="T4" fmla="*/ 850 w 851"/>
                <a:gd name="T5" fmla="*/ 0 h 346"/>
                <a:gd name="T6" fmla="*/ 0 w 851"/>
                <a:gd name="T7" fmla="*/ 0 h 346"/>
                <a:gd name="T8" fmla="*/ 0 w 851"/>
                <a:gd name="T9" fmla="*/ 345 h 346"/>
              </a:gdLst>
              <a:ahLst/>
              <a:cxnLst>
                <a:cxn ang="0">
                  <a:pos x="T0" y="T1"/>
                </a:cxn>
                <a:cxn ang="0">
                  <a:pos x="T2" y="T3"/>
                </a:cxn>
                <a:cxn ang="0">
                  <a:pos x="T4" y="T5"/>
                </a:cxn>
                <a:cxn ang="0">
                  <a:pos x="T6" y="T7"/>
                </a:cxn>
                <a:cxn ang="0">
                  <a:pos x="T8" y="T9"/>
                </a:cxn>
              </a:cxnLst>
              <a:rect l="0" t="0" r="r" b="b"/>
              <a:pathLst>
                <a:path w="851" h="346">
                  <a:moveTo>
                    <a:pt x="0" y="345"/>
                  </a:moveTo>
                  <a:lnTo>
                    <a:pt x="850" y="345"/>
                  </a:lnTo>
                  <a:lnTo>
                    <a:pt x="850" y="0"/>
                  </a:lnTo>
                  <a:lnTo>
                    <a:pt x="0" y="0"/>
                  </a:lnTo>
                  <a:lnTo>
                    <a:pt x="0" y="345"/>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6" name="Freeform 21">
              <a:extLst>
                <a:ext uri="{FF2B5EF4-FFF2-40B4-BE49-F238E27FC236}">
                  <a16:creationId xmlns:a16="http://schemas.microsoft.com/office/drawing/2014/main" id="{02AEE3EC-0A99-464C-941F-E613F577BF30}"/>
                </a:ext>
              </a:extLst>
            </p:cNvPr>
            <p:cNvSpPr>
              <a:spLocks noChangeArrowheads="1"/>
            </p:cNvSpPr>
            <p:nvPr/>
          </p:nvSpPr>
          <p:spPr bwMode="auto">
            <a:xfrm>
              <a:off x="20924158" y="9249272"/>
              <a:ext cx="497019" cy="202971"/>
            </a:xfrm>
            <a:custGeom>
              <a:avLst/>
              <a:gdLst>
                <a:gd name="T0" fmla="*/ 843 w 844"/>
                <a:gd name="T1" fmla="*/ 0 h 346"/>
                <a:gd name="T2" fmla="*/ 0 w 844"/>
                <a:gd name="T3" fmla="*/ 0 h 346"/>
                <a:gd name="T4" fmla="*/ 0 w 844"/>
                <a:gd name="T5" fmla="*/ 345 h 346"/>
                <a:gd name="T6" fmla="*/ 843 w 844"/>
                <a:gd name="T7" fmla="*/ 345 h 346"/>
                <a:gd name="T8" fmla="*/ 843 w 844"/>
                <a:gd name="T9" fmla="*/ 0 h 346"/>
              </a:gdLst>
              <a:ahLst/>
              <a:cxnLst>
                <a:cxn ang="0">
                  <a:pos x="T0" y="T1"/>
                </a:cxn>
                <a:cxn ang="0">
                  <a:pos x="T2" y="T3"/>
                </a:cxn>
                <a:cxn ang="0">
                  <a:pos x="T4" y="T5"/>
                </a:cxn>
                <a:cxn ang="0">
                  <a:pos x="T6" y="T7"/>
                </a:cxn>
                <a:cxn ang="0">
                  <a:pos x="T8" y="T9"/>
                </a:cxn>
              </a:cxnLst>
              <a:rect l="0" t="0" r="r" b="b"/>
              <a:pathLst>
                <a:path w="844" h="346">
                  <a:moveTo>
                    <a:pt x="843" y="0"/>
                  </a:moveTo>
                  <a:lnTo>
                    <a:pt x="0" y="0"/>
                  </a:lnTo>
                  <a:lnTo>
                    <a:pt x="0" y="345"/>
                  </a:lnTo>
                  <a:lnTo>
                    <a:pt x="843" y="345"/>
                  </a:lnTo>
                  <a:lnTo>
                    <a:pt x="843"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7" name="Freeform 22">
              <a:extLst>
                <a:ext uri="{FF2B5EF4-FFF2-40B4-BE49-F238E27FC236}">
                  <a16:creationId xmlns:a16="http://schemas.microsoft.com/office/drawing/2014/main" id="{02DA19D6-968D-E64D-803A-8E7138F63451}"/>
                </a:ext>
              </a:extLst>
            </p:cNvPr>
            <p:cNvSpPr>
              <a:spLocks noChangeArrowheads="1"/>
            </p:cNvSpPr>
            <p:nvPr/>
          </p:nvSpPr>
          <p:spPr bwMode="auto">
            <a:xfrm>
              <a:off x="21644966" y="9249272"/>
              <a:ext cx="502225" cy="202971"/>
            </a:xfrm>
            <a:custGeom>
              <a:avLst/>
              <a:gdLst>
                <a:gd name="T0" fmla="*/ 0 w 851"/>
                <a:gd name="T1" fmla="*/ 345 h 346"/>
                <a:gd name="T2" fmla="*/ 850 w 851"/>
                <a:gd name="T3" fmla="*/ 345 h 346"/>
                <a:gd name="T4" fmla="*/ 850 w 851"/>
                <a:gd name="T5" fmla="*/ 0 h 346"/>
                <a:gd name="T6" fmla="*/ 0 w 851"/>
                <a:gd name="T7" fmla="*/ 0 h 346"/>
                <a:gd name="T8" fmla="*/ 0 w 851"/>
                <a:gd name="T9" fmla="*/ 345 h 346"/>
              </a:gdLst>
              <a:ahLst/>
              <a:cxnLst>
                <a:cxn ang="0">
                  <a:pos x="T0" y="T1"/>
                </a:cxn>
                <a:cxn ang="0">
                  <a:pos x="T2" y="T3"/>
                </a:cxn>
                <a:cxn ang="0">
                  <a:pos x="T4" y="T5"/>
                </a:cxn>
                <a:cxn ang="0">
                  <a:pos x="T6" y="T7"/>
                </a:cxn>
                <a:cxn ang="0">
                  <a:pos x="T8" y="T9"/>
                </a:cxn>
              </a:cxnLst>
              <a:rect l="0" t="0" r="r" b="b"/>
              <a:pathLst>
                <a:path w="851" h="346">
                  <a:moveTo>
                    <a:pt x="0" y="345"/>
                  </a:moveTo>
                  <a:lnTo>
                    <a:pt x="850" y="345"/>
                  </a:lnTo>
                  <a:lnTo>
                    <a:pt x="850" y="0"/>
                  </a:lnTo>
                  <a:lnTo>
                    <a:pt x="0" y="0"/>
                  </a:lnTo>
                  <a:lnTo>
                    <a:pt x="0" y="345"/>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8" name="Freeform 23">
              <a:extLst>
                <a:ext uri="{FF2B5EF4-FFF2-40B4-BE49-F238E27FC236}">
                  <a16:creationId xmlns:a16="http://schemas.microsoft.com/office/drawing/2014/main" id="{82E87B0F-6448-0D4D-AABC-988A254467D7}"/>
                </a:ext>
              </a:extLst>
            </p:cNvPr>
            <p:cNvSpPr>
              <a:spLocks noChangeArrowheads="1"/>
            </p:cNvSpPr>
            <p:nvPr/>
          </p:nvSpPr>
          <p:spPr bwMode="auto">
            <a:xfrm>
              <a:off x="20924158" y="9720270"/>
              <a:ext cx="497019" cy="202971"/>
            </a:xfrm>
            <a:custGeom>
              <a:avLst/>
              <a:gdLst>
                <a:gd name="T0" fmla="*/ 843 w 844"/>
                <a:gd name="T1" fmla="*/ 0 h 346"/>
                <a:gd name="T2" fmla="*/ 0 w 844"/>
                <a:gd name="T3" fmla="*/ 0 h 346"/>
                <a:gd name="T4" fmla="*/ 0 w 844"/>
                <a:gd name="T5" fmla="*/ 345 h 346"/>
                <a:gd name="T6" fmla="*/ 843 w 844"/>
                <a:gd name="T7" fmla="*/ 345 h 346"/>
                <a:gd name="T8" fmla="*/ 843 w 844"/>
                <a:gd name="T9" fmla="*/ 0 h 346"/>
              </a:gdLst>
              <a:ahLst/>
              <a:cxnLst>
                <a:cxn ang="0">
                  <a:pos x="T0" y="T1"/>
                </a:cxn>
                <a:cxn ang="0">
                  <a:pos x="T2" y="T3"/>
                </a:cxn>
                <a:cxn ang="0">
                  <a:pos x="T4" y="T5"/>
                </a:cxn>
                <a:cxn ang="0">
                  <a:pos x="T6" y="T7"/>
                </a:cxn>
                <a:cxn ang="0">
                  <a:pos x="T8" y="T9"/>
                </a:cxn>
              </a:cxnLst>
              <a:rect l="0" t="0" r="r" b="b"/>
              <a:pathLst>
                <a:path w="844" h="346">
                  <a:moveTo>
                    <a:pt x="843" y="0"/>
                  </a:moveTo>
                  <a:lnTo>
                    <a:pt x="0" y="0"/>
                  </a:lnTo>
                  <a:lnTo>
                    <a:pt x="0" y="345"/>
                  </a:lnTo>
                  <a:lnTo>
                    <a:pt x="843" y="345"/>
                  </a:lnTo>
                  <a:lnTo>
                    <a:pt x="843"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9" name="Freeform 24">
              <a:extLst>
                <a:ext uri="{FF2B5EF4-FFF2-40B4-BE49-F238E27FC236}">
                  <a16:creationId xmlns:a16="http://schemas.microsoft.com/office/drawing/2014/main" id="{C971CB88-FE3A-4C45-B032-9649C6E634CB}"/>
                </a:ext>
              </a:extLst>
            </p:cNvPr>
            <p:cNvSpPr>
              <a:spLocks noChangeArrowheads="1"/>
            </p:cNvSpPr>
            <p:nvPr/>
          </p:nvSpPr>
          <p:spPr bwMode="auto">
            <a:xfrm>
              <a:off x="21644966" y="9720270"/>
              <a:ext cx="502225" cy="202971"/>
            </a:xfrm>
            <a:custGeom>
              <a:avLst/>
              <a:gdLst>
                <a:gd name="T0" fmla="*/ 0 w 851"/>
                <a:gd name="T1" fmla="*/ 345 h 346"/>
                <a:gd name="T2" fmla="*/ 850 w 851"/>
                <a:gd name="T3" fmla="*/ 345 h 346"/>
                <a:gd name="T4" fmla="*/ 850 w 851"/>
                <a:gd name="T5" fmla="*/ 0 h 346"/>
                <a:gd name="T6" fmla="*/ 0 w 851"/>
                <a:gd name="T7" fmla="*/ 0 h 346"/>
                <a:gd name="T8" fmla="*/ 0 w 851"/>
                <a:gd name="T9" fmla="*/ 345 h 346"/>
              </a:gdLst>
              <a:ahLst/>
              <a:cxnLst>
                <a:cxn ang="0">
                  <a:pos x="T0" y="T1"/>
                </a:cxn>
                <a:cxn ang="0">
                  <a:pos x="T2" y="T3"/>
                </a:cxn>
                <a:cxn ang="0">
                  <a:pos x="T4" y="T5"/>
                </a:cxn>
                <a:cxn ang="0">
                  <a:pos x="T6" y="T7"/>
                </a:cxn>
                <a:cxn ang="0">
                  <a:pos x="T8" y="T9"/>
                </a:cxn>
              </a:cxnLst>
              <a:rect l="0" t="0" r="r" b="b"/>
              <a:pathLst>
                <a:path w="851" h="346">
                  <a:moveTo>
                    <a:pt x="0" y="345"/>
                  </a:moveTo>
                  <a:lnTo>
                    <a:pt x="850" y="345"/>
                  </a:lnTo>
                  <a:lnTo>
                    <a:pt x="850" y="0"/>
                  </a:lnTo>
                  <a:lnTo>
                    <a:pt x="0" y="0"/>
                  </a:lnTo>
                  <a:lnTo>
                    <a:pt x="0" y="345"/>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0" name="Freeform 25">
              <a:extLst>
                <a:ext uri="{FF2B5EF4-FFF2-40B4-BE49-F238E27FC236}">
                  <a16:creationId xmlns:a16="http://schemas.microsoft.com/office/drawing/2014/main" id="{F1C16E96-B526-E748-980E-4FE98B1BEEC7}"/>
                </a:ext>
              </a:extLst>
            </p:cNvPr>
            <p:cNvSpPr>
              <a:spLocks noChangeArrowheads="1"/>
            </p:cNvSpPr>
            <p:nvPr/>
          </p:nvSpPr>
          <p:spPr bwMode="auto">
            <a:xfrm>
              <a:off x="20924158" y="10167848"/>
              <a:ext cx="528245" cy="268025"/>
            </a:xfrm>
            <a:custGeom>
              <a:avLst/>
              <a:gdLst>
                <a:gd name="T0" fmla="*/ 896 w 897"/>
                <a:gd name="T1" fmla="*/ 0 h 452"/>
                <a:gd name="T2" fmla="*/ 0 w 897"/>
                <a:gd name="T3" fmla="*/ 0 h 452"/>
                <a:gd name="T4" fmla="*/ 0 w 897"/>
                <a:gd name="T5" fmla="*/ 451 h 452"/>
                <a:gd name="T6" fmla="*/ 896 w 897"/>
                <a:gd name="T7" fmla="*/ 451 h 452"/>
                <a:gd name="T8" fmla="*/ 896 w 897"/>
                <a:gd name="T9" fmla="*/ 0 h 452"/>
              </a:gdLst>
              <a:ahLst/>
              <a:cxnLst>
                <a:cxn ang="0">
                  <a:pos x="T0" y="T1"/>
                </a:cxn>
                <a:cxn ang="0">
                  <a:pos x="T2" y="T3"/>
                </a:cxn>
                <a:cxn ang="0">
                  <a:pos x="T4" y="T5"/>
                </a:cxn>
                <a:cxn ang="0">
                  <a:pos x="T6" y="T7"/>
                </a:cxn>
                <a:cxn ang="0">
                  <a:pos x="T8" y="T9"/>
                </a:cxn>
              </a:cxnLst>
              <a:rect l="0" t="0" r="r" b="b"/>
              <a:pathLst>
                <a:path w="897" h="452">
                  <a:moveTo>
                    <a:pt x="896" y="0"/>
                  </a:moveTo>
                  <a:lnTo>
                    <a:pt x="0" y="0"/>
                  </a:lnTo>
                  <a:lnTo>
                    <a:pt x="0" y="451"/>
                  </a:lnTo>
                  <a:lnTo>
                    <a:pt x="896" y="451"/>
                  </a:lnTo>
                  <a:lnTo>
                    <a:pt x="896"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 name="Freeform 26">
              <a:extLst>
                <a:ext uri="{FF2B5EF4-FFF2-40B4-BE49-F238E27FC236}">
                  <a16:creationId xmlns:a16="http://schemas.microsoft.com/office/drawing/2014/main" id="{75A6CAF2-6743-694A-B13F-372B3D34FB45}"/>
                </a:ext>
              </a:extLst>
            </p:cNvPr>
            <p:cNvSpPr>
              <a:spLocks noChangeArrowheads="1"/>
            </p:cNvSpPr>
            <p:nvPr/>
          </p:nvSpPr>
          <p:spPr bwMode="auto">
            <a:xfrm>
              <a:off x="21592922" y="10136622"/>
              <a:ext cx="554268" cy="325274"/>
            </a:xfrm>
            <a:custGeom>
              <a:avLst/>
              <a:gdLst>
                <a:gd name="T0" fmla="*/ 0 w 938"/>
                <a:gd name="T1" fmla="*/ 551 h 552"/>
                <a:gd name="T2" fmla="*/ 937 w 938"/>
                <a:gd name="T3" fmla="*/ 551 h 552"/>
                <a:gd name="T4" fmla="*/ 937 w 938"/>
                <a:gd name="T5" fmla="*/ 0 h 552"/>
                <a:gd name="T6" fmla="*/ 0 w 938"/>
                <a:gd name="T7" fmla="*/ 0 h 552"/>
                <a:gd name="T8" fmla="*/ 0 w 938"/>
                <a:gd name="T9" fmla="*/ 551 h 552"/>
              </a:gdLst>
              <a:ahLst/>
              <a:cxnLst>
                <a:cxn ang="0">
                  <a:pos x="T0" y="T1"/>
                </a:cxn>
                <a:cxn ang="0">
                  <a:pos x="T2" y="T3"/>
                </a:cxn>
                <a:cxn ang="0">
                  <a:pos x="T4" y="T5"/>
                </a:cxn>
                <a:cxn ang="0">
                  <a:pos x="T6" y="T7"/>
                </a:cxn>
                <a:cxn ang="0">
                  <a:pos x="T8" y="T9"/>
                </a:cxn>
              </a:cxnLst>
              <a:rect l="0" t="0" r="r" b="b"/>
              <a:pathLst>
                <a:path w="938" h="552">
                  <a:moveTo>
                    <a:pt x="0" y="551"/>
                  </a:moveTo>
                  <a:lnTo>
                    <a:pt x="937" y="551"/>
                  </a:lnTo>
                  <a:lnTo>
                    <a:pt x="937" y="0"/>
                  </a:lnTo>
                  <a:lnTo>
                    <a:pt x="0" y="0"/>
                  </a:lnTo>
                  <a:lnTo>
                    <a:pt x="0" y="551"/>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2" name="Freeform 27">
              <a:extLst>
                <a:ext uri="{FF2B5EF4-FFF2-40B4-BE49-F238E27FC236}">
                  <a16:creationId xmlns:a16="http://schemas.microsoft.com/office/drawing/2014/main" id="{2B234F86-B395-6644-9D14-12D5AE2A295A}"/>
                </a:ext>
              </a:extLst>
            </p:cNvPr>
            <p:cNvSpPr>
              <a:spLocks noChangeArrowheads="1"/>
            </p:cNvSpPr>
            <p:nvPr/>
          </p:nvSpPr>
          <p:spPr bwMode="auto">
            <a:xfrm>
              <a:off x="19321206" y="5876827"/>
              <a:ext cx="1269871" cy="4762018"/>
            </a:xfrm>
            <a:custGeom>
              <a:avLst/>
              <a:gdLst>
                <a:gd name="T0" fmla="*/ 2151 w 2152"/>
                <a:gd name="T1" fmla="*/ 0 h 8069"/>
                <a:gd name="T2" fmla="*/ 0 w 2152"/>
                <a:gd name="T3" fmla="*/ 0 h 8069"/>
                <a:gd name="T4" fmla="*/ 0 w 2152"/>
                <a:gd name="T5" fmla="*/ 8068 h 8069"/>
                <a:gd name="T6" fmla="*/ 2151 w 2152"/>
                <a:gd name="T7" fmla="*/ 8068 h 8069"/>
                <a:gd name="T8" fmla="*/ 2151 w 2152"/>
                <a:gd name="T9" fmla="*/ 0 h 8069"/>
              </a:gdLst>
              <a:ahLst/>
              <a:cxnLst>
                <a:cxn ang="0">
                  <a:pos x="T0" y="T1"/>
                </a:cxn>
                <a:cxn ang="0">
                  <a:pos x="T2" y="T3"/>
                </a:cxn>
                <a:cxn ang="0">
                  <a:pos x="T4" y="T5"/>
                </a:cxn>
                <a:cxn ang="0">
                  <a:pos x="T6" y="T7"/>
                </a:cxn>
                <a:cxn ang="0">
                  <a:pos x="T8" y="T9"/>
                </a:cxn>
              </a:cxnLst>
              <a:rect l="0" t="0" r="r" b="b"/>
              <a:pathLst>
                <a:path w="2152" h="8069">
                  <a:moveTo>
                    <a:pt x="2151" y="0"/>
                  </a:moveTo>
                  <a:lnTo>
                    <a:pt x="0" y="0"/>
                  </a:lnTo>
                  <a:lnTo>
                    <a:pt x="0" y="8068"/>
                  </a:lnTo>
                  <a:lnTo>
                    <a:pt x="2151" y="8068"/>
                  </a:lnTo>
                  <a:lnTo>
                    <a:pt x="2151" y="0"/>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3" name="Freeform 28">
              <a:extLst>
                <a:ext uri="{FF2B5EF4-FFF2-40B4-BE49-F238E27FC236}">
                  <a16:creationId xmlns:a16="http://schemas.microsoft.com/office/drawing/2014/main" id="{57CEA84C-8F9D-164E-BC4E-8B4AA1618A73}"/>
                </a:ext>
              </a:extLst>
            </p:cNvPr>
            <p:cNvSpPr>
              <a:spLocks noChangeArrowheads="1"/>
            </p:cNvSpPr>
            <p:nvPr/>
          </p:nvSpPr>
          <p:spPr bwMode="auto">
            <a:xfrm>
              <a:off x="19482542" y="6345222"/>
              <a:ext cx="913370" cy="153530"/>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4" name="Freeform 29">
              <a:extLst>
                <a:ext uri="{FF2B5EF4-FFF2-40B4-BE49-F238E27FC236}">
                  <a16:creationId xmlns:a16="http://schemas.microsoft.com/office/drawing/2014/main" id="{695939A4-290C-9747-B6D5-B4EC02C3627E}"/>
                </a:ext>
              </a:extLst>
            </p:cNvPr>
            <p:cNvSpPr>
              <a:spLocks noChangeArrowheads="1"/>
            </p:cNvSpPr>
            <p:nvPr/>
          </p:nvSpPr>
          <p:spPr bwMode="auto">
            <a:xfrm>
              <a:off x="19482542" y="6860457"/>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5" name="Freeform 30">
              <a:extLst>
                <a:ext uri="{FF2B5EF4-FFF2-40B4-BE49-F238E27FC236}">
                  <a16:creationId xmlns:a16="http://schemas.microsoft.com/office/drawing/2014/main" id="{2AF6623F-3F82-9E4A-97E7-8D118F0C6C50}"/>
                </a:ext>
              </a:extLst>
            </p:cNvPr>
            <p:cNvSpPr>
              <a:spLocks noChangeArrowheads="1"/>
            </p:cNvSpPr>
            <p:nvPr/>
          </p:nvSpPr>
          <p:spPr bwMode="auto">
            <a:xfrm>
              <a:off x="19482542" y="7367886"/>
              <a:ext cx="913370" cy="148324"/>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6" name="Freeform 31">
              <a:extLst>
                <a:ext uri="{FF2B5EF4-FFF2-40B4-BE49-F238E27FC236}">
                  <a16:creationId xmlns:a16="http://schemas.microsoft.com/office/drawing/2014/main" id="{114266F2-4730-574C-B4A4-96BE0EC70F04}"/>
                </a:ext>
              </a:extLst>
            </p:cNvPr>
            <p:cNvSpPr>
              <a:spLocks noChangeArrowheads="1"/>
            </p:cNvSpPr>
            <p:nvPr/>
          </p:nvSpPr>
          <p:spPr bwMode="auto">
            <a:xfrm>
              <a:off x="19482542" y="787791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7" name="Freeform 32">
              <a:extLst>
                <a:ext uri="{FF2B5EF4-FFF2-40B4-BE49-F238E27FC236}">
                  <a16:creationId xmlns:a16="http://schemas.microsoft.com/office/drawing/2014/main" id="{A9276975-980B-3540-B54C-5F02AA2060DD}"/>
                </a:ext>
              </a:extLst>
            </p:cNvPr>
            <p:cNvSpPr>
              <a:spLocks noChangeArrowheads="1"/>
            </p:cNvSpPr>
            <p:nvPr/>
          </p:nvSpPr>
          <p:spPr bwMode="auto">
            <a:xfrm>
              <a:off x="19482542" y="838794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8" name="Freeform 33">
              <a:extLst>
                <a:ext uri="{FF2B5EF4-FFF2-40B4-BE49-F238E27FC236}">
                  <a16:creationId xmlns:a16="http://schemas.microsoft.com/office/drawing/2014/main" id="{83222FE9-6B69-DD4F-81A5-25B5E13ED52A}"/>
                </a:ext>
              </a:extLst>
            </p:cNvPr>
            <p:cNvSpPr>
              <a:spLocks noChangeArrowheads="1"/>
            </p:cNvSpPr>
            <p:nvPr/>
          </p:nvSpPr>
          <p:spPr bwMode="auto">
            <a:xfrm>
              <a:off x="19482542" y="8900578"/>
              <a:ext cx="913370" cy="148326"/>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9" name="Freeform 34">
              <a:extLst>
                <a:ext uri="{FF2B5EF4-FFF2-40B4-BE49-F238E27FC236}">
                  <a16:creationId xmlns:a16="http://schemas.microsoft.com/office/drawing/2014/main" id="{B8AFC54B-00C1-B64F-9076-C6CCA9C7A923}"/>
                </a:ext>
              </a:extLst>
            </p:cNvPr>
            <p:cNvSpPr>
              <a:spLocks noChangeArrowheads="1"/>
            </p:cNvSpPr>
            <p:nvPr/>
          </p:nvSpPr>
          <p:spPr bwMode="auto">
            <a:xfrm>
              <a:off x="19482542" y="9410608"/>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0" name="Freeform 35">
              <a:extLst>
                <a:ext uri="{FF2B5EF4-FFF2-40B4-BE49-F238E27FC236}">
                  <a16:creationId xmlns:a16="http://schemas.microsoft.com/office/drawing/2014/main" id="{F41FAC6D-64E5-154C-831A-660C5A1B605F}"/>
                </a:ext>
              </a:extLst>
            </p:cNvPr>
            <p:cNvSpPr>
              <a:spLocks noChangeArrowheads="1"/>
            </p:cNvSpPr>
            <p:nvPr/>
          </p:nvSpPr>
          <p:spPr bwMode="auto">
            <a:xfrm>
              <a:off x="19482542" y="9920638"/>
              <a:ext cx="913370" cy="153530"/>
            </a:xfrm>
            <a:custGeom>
              <a:avLst/>
              <a:gdLst>
                <a:gd name="T0" fmla="*/ 1547 w 1548"/>
                <a:gd name="T1" fmla="*/ 258 h 259"/>
                <a:gd name="T2" fmla="*/ 0 w 1548"/>
                <a:gd name="T3" fmla="*/ 258 h 259"/>
                <a:gd name="T4" fmla="*/ 0 w 1548"/>
                <a:gd name="T5" fmla="*/ 0 h 259"/>
                <a:gd name="T6" fmla="*/ 1547 w 1548"/>
                <a:gd name="T7" fmla="*/ 0 h 259"/>
                <a:gd name="T8" fmla="*/ 1547 w 1548"/>
                <a:gd name="T9" fmla="*/ 258 h 259"/>
              </a:gdLst>
              <a:ahLst/>
              <a:cxnLst>
                <a:cxn ang="0">
                  <a:pos x="T0" y="T1"/>
                </a:cxn>
                <a:cxn ang="0">
                  <a:pos x="T2" y="T3"/>
                </a:cxn>
                <a:cxn ang="0">
                  <a:pos x="T4" y="T5"/>
                </a:cxn>
                <a:cxn ang="0">
                  <a:pos x="T6" y="T7"/>
                </a:cxn>
                <a:cxn ang="0">
                  <a:pos x="T8" y="T9"/>
                </a:cxn>
              </a:cxnLst>
              <a:rect l="0" t="0" r="r" b="b"/>
              <a:pathLst>
                <a:path w="1548" h="259">
                  <a:moveTo>
                    <a:pt x="1547" y="258"/>
                  </a:moveTo>
                  <a:lnTo>
                    <a:pt x="0" y="258"/>
                  </a:lnTo>
                  <a:lnTo>
                    <a:pt x="0" y="0"/>
                  </a:lnTo>
                  <a:lnTo>
                    <a:pt x="1547" y="0"/>
                  </a:lnTo>
                  <a:lnTo>
                    <a:pt x="1547" y="258"/>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1" name="Freeform 36">
              <a:extLst>
                <a:ext uri="{FF2B5EF4-FFF2-40B4-BE49-F238E27FC236}">
                  <a16:creationId xmlns:a16="http://schemas.microsoft.com/office/drawing/2014/main" id="{7CA7A83B-9E69-CC49-B25E-7A3045F598B0}"/>
                </a:ext>
              </a:extLst>
            </p:cNvPr>
            <p:cNvSpPr>
              <a:spLocks noChangeArrowheads="1"/>
            </p:cNvSpPr>
            <p:nvPr/>
          </p:nvSpPr>
          <p:spPr bwMode="auto">
            <a:xfrm>
              <a:off x="19321206" y="5876827"/>
              <a:ext cx="1269871" cy="4762018"/>
            </a:xfrm>
            <a:custGeom>
              <a:avLst/>
              <a:gdLst>
                <a:gd name="T0" fmla="*/ 2151 w 2152"/>
                <a:gd name="T1" fmla="*/ 0 h 8069"/>
                <a:gd name="T2" fmla="*/ 0 w 2152"/>
                <a:gd name="T3" fmla="*/ 0 h 8069"/>
                <a:gd name="T4" fmla="*/ 0 w 2152"/>
                <a:gd name="T5" fmla="*/ 8068 h 8069"/>
                <a:gd name="T6" fmla="*/ 2151 w 2152"/>
                <a:gd name="T7" fmla="*/ 8068 h 8069"/>
                <a:gd name="T8" fmla="*/ 2151 w 2152"/>
                <a:gd name="T9" fmla="*/ 0 h 8069"/>
              </a:gdLst>
              <a:ahLst/>
              <a:cxnLst>
                <a:cxn ang="0">
                  <a:pos x="T0" y="T1"/>
                </a:cxn>
                <a:cxn ang="0">
                  <a:pos x="T2" y="T3"/>
                </a:cxn>
                <a:cxn ang="0">
                  <a:pos x="T4" y="T5"/>
                </a:cxn>
                <a:cxn ang="0">
                  <a:pos x="T6" y="T7"/>
                </a:cxn>
                <a:cxn ang="0">
                  <a:pos x="T8" y="T9"/>
                </a:cxn>
              </a:cxnLst>
              <a:rect l="0" t="0" r="r" b="b"/>
              <a:pathLst>
                <a:path w="2152" h="8069">
                  <a:moveTo>
                    <a:pt x="2151" y="0"/>
                  </a:moveTo>
                  <a:lnTo>
                    <a:pt x="0" y="0"/>
                  </a:lnTo>
                  <a:lnTo>
                    <a:pt x="0" y="8068"/>
                  </a:lnTo>
                  <a:lnTo>
                    <a:pt x="2151" y="8068"/>
                  </a:lnTo>
                  <a:lnTo>
                    <a:pt x="2151" y="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2" name="Freeform 37">
              <a:extLst>
                <a:ext uri="{FF2B5EF4-FFF2-40B4-BE49-F238E27FC236}">
                  <a16:creationId xmlns:a16="http://schemas.microsoft.com/office/drawing/2014/main" id="{B3D0BA82-60C3-F24E-B876-4B1C0BB7D342}"/>
                </a:ext>
              </a:extLst>
            </p:cNvPr>
            <p:cNvSpPr>
              <a:spLocks noChangeArrowheads="1"/>
            </p:cNvSpPr>
            <p:nvPr/>
          </p:nvSpPr>
          <p:spPr bwMode="auto">
            <a:xfrm>
              <a:off x="19482542" y="6345222"/>
              <a:ext cx="913370" cy="153530"/>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3" name="Freeform 38">
              <a:extLst>
                <a:ext uri="{FF2B5EF4-FFF2-40B4-BE49-F238E27FC236}">
                  <a16:creationId xmlns:a16="http://schemas.microsoft.com/office/drawing/2014/main" id="{12D80E87-26B5-7B4F-B118-E85BC99B2195}"/>
                </a:ext>
              </a:extLst>
            </p:cNvPr>
            <p:cNvSpPr>
              <a:spLocks noChangeArrowheads="1"/>
            </p:cNvSpPr>
            <p:nvPr/>
          </p:nvSpPr>
          <p:spPr bwMode="auto">
            <a:xfrm>
              <a:off x="19482542" y="6860457"/>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4" name="Freeform 39">
              <a:extLst>
                <a:ext uri="{FF2B5EF4-FFF2-40B4-BE49-F238E27FC236}">
                  <a16:creationId xmlns:a16="http://schemas.microsoft.com/office/drawing/2014/main" id="{0B0008B0-3145-C449-A27E-87DD954EF3D5}"/>
                </a:ext>
              </a:extLst>
            </p:cNvPr>
            <p:cNvSpPr>
              <a:spLocks noChangeArrowheads="1"/>
            </p:cNvSpPr>
            <p:nvPr/>
          </p:nvSpPr>
          <p:spPr bwMode="auto">
            <a:xfrm>
              <a:off x="19482542" y="7367886"/>
              <a:ext cx="913370" cy="148324"/>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5" name="Freeform 40">
              <a:extLst>
                <a:ext uri="{FF2B5EF4-FFF2-40B4-BE49-F238E27FC236}">
                  <a16:creationId xmlns:a16="http://schemas.microsoft.com/office/drawing/2014/main" id="{4A90D18F-55EF-E84D-B74C-F1681F64B16D}"/>
                </a:ext>
              </a:extLst>
            </p:cNvPr>
            <p:cNvSpPr>
              <a:spLocks noChangeArrowheads="1"/>
            </p:cNvSpPr>
            <p:nvPr/>
          </p:nvSpPr>
          <p:spPr bwMode="auto">
            <a:xfrm>
              <a:off x="19482542" y="787791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6" name="Freeform 41">
              <a:extLst>
                <a:ext uri="{FF2B5EF4-FFF2-40B4-BE49-F238E27FC236}">
                  <a16:creationId xmlns:a16="http://schemas.microsoft.com/office/drawing/2014/main" id="{33F24B9C-10B6-844E-9FDE-21EBF0A8EC17}"/>
                </a:ext>
              </a:extLst>
            </p:cNvPr>
            <p:cNvSpPr>
              <a:spLocks noChangeArrowheads="1"/>
            </p:cNvSpPr>
            <p:nvPr/>
          </p:nvSpPr>
          <p:spPr bwMode="auto">
            <a:xfrm>
              <a:off x="19482542" y="838794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7" name="Freeform 42">
              <a:extLst>
                <a:ext uri="{FF2B5EF4-FFF2-40B4-BE49-F238E27FC236}">
                  <a16:creationId xmlns:a16="http://schemas.microsoft.com/office/drawing/2014/main" id="{46A5E01C-D462-8843-ADE2-3C0E3161DB1D}"/>
                </a:ext>
              </a:extLst>
            </p:cNvPr>
            <p:cNvSpPr>
              <a:spLocks noChangeArrowheads="1"/>
            </p:cNvSpPr>
            <p:nvPr/>
          </p:nvSpPr>
          <p:spPr bwMode="auto">
            <a:xfrm>
              <a:off x="19482542" y="8900578"/>
              <a:ext cx="913370" cy="148326"/>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8" name="Freeform 43">
              <a:extLst>
                <a:ext uri="{FF2B5EF4-FFF2-40B4-BE49-F238E27FC236}">
                  <a16:creationId xmlns:a16="http://schemas.microsoft.com/office/drawing/2014/main" id="{617FF0AB-32DD-9B47-8CCC-18C6A4CFB434}"/>
                </a:ext>
              </a:extLst>
            </p:cNvPr>
            <p:cNvSpPr>
              <a:spLocks noChangeArrowheads="1"/>
            </p:cNvSpPr>
            <p:nvPr/>
          </p:nvSpPr>
          <p:spPr bwMode="auto">
            <a:xfrm>
              <a:off x="19482542" y="9410608"/>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9" name="Freeform 44">
              <a:extLst>
                <a:ext uri="{FF2B5EF4-FFF2-40B4-BE49-F238E27FC236}">
                  <a16:creationId xmlns:a16="http://schemas.microsoft.com/office/drawing/2014/main" id="{9A5F4727-5F2D-E145-A8D5-ED6F1F292D9B}"/>
                </a:ext>
              </a:extLst>
            </p:cNvPr>
            <p:cNvSpPr>
              <a:spLocks noChangeArrowheads="1"/>
            </p:cNvSpPr>
            <p:nvPr/>
          </p:nvSpPr>
          <p:spPr bwMode="auto">
            <a:xfrm>
              <a:off x="19482542" y="9920638"/>
              <a:ext cx="913370" cy="153530"/>
            </a:xfrm>
            <a:custGeom>
              <a:avLst/>
              <a:gdLst>
                <a:gd name="T0" fmla="*/ 1547 w 1548"/>
                <a:gd name="T1" fmla="*/ 258 h 259"/>
                <a:gd name="T2" fmla="*/ 0 w 1548"/>
                <a:gd name="T3" fmla="*/ 258 h 259"/>
                <a:gd name="T4" fmla="*/ 0 w 1548"/>
                <a:gd name="T5" fmla="*/ 0 h 259"/>
                <a:gd name="T6" fmla="*/ 1547 w 1548"/>
                <a:gd name="T7" fmla="*/ 0 h 259"/>
                <a:gd name="T8" fmla="*/ 1547 w 1548"/>
                <a:gd name="T9" fmla="*/ 258 h 259"/>
              </a:gdLst>
              <a:ahLst/>
              <a:cxnLst>
                <a:cxn ang="0">
                  <a:pos x="T0" y="T1"/>
                </a:cxn>
                <a:cxn ang="0">
                  <a:pos x="T2" y="T3"/>
                </a:cxn>
                <a:cxn ang="0">
                  <a:pos x="T4" y="T5"/>
                </a:cxn>
                <a:cxn ang="0">
                  <a:pos x="T6" y="T7"/>
                </a:cxn>
                <a:cxn ang="0">
                  <a:pos x="T8" y="T9"/>
                </a:cxn>
              </a:cxnLst>
              <a:rect l="0" t="0" r="r" b="b"/>
              <a:pathLst>
                <a:path w="1548" h="259">
                  <a:moveTo>
                    <a:pt x="1547" y="258"/>
                  </a:moveTo>
                  <a:lnTo>
                    <a:pt x="0" y="258"/>
                  </a:lnTo>
                  <a:lnTo>
                    <a:pt x="0" y="0"/>
                  </a:lnTo>
                  <a:lnTo>
                    <a:pt x="1547" y="0"/>
                  </a:lnTo>
                  <a:lnTo>
                    <a:pt x="1547" y="258"/>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2" name="Freeform 47">
              <a:extLst>
                <a:ext uri="{FF2B5EF4-FFF2-40B4-BE49-F238E27FC236}">
                  <a16:creationId xmlns:a16="http://schemas.microsoft.com/office/drawing/2014/main" id="{0DA80A4D-3BEB-3D41-9A44-6F7D0F4107D1}"/>
                </a:ext>
              </a:extLst>
            </p:cNvPr>
            <p:cNvSpPr>
              <a:spLocks noChangeArrowheads="1"/>
            </p:cNvSpPr>
            <p:nvPr/>
          </p:nvSpPr>
          <p:spPr bwMode="auto">
            <a:xfrm>
              <a:off x="18563966" y="7724386"/>
              <a:ext cx="309662" cy="307059"/>
            </a:xfrm>
            <a:custGeom>
              <a:avLst/>
              <a:gdLst>
                <a:gd name="T0" fmla="*/ 525 w 526"/>
                <a:gd name="T1" fmla="*/ 259 h 519"/>
                <a:gd name="T2" fmla="*/ 525 w 526"/>
                <a:gd name="T3" fmla="*/ 259 h 519"/>
                <a:gd name="T4" fmla="*/ 266 w 526"/>
                <a:gd name="T5" fmla="*/ 0 h 519"/>
                <a:gd name="T6" fmla="*/ 0 w 526"/>
                <a:gd name="T7" fmla="*/ 259 h 519"/>
                <a:gd name="T8" fmla="*/ 266 w 526"/>
                <a:gd name="T9" fmla="*/ 518 h 519"/>
                <a:gd name="T10" fmla="*/ 525 w 526"/>
                <a:gd name="T11" fmla="*/ 259 h 519"/>
              </a:gdLst>
              <a:ahLst/>
              <a:cxnLst>
                <a:cxn ang="0">
                  <a:pos x="T0" y="T1"/>
                </a:cxn>
                <a:cxn ang="0">
                  <a:pos x="T2" y="T3"/>
                </a:cxn>
                <a:cxn ang="0">
                  <a:pos x="T4" y="T5"/>
                </a:cxn>
                <a:cxn ang="0">
                  <a:pos x="T6" y="T7"/>
                </a:cxn>
                <a:cxn ang="0">
                  <a:pos x="T8" y="T9"/>
                </a:cxn>
                <a:cxn ang="0">
                  <a:pos x="T10" y="T11"/>
                </a:cxn>
              </a:cxnLst>
              <a:rect l="0" t="0" r="r" b="b"/>
              <a:pathLst>
                <a:path w="526" h="519">
                  <a:moveTo>
                    <a:pt x="525" y="259"/>
                  </a:moveTo>
                  <a:lnTo>
                    <a:pt x="525" y="259"/>
                  </a:lnTo>
                  <a:cubicBezTo>
                    <a:pt x="525" y="113"/>
                    <a:pt x="405" y="0"/>
                    <a:pt x="266" y="0"/>
                  </a:cubicBezTo>
                  <a:cubicBezTo>
                    <a:pt x="120" y="0"/>
                    <a:pt x="0" y="113"/>
                    <a:pt x="0" y="259"/>
                  </a:cubicBezTo>
                  <a:cubicBezTo>
                    <a:pt x="0" y="405"/>
                    <a:pt x="120" y="518"/>
                    <a:pt x="266" y="518"/>
                  </a:cubicBezTo>
                  <a:cubicBezTo>
                    <a:pt x="405" y="518"/>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3" name="Freeform 48">
              <a:extLst>
                <a:ext uri="{FF2B5EF4-FFF2-40B4-BE49-F238E27FC236}">
                  <a16:creationId xmlns:a16="http://schemas.microsoft.com/office/drawing/2014/main" id="{A03A4009-E683-054C-A17F-4289C851AE2A}"/>
                </a:ext>
              </a:extLst>
            </p:cNvPr>
            <p:cNvSpPr>
              <a:spLocks noChangeArrowheads="1"/>
            </p:cNvSpPr>
            <p:nvPr/>
          </p:nvSpPr>
          <p:spPr bwMode="auto">
            <a:xfrm>
              <a:off x="18988125" y="7724386"/>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20" y="0"/>
                    <a:pt x="0" y="113"/>
                    <a:pt x="0" y="259"/>
                  </a:cubicBezTo>
                  <a:cubicBezTo>
                    <a:pt x="0" y="405"/>
                    <a:pt x="120" y="518"/>
                    <a:pt x="259" y="518"/>
                  </a:cubicBezTo>
                  <a:cubicBezTo>
                    <a:pt x="405" y="518"/>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4" name="Freeform 49">
              <a:extLst>
                <a:ext uri="{FF2B5EF4-FFF2-40B4-BE49-F238E27FC236}">
                  <a16:creationId xmlns:a16="http://schemas.microsoft.com/office/drawing/2014/main" id="{9B6479C8-94AE-B54B-8E9C-4006BC6C1D23}"/>
                </a:ext>
              </a:extLst>
            </p:cNvPr>
            <p:cNvSpPr>
              <a:spLocks noChangeArrowheads="1"/>
            </p:cNvSpPr>
            <p:nvPr/>
          </p:nvSpPr>
          <p:spPr bwMode="auto">
            <a:xfrm>
              <a:off x="18563966" y="8156350"/>
              <a:ext cx="309662" cy="307059"/>
            </a:xfrm>
            <a:custGeom>
              <a:avLst/>
              <a:gdLst>
                <a:gd name="T0" fmla="*/ 525 w 526"/>
                <a:gd name="T1" fmla="*/ 259 h 519"/>
                <a:gd name="T2" fmla="*/ 525 w 526"/>
                <a:gd name="T3" fmla="*/ 259 h 519"/>
                <a:gd name="T4" fmla="*/ 266 w 526"/>
                <a:gd name="T5" fmla="*/ 0 h 519"/>
                <a:gd name="T6" fmla="*/ 0 w 526"/>
                <a:gd name="T7" fmla="*/ 259 h 519"/>
                <a:gd name="T8" fmla="*/ 266 w 526"/>
                <a:gd name="T9" fmla="*/ 518 h 519"/>
                <a:gd name="T10" fmla="*/ 525 w 526"/>
                <a:gd name="T11" fmla="*/ 259 h 519"/>
              </a:gdLst>
              <a:ahLst/>
              <a:cxnLst>
                <a:cxn ang="0">
                  <a:pos x="T0" y="T1"/>
                </a:cxn>
                <a:cxn ang="0">
                  <a:pos x="T2" y="T3"/>
                </a:cxn>
                <a:cxn ang="0">
                  <a:pos x="T4" y="T5"/>
                </a:cxn>
                <a:cxn ang="0">
                  <a:pos x="T6" y="T7"/>
                </a:cxn>
                <a:cxn ang="0">
                  <a:pos x="T8" y="T9"/>
                </a:cxn>
                <a:cxn ang="0">
                  <a:pos x="T10" y="T11"/>
                </a:cxn>
              </a:cxnLst>
              <a:rect l="0" t="0" r="r" b="b"/>
              <a:pathLst>
                <a:path w="526" h="519">
                  <a:moveTo>
                    <a:pt x="525" y="259"/>
                  </a:moveTo>
                  <a:lnTo>
                    <a:pt x="525" y="259"/>
                  </a:lnTo>
                  <a:cubicBezTo>
                    <a:pt x="525" y="113"/>
                    <a:pt x="405" y="0"/>
                    <a:pt x="266" y="0"/>
                  </a:cubicBezTo>
                  <a:cubicBezTo>
                    <a:pt x="120" y="0"/>
                    <a:pt x="0" y="113"/>
                    <a:pt x="0" y="259"/>
                  </a:cubicBezTo>
                  <a:cubicBezTo>
                    <a:pt x="0" y="399"/>
                    <a:pt x="120" y="518"/>
                    <a:pt x="266" y="518"/>
                  </a:cubicBezTo>
                  <a:cubicBezTo>
                    <a:pt x="405" y="518"/>
                    <a:pt x="525" y="399"/>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5" name="Freeform 50">
              <a:extLst>
                <a:ext uri="{FF2B5EF4-FFF2-40B4-BE49-F238E27FC236}">
                  <a16:creationId xmlns:a16="http://schemas.microsoft.com/office/drawing/2014/main" id="{564F8AFB-E643-994D-8BD5-6FFCEEC1737B}"/>
                </a:ext>
              </a:extLst>
            </p:cNvPr>
            <p:cNvSpPr>
              <a:spLocks noChangeArrowheads="1"/>
            </p:cNvSpPr>
            <p:nvPr/>
          </p:nvSpPr>
          <p:spPr bwMode="auto">
            <a:xfrm>
              <a:off x="18988125" y="8156350"/>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20" y="0"/>
                    <a:pt x="0" y="113"/>
                    <a:pt x="0" y="259"/>
                  </a:cubicBezTo>
                  <a:cubicBezTo>
                    <a:pt x="0" y="399"/>
                    <a:pt x="120" y="518"/>
                    <a:pt x="259" y="518"/>
                  </a:cubicBezTo>
                  <a:cubicBezTo>
                    <a:pt x="405" y="518"/>
                    <a:pt x="518" y="399"/>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6" name="Freeform 51">
              <a:extLst>
                <a:ext uri="{FF2B5EF4-FFF2-40B4-BE49-F238E27FC236}">
                  <a16:creationId xmlns:a16="http://schemas.microsoft.com/office/drawing/2014/main" id="{1040433E-F711-C845-AC1F-6C2CA42E49B3}"/>
                </a:ext>
              </a:extLst>
            </p:cNvPr>
            <p:cNvSpPr>
              <a:spLocks noChangeArrowheads="1"/>
            </p:cNvSpPr>
            <p:nvPr/>
          </p:nvSpPr>
          <p:spPr bwMode="auto">
            <a:xfrm>
              <a:off x="18563966" y="8583110"/>
              <a:ext cx="309662" cy="309662"/>
            </a:xfrm>
            <a:custGeom>
              <a:avLst/>
              <a:gdLst>
                <a:gd name="T0" fmla="*/ 525 w 526"/>
                <a:gd name="T1" fmla="*/ 259 h 526"/>
                <a:gd name="T2" fmla="*/ 525 w 526"/>
                <a:gd name="T3" fmla="*/ 259 h 526"/>
                <a:gd name="T4" fmla="*/ 266 w 526"/>
                <a:gd name="T5" fmla="*/ 0 h 526"/>
                <a:gd name="T6" fmla="*/ 0 w 526"/>
                <a:gd name="T7" fmla="*/ 259 h 526"/>
                <a:gd name="T8" fmla="*/ 266 w 526"/>
                <a:gd name="T9" fmla="*/ 525 h 526"/>
                <a:gd name="T10" fmla="*/ 525 w 526"/>
                <a:gd name="T11" fmla="*/ 259 h 526"/>
              </a:gdLst>
              <a:ahLst/>
              <a:cxnLst>
                <a:cxn ang="0">
                  <a:pos x="T0" y="T1"/>
                </a:cxn>
                <a:cxn ang="0">
                  <a:pos x="T2" y="T3"/>
                </a:cxn>
                <a:cxn ang="0">
                  <a:pos x="T4" y="T5"/>
                </a:cxn>
                <a:cxn ang="0">
                  <a:pos x="T6" y="T7"/>
                </a:cxn>
                <a:cxn ang="0">
                  <a:pos x="T8" y="T9"/>
                </a:cxn>
                <a:cxn ang="0">
                  <a:pos x="T10" y="T11"/>
                </a:cxn>
              </a:cxnLst>
              <a:rect l="0" t="0" r="r" b="b"/>
              <a:pathLst>
                <a:path w="526" h="526">
                  <a:moveTo>
                    <a:pt x="525" y="259"/>
                  </a:moveTo>
                  <a:lnTo>
                    <a:pt x="525" y="259"/>
                  </a:lnTo>
                  <a:cubicBezTo>
                    <a:pt x="525" y="120"/>
                    <a:pt x="405" y="0"/>
                    <a:pt x="266" y="0"/>
                  </a:cubicBezTo>
                  <a:cubicBezTo>
                    <a:pt x="120" y="0"/>
                    <a:pt x="0" y="120"/>
                    <a:pt x="0" y="259"/>
                  </a:cubicBezTo>
                  <a:cubicBezTo>
                    <a:pt x="0" y="405"/>
                    <a:pt x="120" y="525"/>
                    <a:pt x="266" y="525"/>
                  </a:cubicBezTo>
                  <a:cubicBezTo>
                    <a:pt x="405" y="525"/>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7" name="Freeform 52">
              <a:extLst>
                <a:ext uri="{FF2B5EF4-FFF2-40B4-BE49-F238E27FC236}">
                  <a16:creationId xmlns:a16="http://schemas.microsoft.com/office/drawing/2014/main" id="{FB3B3852-1FEE-8848-8935-7DB9C2579D06}"/>
                </a:ext>
              </a:extLst>
            </p:cNvPr>
            <p:cNvSpPr>
              <a:spLocks noChangeArrowheads="1"/>
            </p:cNvSpPr>
            <p:nvPr/>
          </p:nvSpPr>
          <p:spPr bwMode="auto">
            <a:xfrm>
              <a:off x="18988125" y="8583110"/>
              <a:ext cx="307059" cy="309662"/>
            </a:xfrm>
            <a:custGeom>
              <a:avLst/>
              <a:gdLst>
                <a:gd name="T0" fmla="*/ 518 w 519"/>
                <a:gd name="T1" fmla="*/ 259 h 526"/>
                <a:gd name="T2" fmla="*/ 518 w 519"/>
                <a:gd name="T3" fmla="*/ 259 h 526"/>
                <a:gd name="T4" fmla="*/ 259 w 519"/>
                <a:gd name="T5" fmla="*/ 0 h 526"/>
                <a:gd name="T6" fmla="*/ 0 w 519"/>
                <a:gd name="T7" fmla="*/ 259 h 526"/>
                <a:gd name="T8" fmla="*/ 259 w 519"/>
                <a:gd name="T9" fmla="*/ 525 h 526"/>
                <a:gd name="T10" fmla="*/ 518 w 519"/>
                <a:gd name="T11" fmla="*/ 259 h 526"/>
              </a:gdLst>
              <a:ahLst/>
              <a:cxnLst>
                <a:cxn ang="0">
                  <a:pos x="T0" y="T1"/>
                </a:cxn>
                <a:cxn ang="0">
                  <a:pos x="T2" y="T3"/>
                </a:cxn>
                <a:cxn ang="0">
                  <a:pos x="T4" y="T5"/>
                </a:cxn>
                <a:cxn ang="0">
                  <a:pos x="T6" y="T7"/>
                </a:cxn>
                <a:cxn ang="0">
                  <a:pos x="T8" y="T9"/>
                </a:cxn>
                <a:cxn ang="0">
                  <a:pos x="T10" y="T11"/>
                </a:cxn>
              </a:cxnLst>
              <a:rect l="0" t="0" r="r" b="b"/>
              <a:pathLst>
                <a:path w="519" h="526">
                  <a:moveTo>
                    <a:pt x="518" y="259"/>
                  </a:moveTo>
                  <a:lnTo>
                    <a:pt x="518" y="259"/>
                  </a:lnTo>
                  <a:cubicBezTo>
                    <a:pt x="518" y="120"/>
                    <a:pt x="405" y="0"/>
                    <a:pt x="259" y="0"/>
                  </a:cubicBezTo>
                  <a:cubicBezTo>
                    <a:pt x="120" y="0"/>
                    <a:pt x="0" y="120"/>
                    <a:pt x="0" y="259"/>
                  </a:cubicBezTo>
                  <a:cubicBezTo>
                    <a:pt x="0" y="405"/>
                    <a:pt x="120" y="525"/>
                    <a:pt x="259" y="525"/>
                  </a:cubicBezTo>
                  <a:cubicBezTo>
                    <a:pt x="405" y="525"/>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8" name="Freeform 53">
              <a:extLst>
                <a:ext uri="{FF2B5EF4-FFF2-40B4-BE49-F238E27FC236}">
                  <a16:creationId xmlns:a16="http://schemas.microsoft.com/office/drawing/2014/main" id="{355F9619-8D1D-F84D-BB1B-114DFD55F383}"/>
                </a:ext>
              </a:extLst>
            </p:cNvPr>
            <p:cNvSpPr>
              <a:spLocks noChangeArrowheads="1"/>
            </p:cNvSpPr>
            <p:nvPr/>
          </p:nvSpPr>
          <p:spPr bwMode="auto">
            <a:xfrm>
              <a:off x="18563966" y="9015074"/>
              <a:ext cx="309662" cy="304458"/>
            </a:xfrm>
            <a:custGeom>
              <a:avLst/>
              <a:gdLst>
                <a:gd name="T0" fmla="*/ 525 w 526"/>
                <a:gd name="T1" fmla="*/ 259 h 518"/>
                <a:gd name="T2" fmla="*/ 525 w 526"/>
                <a:gd name="T3" fmla="*/ 259 h 518"/>
                <a:gd name="T4" fmla="*/ 266 w 526"/>
                <a:gd name="T5" fmla="*/ 0 h 518"/>
                <a:gd name="T6" fmla="*/ 0 w 526"/>
                <a:gd name="T7" fmla="*/ 259 h 518"/>
                <a:gd name="T8" fmla="*/ 266 w 526"/>
                <a:gd name="T9" fmla="*/ 517 h 518"/>
                <a:gd name="T10" fmla="*/ 525 w 526"/>
                <a:gd name="T11" fmla="*/ 259 h 518"/>
              </a:gdLst>
              <a:ahLst/>
              <a:cxnLst>
                <a:cxn ang="0">
                  <a:pos x="T0" y="T1"/>
                </a:cxn>
                <a:cxn ang="0">
                  <a:pos x="T2" y="T3"/>
                </a:cxn>
                <a:cxn ang="0">
                  <a:pos x="T4" y="T5"/>
                </a:cxn>
                <a:cxn ang="0">
                  <a:pos x="T6" y="T7"/>
                </a:cxn>
                <a:cxn ang="0">
                  <a:pos x="T8" y="T9"/>
                </a:cxn>
                <a:cxn ang="0">
                  <a:pos x="T10" y="T11"/>
                </a:cxn>
              </a:cxnLst>
              <a:rect l="0" t="0" r="r" b="b"/>
              <a:pathLst>
                <a:path w="526" h="518">
                  <a:moveTo>
                    <a:pt x="525" y="259"/>
                  </a:moveTo>
                  <a:lnTo>
                    <a:pt x="525" y="259"/>
                  </a:lnTo>
                  <a:cubicBezTo>
                    <a:pt x="525" y="119"/>
                    <a:pt x="405" y="0"/>
                    <a:pt x="266" y="0"/>
                  </a:cubicBezTo>
                  <a:cubicBezTo>
                    <a:pt x="120" y="0"/>
                    <a:pt x="0" y="119"/>
                    <a:pt x="0" y="259"/>
                  </a:cubicBezTo>
                  <a:cubicBezTo>
                    <a:pt x="0" y="405"/>
                    <a:pt x="120" y="517"/>
                    <a:pt x="266" y="517"/>
                  </a:cubicBezTo>
                  <a:cubicBezTo>
                    <a:pt x="405" y="517"/>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9" name="Freeform 54">
              <a:extLst>
                <a:ext uri="{FF2B5EF4-FFF2-40B4-BE49-F238E27FC236}">
                  <a16:creationId xmlns:a16="http://schemas.microsoft.com/office/drawing/2014/main" id="{B99EE22C-B479-DC41-B5AD-37461A508DDE}"/>
                </a:ext>
              </a:extLst>
            </p:cNvPr>
            <p:cNvSpPr>
              <a:spLocks noChangeArrowheads="1"/>
            </p:cNvSpPr>
            <p:nvPr/>
          </p:nvSpPr>
          <p:spPr bwMode="auto">
            <a:xfrm>
              <a:off x="18988125" y="9015074"/>
              <a:ext cx="307059" cy="304458"/>
            </a:xfrm>
            <a:custGeom>
              <a:avLst/>
              <a:gdLst>
                <a:gd name="T0" fmla="*/ 518 w 519"/>
                <a:gd name="T1" fmla="*/ 259 h 518"/>
                <a:gd name="T2" fmla="*/ 518 w 519"/>
                <a:gd name="T3" fmla="*/ 259 h 518"/>
                <a:gd name="T4" fmla="*/ 259 w 519"/>
                <a:gd name="T5" fmla="*/ 0 h 518"/>
                <a:gd name="T6" fmla="*/ 0 w 519"/>
                <a:gd name="T7" fmla="*/ 259 h 518"/>
                <a:gd name="T8" fmla="*/ 259 w 519"/>
                <a:gd name="T9" fmla="*/ 517 h 518"/>
                <a:gd name="T10" fmla="*/ 518 w 519"/>
                <a:gd name="T11" fmla="*/ 259 h 518"/>
              </a:gdLst>
              <a:ahLst/>
              <a:cxnLst>
                <a:cxn ang="0">
                  <a:pos x="T0" y="T1"/>
                </a:cxn>
                <a:cxn ang="0">
                  <a:pos x="T2" y="T3"/>
                </a:cxn>
                <a:cxn ang="0">
                  <a:pos x="T4" y="T5"/>
                </a:cxn>
                <a:cxn ang="0">
                  <a:pos x="T6" y="T7"/>
                </a:cxn>
                <a:cxn ang="0">
                  <a:pos x="T8" y="T9"/>
                </a:cxn>
                <a:cxn ang="0">
                  <a:pos x="T10" y="T11"/>
                </a:cxn>
              </a:cxnLst>
              <a:rect l="0" t="0" r="r" b="b"/>
              <a:pathLst>
                <a:path w="519" h="518">
                  <a:moveTo>
                    <a:pt x="518" y="259"/>
                  </a:moveTo>
                  <a:lnTo>
                    <a:pt x="518" y="259"/>
                  </a:lnTo>
                  <a:cubicBezTo>
                    <a:pt x="518" y="119"/>
                    <a:pt x="405" y="0"/>
                    <a:pt x="259" y="0"/>
                  </a:cubicBezTo>
                  <a:cubicBezTo>
                    <a:pt x="120" y="0"/>
                    <a:pt x="0" y="119"/>
                    <a:pt x="0" y="259"/>
                  </a:cubicBezTo>
                  <a:cubicBezTo>
                    <a:pt x="0" y="405"/>
                    <a:pt x="120" y="517"/>
                    <a:pt x="259" y="517"/>
                  </a:cubicBezTo>
                  <a:cubicBezTo>
                    <a:pt x="405" y="517"/>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0" name="Freeform 55">
              <a:extLst>
                <a:ext uri="{FF2B5EF4-FFF2-40B4-BE49-F238E27FC236}">
                  <a16:creationId xmlns:a16="http://schemas.microsoft.com/office/drawing/2014/main" id="{CD61DF93-8592-0E43-8D8E-DBEAF1FF5A8C}"/>
                </a:ext>
              </a:extLst>
            </p:cNvPr>
            <p:cNvSpPr>
              <a:spLocks noChangeArrowheads="1"/>
            </p:cNvSpPr>
            <p:nvPr/>
          </p:nvSpPr>
          <p:spPr bwMode="auto">
            <a:xfrm>
              <a:off x="18563966" y="9444438"/>
              <a:ext cx="309662" cy="307059"/>
            </a:xfrm>
            <a:custGeom>
              <a:avLst/>
              <a:gdLst>
                <a:gd name="T0" fmla="*/ 525 w 526"/>
                <a:gd name="T1" fmla="*/ 259 h 519"/>
                <a:gd name="T2" fmla="*/ 525 w 526"/>
                <a:gd name="T3" fmla="*/ 259 h 519"/>
                <a:gd name="T4" fmla="*/ 266 w 526"/>
                <a:gd name="T5" fmla="*/ 0 h 519"/>
                <a:gd name="T6" fmla="*/ 0 w 526"/>
                <a:gd name="T7" fmla="*/ 259 h 519"/>
                <a:gd name="T8" fmla="*/ 266 w 526"/>
                <a:gd name="T9" fmla="*/ 518 h 519"/>
                <a:gd name="T10" fmla="*/ 525 w 526"/>
                <a:gd name="T11" fmla="*/ 259 h 519"/>
              </a:gdLst>
              <a:ahLst/>
              <a:cxnLst>
                <a:cxn ang="0">
                  <a:pos x="T0" y="T1"/>
                </a:cxn>
                <a:cxn ang="0">
                  <a:pos x="T2" y="T3"/>
                </a:cxn>
                <a:cxn ang="0">
                  <a:pos x="T4" y="T5"/>
                </a:cxn>
                <a:cxn ang="0">
                  <a:pos x="T6" y="T7"/>
                </a:cxn>
                <a:cxn ang="0">
                  <a:pos x="T8" y="T9"/>
                </a:cxn>
                <a:cxn ang="0">
                  <a:pos x="T10" y="T11"/>
                </a:cxn>
              </a:cxnLst>
              <a:rect l="0" t="0" r="r" b="b"/>
              <a:pathLst>
                <a:path w="526" h="519">
                  <a:moveTo>
                    <a:pt x="525" y="259"/>
                  </a:moveTo>
                  <a:lnTo>
                    <a:pt x="525" y="259"/>
                  </a:lnTo>
                  <a:cubicBezTo>
                    <a:pt x="525" y="113"/>
                    <a:pt x="405" y="0"/>
                    <a:pt x="266" y="0"/>
                  </a:cubicBezTo>
                  <a:cubicBezTo>
                    <a:pt x="120" y="0"/>
                    <a:pt x="0" y="113"/>
                    <a:pt x="0" y="259"/>
                  </a:cubicBezTo>
                  <a:cubicBezTo>
                    <a:pt x="0" y="405"/>
                    <a:pt x="120" y="518"/>
                    <a:pt x="266" y="518"/>
                  </a:cubicBezTo>
                  <a:cubicBezTo>
                    <a:pt x="405" y="518"/>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1" name="Freeform 56">
              <a:extLst>
                <a:ext uri="{FF2B5EF4-FFF2-40B4-BE49-F238E27FC236}">
                  <a16:creationId xmlns:a16="http://schemas.microsoft.com/office/drawing/2014/main" id="{60DD0098-2EB0-F847-BA5A-DE450113A10C}"/>
                </a:ext>
              </a:extLst>
            </p:cNvPr>
            <p:cNvSpPr>
              <a:spLocks noChangeArrowheads="1"/>
            </p:cNvSpPr>
            <p:nvPr/>
          </p:nvSpPr>
          <p:spPr bwMode="auto">
            <a:xfrm>
              <a:off x="18988125" y="9444438"/>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20" y="0"/>
                    <a:pt x="0" y="113"/>
                    <a:pt x="0" y="259"/>
                  </a:cubicBezTo>
                  <a:cubicBezTo>
                    <a:pt x="0" y="405"/>
                    <a:pt x="120" y="518"/>
                    <a:pt x="259" y="518"/>
                  </a:cubicBezTo>
                  <a:cubicBezTo>
                    <a:pt x="405" y="518"/>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2" name="Freeform 57">
              <a:extLst>
                <a:ext uri="{FF2B5EF4-FFF2-40B4-BE49-F238E27FC236}">
                  <a16:creationId xmlns:a16="http://schemas.microsoft.com/office/drawing/2014/main" id="{D7158AB5-1388-EF47-9033-A8CD7FADD23A}"/>
                </a:ext>
              </a:extLst>
            </p:cNvPr>
            <p:cNvSpPr>
              <a:spLocks noChangeArrowheads="1"/>
            </p:cNvSpPr>
            <p:nvPr/>
          </p:nvSpPr>
          <p:spPr bwMode="auto">
            <a:xfrm>
              <a:off x="18563966" y="9873799"/>
              <a:ext cx="309662" cy="309662"/>
            </a:xfrm>
            <a:custGeom>
              <a:avLst/>
              <a:gdLst>
                <a:gd name="T0" fmla="*/ 525 w 526"/>
                <a:gd name="T1" fmla="*/ 265 h 525"/>
                <a:gd name="T2" fmla="*/ 525 w 526"/>
                <a:gd name="T3" fmla="*/ 265 h 525"/>
                <a:gd name="T4" fmla="*/ 266 w 526"/>
                <a:gd name="T5" fmla="*/ 0 h 525"/>
                <a:gd name="T6" fmla="*/ 0 w 526"/>
                <a:gd name="T7" fmla="*/ 265 h 525"/>
                <a:gd name="T8" fmla="*/ 266 w 526"/>
                <a:gd name="T9" fmla="*/ 524 h 525"/>
                <a:gd name="T10" fmla="*/ 525 w 526"/>
                <a:gd name="T11" fmla="*/ 265 h 525"/>
              </a:gdLst>
              <a:ahLst/>
              <a:cxnLst>
                <a:cxn ang="0">
                  <a:pos x="T0" y="T1"/>
                </a:cxn>
                <a:cxn ang="0">
                  <a:pos x="T2" y="T3"/>
                </a:cxn>
                <a:cxn ang="0">
                  <a:pos x="T4" y="T5"/>
                </a:cxn>
                <a:cxn ang="0">
                  <a:pos x="T6" y="T7"/>
                </a:cxn>
                <a:cxn ang="0">
                  <a:pos x="T8" y="T9"/>
                </a:cxn>
                <a:cxn ang="0">
                  <a:pos x="T10" y="T11"/>
                </a:cxn>
              </a:cxnLst>
              <a:rect l="0" t="0" r="r" b="b"/>
              <a:pathLst>
                <a:path w="526" h="525">
                  <a:moveTo>
                    <a:pt x="525" y="265"/>
                  </a:moveTo>
                  <a:lnTo>
                    <a:pt x="525" y="265"/>
                  </a:lnTo>
                  <a:cubicBezTo>
                    <a:pt x="525" y="119"/>
                    <a:pt x="405" y="0"/>
                    <a:pt x="266" y="0"/>
                  </a:cubicBezTo>
                  <a:cubicBezTo>
                    <a:pt x="120" y="0"/>
                    <a:pt x="0" y="119"/>
                    <a:pt x="0" y="265"/>
                  </a:cubicBezTo>
                  <a:cubicBezTo>
                    <a:pt x="0" y="405"/>
                    <a:pt x="120" y="524"/>
                    <a:pt x="266" y="524"/>
                  </a:cubicBezTo>
                  <a:cubicBezTo>
                    <a:pt x="405" y="524"/>
                    <a:pt x="525" y="405"/>
                    <a:pt x="525" y="265"/>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3" name="Freeform 58">
              <a:extLst>
                <a:ext uri="{FF2B5EF4-FFF2-40B4-BE49-F238E27FC236}">
                  <a16:creationId xmlns:a16="http://schemas.microsoft.com/office/drawing/2014/main" id="{2DA09A14-01F8-104C-8F50-1FBAD943EFC1}"/>
                </a:ext>
              </a:extLst>
            </p:cNvPr>
            <p:cNvSpPr>
              <a:spLocks noChangeArrowheads="1"/>
            </p:cNvSpPr>
            <p:nvPr/>
          </p:nvSpPr>
          <p:spPr bwMode="auto">
            <a:xfrm>
              <a:off x="18988125" y="9873799"/>
              <a:ext cx="307059" cy="309662"/>
            </a:xfrm>
            <a:custGeom>
              <a:avLst/>
              <a:gdLst>
                <a:gd name="T0" fmla="*/ 518 w 519"/>
                <a:gd name="T1" fmla="*/ 265 h 525"/>
                <a:gd name="T2" fmla="*/ 518 w 519"/>
                <a:gd name="T3" fmla="*/ 265 h 525"/>
                <a:gd name="T4" fmla="*/ 259 w 519"/>
                <a:gd name="T5" fmla="*/ 0 h 525"/>
                <a:gd name="T6" fmla="*/ 0 w 519"/>
                <a:gd name="T7" fmla="*/ 265 h 525"/>
                <a:gd name="T8" fmla="*/ 259 w 519"/>
                <a:gd name="T9" fmla="*/ 524 h 525"/>
                <a:gd name="T10" fmla="*/ 518 w 519"/>
                <a:gd name="T11" fmla="*/ 265 h 525"/>
              </a:gdLst>
              <a:ahLst/>
              <a:cxnLst>
                <a:cxn ang="0">
                  <a:pos x="T0" y="T1"/>
                </a:cxn>
                <a:cxn ang="0">
                  <a:pos x="T2" y="T3"/>
                </a:cxn>
                <a:cxn ang="0">
                  <a:pos x="T4" y="T5"/>
                </a:cxn>
                <a:cxn ang="0">
                  <a:pos x="T6" y="T7"/>
                </a:cxn>
                <a:cxn ang="0">
                  <a:pos x="T8" y="T9"/>
                </a:cxn>
                <a:cxn ang="0">
                  <a:pos x="T10" y="T11"/>
                </a:cxn>
              </a:cxnLst>
              <a:rect l="0" t="0" r="r" b="b"/>
              <a:pathLst>
                <a:path w="519" h="525">
                  <a:moveTo>
                    <a:pt x="518" y="265"/>
                  </a:moveTo>
                  <a:lnTo>
                    <a:pt x="518" y="265"/>
                  </a:lnTo>
                  <a:cubicBezTo>
                    <a:pt x="518" y="119"/>
                    <a:pt x="405" y="0"/>
                    <a:pt x="259" y="0"/>
                  </a:cubicBezTo>
                  <a:cubicBezTo>
                    <a:pt x="120" y="0"/>
                    <a:pt x="0" y="119"/>
                    <a:pt x="0" y="265"/>
                  </a:cubicBezTo>
                  <a:cubicBezTo>
                    <a:pt x="0" y="405"/>
                    <a:pt x="120" y="524"/>
                    <a:pt x="259" y="524"/>
                  </a:cubicBezTo>
                  <a:cubicBezTo>
                    <a:pt x="405" y="524"/>
                    <a:pt x="518" y="405"/>
                    <a:pt x="518" y="265"/>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4" name="Freeform 59">
              <a:extLst>
                <a:ext uri="{FF2B5EF4-FFF2-40B4-BE49-F238E27FC236}">
                  <a16:creationId xmlns:a16="http://schemas.microsoft.com/office/drawing/2014/main" id="{7A4B4AA0-E407-3345-88C8-8042D8EDDE8B}"/>
                </a:ext>
              </a:extLst>
            </p:cNvPr>
            <p:cNvSpPr>
              <a:spLocks noChangeArrowheads="1"/>
            </p:cNvSpPr>
            <p:nvPr/>
          </p:nvSpPr>
          <p:spPr bwMode="auto">
            <a:xfrm>
              <a:off x="16594105" y="6738154"/>
              <a:ext cx="936790" cy="3892884"/>
            </a:xfrm>
            <a:custGeom>
              <a:avLst/>
              <a:gdLst>
                <a:gd name="T0" fmla="*/ 1586 w 1587"/>
                <a:gd name="T1" fmla="*/ 0 h 6595"/>
                <a:gd name="T2" fmla="*/ 0 w 1587"/>
                <a:gd name="T3" fmla="*/ 1335 h 6595"/>
                <a:gd name="T4" fmla="*/ 0 w 1587"/>
                <a:gd name="T5" fmla="*/ 6594 h 6595"/>
                <a:gd name="T6" fmla="*/ 1586 w 1587"/>
                <a:gd name="T7" fmla="*/ 6594 h 6595"/>
                <a:gd name="T8" fmla="*/ 1586 w 1587"/>
                <a:gd name="T9" fmla="*/ 0 h 6595"/>
              </a:gdLst>
              <a:ahLst/>
              <a:cxnLst>
                <a:cxn ang="0">
                  <a:pos x="T0" y="T1"/>
                </a:cxn>
                <a:cxn ang="0">
                  <a:pos x="T2" y="T3"/>
                </a:cxn>
                <a:cxn ang="0">
                  <a:pos x="T4" y="T5"/>
                </a:cxn>
                <a:cxn ang="0">
                  <a:pos x="T6" y="T7"/>
                </a:cxn>
                <a:cxn ang="0">
                  <a:pos x="T8" y="T9"/>
                </a:cxn>
              </a:cxnLst>
              <a:rect l="0" t="0" r="r" b="b"/>
              <a:pathLst>
                <a:path w="1587" h="6595">
                  <a:moveTo>
                    <a:pt x="1586" y="0"/>
                  </a:moveTo>
                  <a:lnTo>
                    <a:pt x="0" y="1335"/>
                  </a:lnTo>
                  <a:lnTo>
                    <a:pt x="0" y="6594"/>
                  </a:lnTo>
                  <a:lnTo>
                    <a:pt x="1586" y="6594"/>
                  </a:lnTo>
                  <a:lnTo>
                    <a:pt x="1586" y="0"/>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5" name="Freeform 60">
              <a:extLst>
                <a:ext uri="{FF2B5EF4-FFF2-40B4-BE49-F238E27FC236}">
                  <a16:creationId xmlns:a16="http://schemas.microsoft.com/office/drawing/2014/main" id="{AEC44B2C-C085-AD45-B373-AF707AC13568}"/>
                </a:ext>
              </a:extLst>
            </p:cNvPr>
            <p:cNvSpPr>
              <a:spLocks noChangeArrowheads="1"/>
            </p:cNvSpPr>
            <p:nvPr/>
          </p:nvSpPr>
          <p:spPr bwMode="auto">
            <a:xfrm>
              <a:off x="16700794" y="7677546"/>
              <a:ext cx="304458" cy="307059"/>
            </a:xfrm>
            <a:custGeom>
              <a:avLst/>
              <a:gdLst>
                <a:gd name="T0" fmla="*/ 517 w 518"/>
                <a:gd name="T1" fmla="*/ 259 h 519"/>
                <a:gd name="T2" fmla="*/ 517 w 518"/>
                <a:gd name="T3" fmla="*/ 259 h 519"/>
                <a:gd name="T4" fmla="*/ 258 w 518"/>
                <a:gd name="T5" fmla="*/ 0 h 519"/>
                <a:gd name="T6" fmla="*/ 0 w 518"/>
                <a:gd name="T7" fmla="*/ 259 h 519"/>
                <a:gd name="T8" fmla="*/ 258 w 518"/>
                <a:gd name="T9" fmla="*/ 518 h 519"/>
                <a:gd name="T10" fmla="*/ 517 w 518"/>
                <a:gd name="T11" fmla="*/ 259 h 519"/>
              </a:gdLst>
              <a:ahLst/>
              <a:cxnLst>
                <a:cxn ang="0">
                  <a:pos x="T0" y="T1"/>
                </a:cxn>
                <a:cxn ang="0">
                  <a:pos x="T2" y="T3"/>
                </a:cxn>
                <a:cxn ang="0">
                  <a:pos x="T4" y="T5"/>
                </a:cxn>
                <a:cxn ang="0">
                  <a:pos x="T6" y="T7"/>
                </a:cxn>
                <a:cxn ang="0">
                  <a:pos x="T8" y="T9"/>
                </a:cxn>
                <a:cxn ang="0">
                  <a:pos x="T10" y="T11"/>
                </a:cxn>
              </a:cxnLst>
              <a:rect l="0" t="0" r="r" b="b"/>
              <a:pathLst>
                <a:path w="518" h="519">
                  <a:moveTo>
                    <a:pt x="517" y="259"/>
                  </a:moveTo>
                  <a:lnTo>
                    <a:pt x="517" y="259"/>
                  </a:lnTo>
                  <a:cubicBezTo>
                    <a:pt x="517" y="113"/>
                    <a:pt x="398" y="0"/>
                    <a:pt x="258" y="0"/>
                  </a:cubicBezTo>
                  <a:cubicBezTo>
                    <a:pt x="113" y="0"/>
                    <a:pt x="0" y="113"/>
                    <a:pt x="0" y="259"/>
                  </a:cubicBezTo>
                  <a:cubicBezTo>
                    <a:pt x="0" y="405"/>
                    <a:pt x="113" y="518"/>
                    <a:pt x="258" y="518"/>
                  </a:cubicBezTo>
                  <a:cubicBezTo>
                    <a:pt x="398" y="518"/>
                    <a:pt x="517" y="405"/>
                    <a:pt x="517"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6" name="Freeform 61">
              <a:extLst>
                <a:ext uri="{FF2B5EF4-FFF2-40B4-BE49-F238E27FC236}">
                  <a16:creationId xmlns:a16="http://schemas.microsoft.com/office/drawing/2014/main" id="{ECFD358F-7569-2647-8637-01C0647DE526}"/>
                </a:ext>
              </a:extLst>
            </p:cNvPr>
            <p:cNvSpPr>
              <a:spLocks noChangeArrowheads="1"/>
            </p:cNvSpPr>
            <p:nvPr/>
          </p:nvSpPr>
          <p:spPr bwMode="auto">
            <a:xfrm>
              <a:off x="17119749" y="7677546"/>
              <a:ext cx="309660" cy="307059"/>
            </a:xfrm>
            <a:custGeom>
              <a:avLst/>
              <a:gdLst>
                <a:gd name="T0" fmla="*/ 524 w 525"/>
                <a:gd name="T1" fmla="*/ 259 h 519"/>
                <a:gd name="T2" fmla="*/ 524 w 525"/>
                <a:gd name="T3" fmla="*/ 259 h 519"/>
                <a:gd name="T4" fmla="*/ 259 w 525"/>
                <a:gd name="T5" fmla="*/ 0 h 519"/>
                <a:gd name="T6" fmla="*/ 0 w 525"/>
                <a:gd name="T7" fmla="*/ 259 h 519"/>
                <a:gd name="T8" fmla="*/ 259 w 525"/>
                <a:gd name="T9" fmla="*/ 518 h 519"/>
                <a:gd name="T10" fmla="*/ 524 w 525"/>
                <a:gd name="T11" fmla="*/ 259 h 519"/>
              </a:gdLst>
              <a:ahLst/>
              <a:cxnLst>
                <a:cxn ang="0">
                  <a:pos x="T0" y="T1"/>
                </a:cxn>
                <a:cxn ang="0">
                  <a:pos x="T2" y="T3"/>
                </a:cxn>
                <a:cxn ang="0">
                  <a:pos x="T4" y="T5"/>
                </a:cxn>
                <a:cxn ang="0">
                  <a:pos x="T6" y="T7"/>
                </a:cxn>
                <a:cxn ang="0">
                  <a:pos x="T8" y="T9"/>
                </a:cxn>
                <a:cxn ang="0">
                  <a:pos x="T10" y="T11"/>
                </a:cxn>
              </a:cxnLst>
              <a:rect l="0" t="0" r="r" b="b"/>
              <a:pathLst>
                <a:path w="525" h="519">
                  <a:moveTo>
                    <a:pt x="524" y="259"/>
                  </a:moveTo>
                  <a:lnTo>
                    <a:pt x="524" y="259"/>
                  </a:lnTo>
                  <a:cubicBezTo>
                    <a:pt x="524" y="113"/>
                    <a:pt x="405" y="0"/>
                    <a:pt x="259" y="0"/>
                  </a:cubicBezTo>
                  <a:cubicBezTo>
                    <a:pt x="119" y="0"/>
                    <a:pt x="0" y="113"/>
                    <a:pt x="0" y="259"/>
                  </a:cubicBezTo>
                  <a:cubicBezTo>
                    <a:pt x="0" y="405"/>
                    <a:pt x="119" y="518"/>
                    <a:pt x="259" y="518"/>
                  </a:cubicBezTo>
                  <a:cubicBezTo>
                    <a:pt x="405" y="518"/>
                    <a:pt x="524" y="405"/>
                    <a:pt x="524"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7" name="Freeform 62">
              <a:extLst>
                <a:ext uri="{FF2B5EF4-FFF2-40B4-BE49-F238E27FC236}">
                  <a16:creationId xmlns:a16="http://schemas.microsoft.com/office/drawing/2014/main" id="{32CDC57B-CD8B-2F47-ABF9-8E85EB9E3428}"/>
                </a:ext>
              </a:extLst>
            </p:cNvPr>
            <p:cNvSpPr>
              <a:spLocks noChangeArrowheads="1"/>
            </p:cNvSpPr>
            <p:nvPr/>
          </p:nvSpPr>
          <p:spPr bwMode="auto">
            <a:xfrm>
              <a:off x="16700794" y="8104306"/>
              <a:ext cx="304458" cy="309662"/>
            </a:xfrm>
            <a:custGeom>
              <a:avLst/>
              <a:gdLst>
                <a:gd name="T0" fmla="*/ 517 w 518"/>
                <a:gd name="T1" fmla="*/ 266 h 526"/>
                <a:gd name="T2" fmla="*/ 517 w 518"/>
                <a:gd name="T3" fmla="*/ 266 h 526"/>
                <a:gd name="T4" fmla="*/ 258 w 518"/>
                <a:gd name="T5" fmla="*/ 0 h 526"/>
                <a:gd name="T6" fmla="*/ 0 w 518"/>
                <a:gd name="T7" fmla="*/ 266 h 526"/>
                <a:gd name="T8" fmla="*/ 258 w 518"/>
                <a:gd name="T9" fmla="*/ 525 h 526"/>
                <a:gd name="T10" fmla="*/ 517 w 518"/>
                <a:gd name="T11" fmla="*/ 266 h 526"/>
              </a:gdLst>
              <a:ahLst/>
              <a:cxnLst>
                <a:cxn ang="0">
                  <a:pos x="T0" y="T1"/>
                </a:cxn>
                <a:cxn ang="0">
                  <a:pos x="T2" y="T3"/>
                </a:cxn>
                <a:cxn ang="0">
                  <a:pos x="T4" y="T5"/>
                </a:cxn>
                <a:cxn ang="0">
                  <a:pos x="T6" y="T7"/>
                </a:cxn>
                <a:cxn ang="0">
                  <a:pos x="T8" y="T9"/>
                </a:cxn>
                <a:cxn ang="0">
                  <a:pos x="T10" y="T11"/>
                </a:cxn>
              </a:cxnLst>
              <a:rect l="0" t="0" r="r" b="b"/>
              <a:pathLst>
                <a:path w="518" h="526">
                  <a:moveTo>
                    <a:pt x="517" y="266"/>
                  </a:moveTo>
                  <a:lnTo>
                    <a:pt x="517" y="266"/>
                  </a:lnTo>
                  <a:cubicBezTo>
                    <a:pt x="517" y="119"/>
                    <a:pt x="398" y="0"/>
                    <a:pt x="258" y="0"/>
                  </a:cubicBezTo>
                  <a:cubicBezTo>
                    <a:pt x="113" y="0"/>
                    <a:pt x="0" y="119"/>
                    <a:pt x="0" y="266"/>
                  </a:cubicBezTo>
                  <a:cubicBezTo>
                    <a:pt x="0" y="405"/>
                    <a:pt x="113" y="525"/>
                    <a:pt x="258" y="525"/>
                  </a:cubicBezTo>
                  <a:cubicBezTo>
                    <a:pt x="398" y="525"/>
                    <a:pt x="517" y="405"/>
                    <a:pt x="517" y="266"/>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8" name="Freeform 63">
              <a:extLst>
                <a:ext uri="{FF2B5EF4-FFF2-40B4-BE49-F238E27FC236}">
                  <a16:creationId xmlns:a16="http://schemas.microsoft.com/office/drawing/2014/main" id="{CCBB8A25-D34E-F44B-962C-8056E81DEC02}"/>
                </a:ext>
              </a:extLst>
            </p:cNvPr>
            <p:cNvSpPr>
              <a:spLocks noChangeArrowheads="1"/>
            </p:cNvSpPr>
            <p:nvPr/>
          </p:nvSpPr>
          <p:spPr bwMode="auto">
            <a:xfrm>
              <a:off x="17119749" y="8104306"/>
              <a:ext cx="309660" cy="309662"/>
            </a:xfrm>
            <a:custGeom>
              <a:avLst/>
              <a:gdLst>
                <a:gd name="T0" fmla="*/ 524 w 525"/>
                <a:gd name="T1" fmla="*/ 266 h 526"/>
                <a:gd name="T2" fmla="*/ 524 w 525"/>
                <a:gd name="T3" fmla="*/ 266 h 526"/>
                <a:gd name="T4" fmla="*/ 259 w 525"/>
                <a:gd name="T5" fmla="*/ 0 h 526"/>
                <a:gd name="T6" fmla="*/ 0 w 525"/>
                <a:gd name="T7" fmla="*/ 266 h 526"/>
                <a:gd name="T8" fmla="*/ 259 w 525"/>
                <a:gd name="T9" fmla="*/ 525 h 526"/>
                <a:gd name="T10" fmla="*/ 524 w 525"/>
                <a:gd name="T11" fmla="*/ 266 h 526"/>
              </a:gdLst>
              <a:ahLst/>
              <a:cxnLst>
                <a:cxn ang="0">
                  <a:pos x="T0" y="T1"/>
                </a:cxn>
                <a:cxn ang="0">
                  <a:pos x="T2" y="T3"/>
                </a:cxn>
                <a:cxn ang="0">
                  <a:pos x="T4" y="T5"/>
                </a:cxn>
                <a:cxn ang="0">
                  <a:pos x="T6" y="T7"/>
                </a:cxn>
                <a:cxn ang="0">
                  <a:pos x="T8" y="T9"/>
                </a:cxn>
                <a:cxn ang="0">
                  <a:pos x="T10" y="T11"/>
                </a:cxn>
              </a:cxnLst>
              <a:rect l="0" t="0" r="r" b="b"/>
              <a:pathLst>
                <a:path w="525" h="526">
                  <a:moveTo>
                    <a:pt x="524" y="266"/>
                  </a:moveTo>
                  <a:lnTo>
                    <a:pt x="524" y="266"/>
                  </a:lnTo>
                  <a:cubicBezTo>
                    <a:pt x="524" y="119"/>
                    <a:pt x="405" y="0"/>
                    <a:pt x="259" y="0"/>
                  </a:cubicBezTo>
                  <a:cubicBezTo>
                    <a:pt x="119" y="0"/>
                    <a:pt x="0" y="119"/>
                    <a:pt x="0" y="266"/>
                  </a:cubicBezTo>
                  <a:cubicBezTo>
                    <a:pt x="0" y="405"/>
                    <a:pt x="119" y="525"/>
                    <a:pt x="259" y="525"/>
                  </a:cubicBezTo>
                  <a:cubicBezTo>
                    <a:pt x="405" y="525"/>
                    <a:pt x="524" y="405"/>
                    <a:pt x="524" y="266"/>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9" name="Freeform 64">
              <a:extLst>
                <a:ext uri="{FF2B5EF4-FFF2-40B4-BE49-F238E27FC236}">
                  <a16:creationId xmlns:a16="http://schemas.microsoft.com/office/drawing/2014/main" id="{E0E177D0-3F8C-7247-AD94-C36D2F70D5B5}"/>
                </a:ext>
              </a:extLst>
            </p:cNvPr>
            <p:cNvSpPr>
              <a:spLocks noChangeArrowheads="1"/>
            </p:cNvSpPr>
            <p:nvPr/>
          </p:nvSpPr>
          <p:spPr bwMode="auto">
            <a:xfrm>
              <a:off x="16700794" y="8536271"/>
              <a:ext cx="304458" cy="309662"/>
            </a:xfrm>
            <a:custGeom>
              <a:avLst/>
              <a:gdLst>
                <a:gd name="T0" fmla="*/ 517 w 518"/>
                <a:gd name="T1" fmla="*/ 259 h 526"/>
                <a:gd name="T2" fmla="*/ 517 w 518"/>
                <a:gd name="T3" fmla="*/ 259 h 526"/>
                <a:gd name="T4" fmla="*/ 258 w 518"/>
                <a:gd name="T5" fmla="*/ 0 h 526"/>
                <a:gd name="T6" fmla="*/ 0 w 518"/>
                <a:gd name="T7" fmla="*/ 259 h 526"/>
                <a:gd name="T8" fmla="*/ 258 w 518"/>
                <a:gd name="T9" fmla="*/ 525 h 526"/>
                <a:gd name="T10" fmla="*/ 517 w 518"/>
                <a:gd name="T11" fmla="*/ 259 h 526"/>
              </a:gdLst>
              <a:ahLst/>
              <a:cxnLst>
                <a:cxn ang="0">
                  <a:pos x="T0" y="T1"/>
                </a:cxn>
                <a:cxn ang="0">
                  <a:pos x="T2" y="T3"/>
                </a:cxn>
                <a:cxn ang="0">
                  <a:pos x="T4" y="T5"/>
                </a:cxn>
                <a:cxn ang="0">
                  <a:pos x="T6" y="T7"/>
                </a:cxn>
                <a:cxn ang="0">
                  <a:pos x="T8" y="T9"/>
                </a:cxn>
                <a:cxn ang="0">
                  <a:pos x="T10" y="T11"/>
                </a:cxn>
              </a:cxnLst>
              <a:rect l="0" t="0" r="r" b="b"/>
              <a:pathLst>
                <a:path w="518" h="526">
                  <a:moveTo>
                    <a:pt x="517" y="259"/>
                  </a:moveTo>
                  <a:lnTo>
                    <a:pt x="517" y="259"/>
                  </a:lnTo>
                  <a:cubicBezTo>
                    <a:pt x="517" y="120"/>
                    <a:pt x="398" y="0"/>
                    <a:pt x="258" y="0"/>
                  </a:cubicBezTo>
                  <a:cubicBezTo>
                    <a:pt x="113" y="0"/>
                    <a:pt x="0" y="120"/>
                    <a:pt x="0" y="259"/>
                  </a:cubicBezTo>
                  <a:cubicBezTo>
                    <a:pt x="0" y="406"/>
                    <a:pt x="113" y="525"/>
                    <a:pt x="258" y="525"/>
                  </a:cubicBezTo>
                  <a:cubicBezTo>
                    <a:pt x="398" y="525"/>
                    <a:pt x="517" y="406"/>
                    <a:pt x="517"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0" name="Freeform 65">
              <a:extLst>
                <a:ext uri="{FF2B5EF4-FFF2-40B4-BE49-F238E27FC236}">
                  <a16:creationId xmlns:a16="http://schemas.microsoft.com/office/drawing/2014/main" id="{72CCBD18-6535-CE41-B739-51BE93F2D2AD}"/>
                </a:ext>
              </a:extLst>
            </p:cNvPr>
            <p:cNvSpPr>
              <a:spLocks noChangeArrowheads="1"/>
            </p:cNvSpPr>
            <p:nvPr/>
          </p:nvSpPr>
          <p:spPr bwMode="auto">
            <a:xfrm>
              <a:off x="17119749" y="8536271"/>
              <a:ext cx="309660" cy="309662"/>
            </a:xfrm>
            <a:custGeom>
              <a:avLst/>
              <a:gdLst>
                <a:gd name="T0" fmla="*/ 524 w 525"/>
                <a:gd name="T1" fmla="*/ 259 h 526"/>
                <a:gd name="T2" fmla="*/ 524 w 525"/>
                <a:gd name="T3" fmla="*/ 259 h 526"/>
                <a:gd name="T4" fmla="*/ 259 w 525"/>
                <a:gd name="T5" fmla="*/ 0 h 526"/>
                <a:gd name="T6" fmla="*/ 0 w 525"/>
                <a:gd name="T7" fmla="*/ 259 h 526"/>
                <a:gd name="T8" fmla="*/ 259 w 525"/>
                <a:gd name="T9" fmla="*/ 525 h 526"/>
                <a:gd name="T10" fmla="*/ 524 w 525"/>
                <a:gd name="T11" fmla="*/ 259 h 526"/>
              </a:gdLst>
              <a:ahLst/>
              <a:cxnLst>
                <a:cxn ang="0">
                  <a:pos x="T0" y="T1"/>
                </a:cxn>
                <a:cxn ang="0">
                  <a:pos x="T2" y="T3"/>
                </a:cxn>
                <a:cxn ang="0">
                  <a:pos x="T4" y="T5"/>
                </a:cxn>
                <a:cxn ang="0">
                  <a:pos x="T6" y="T7"/>
                </a:cxn>
                <a:cxn ang="0">
                  <a:pos x="T8" y="T9"/>
                </a:cxn>
                <a:cxn ang="0">
                  <a:pos x="T10" y="T11"/>
                </a:cxn>
              </a:cxnLst>
              <a:rect l="0" t="0" r="r" b="b"/>
              <a:pathLst>
                <a:path w="525" h="526">
                  <a:moveTo>
                    <a:pt x="524" y="259"/>
                  </a:moveTo>
                  <a:lnTo>
                    <a:pt x="524" y="259"/>
                  </a:lnTo>
                  <a:cubicBezTo>
                    <a:pt x="524" y="120"/>
                    <a:pt x="405" y="0"/>
                    <a:pt x="259" y="0"/>
                  </a:cubicBezTo>
                  <a:cubicBezTo>
                    <a:pt x="119" y="0"/>
                    <a:pt x="0" y="120"/>
                    <a:pt x="0" y="259"/>
                  </a:cubicBezTo>
                  <a:cubicBezTo>
                    <a:pt x="0" y="406"/>
                    <a:pt x="119" y="525"/>
                    <a:pt x="259" y="525"/>
                  </a:cubicBezTo>
                  <a:cubicBezTo>
                    <a:pt x="405" y="525"/>
                    <a:pt x="524" y="406"/>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1" name="Freeform 66">
              <a:extLst>
                <a:ext uri="{FF2B5EF4-FFF2-40B4-BE49-F238E27FC236}">
                  <a16:creationId xmlns:a16="http://schemas.microsoft.com/office/drawing/2014/main" id="{2E36AD18-8DAE-5E49-9A9A-19447A974938}"/>
                </a:ext>
              </a:extLst>
            </p:cNvPr>
            <p:cNvSpPr>
              <a:spLocks noChangeArrowheads="1"/>
            </p:cNvSpPr>
            <p:nvPr/>
          </p:nvSpPr>
          <p:spPr bwMode="auto">
            <a:xfrm>
              <a:off x="16700794" y="8968235"/>
              <a:ext cx="304458" cy="307059"/>
            </a:xfrm>
            <a:custGeom>
              <a:avLst/>
              <a:gdLst>
                <a:gd name="T0" fmla="*/ 517 w 518"/>
                <a:gd name="T1" fmla="*/ 259 h 519"/>
                <a:gd name="T2" fmla="*/ 517 w 518"/>
                <a:gd name="T3" fmla="*/ 259 h 519"/>
                <a:gd name="T4" fmla="*/ 258 w 518"/>
                <a:gd name="T5" fmla="*/ 0 h 519"/>
                <a:gd name="T6" fmla="*/ 0 w 518"/>
                <a:gd name="T7" fmla="*/ 259 h 519"/>
                <a:gd name="T8" fmla="*/ 258 w 518"/>
                <a:gd name="T9" fmla="*/ 518 h 519"/>
                <a:gd name="T10" fmla="*/ 517 w 518"/>
                <a:gd name="T11" fmla="*/ 259 h 519"/>
              </a:gdLst>
              <a:ahLst/>
              <a:cxnLst>
                <a:cxn ang="0">
                  <a:pos x="T0" y="T1"/>
                </a:cxn>
                <a:cxn ang="0">
                  <a:pos x="T2" y="T3"/>
                </a:cxn>
                <a:cxn ang="0">
                  <a:pos x="T4" y="T5"/>
                </a:cxn>
                <a:cxn ang="0">
                  <a:pos x="T6" y="T7"/>
                </a:cxn>
                <a:cxn ang="0">
                  <a:pos x="T8" y="T9"/>
                </a:cxn>
                <a:cxn ang="0">
                  <a:pos x="T10" y="T11"/>
                </a:cxn>
              </a:cxnLst>
              <a:rect l="0" t="0" r="r" b="b"/>
              <a:pathLst>
                <a:path w="518" h="519">
                  <a:moveTo>
                    <a:pt x="517" y="259"/>
                  </a:moveTo>
                  <a:lnTo>
                    <a:pt x="517" y="259"/>
                  </a:lnTo>
                  <a:cubicBezTo>
                    <a:pt x="517" y="113"/>
                    <a:pt x="398" y="0"/>
                    <a:pt x="258" y="0"/>
                  </a:cubicBezTo>
                  <a:cubicBezTo>
                    <a:pt x="113" y="0"/>
                    <a:pt x="0" y="113"/>
                    <a:pt x="0" y="259"/>
                  </a:cubicBezTo>
                  <a:cubicBezTo>
                    <a:pt x="0" y="405"/>
                    <a:pt x="113" y="518"/>
                    <a:pt x="258" y="518"/>
                  </a:cubicBezTo>
                  <a:cubicBezTo>
                    <a:pt x="398" y="518"/>
                    <a:pt x="517" y="405"/>
                    <a:pt x="517"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2" name="Freeform 67">
              <a:extLst>
                <a:ext uri="{FF2B5EF4-FFF2-40B4-BE49-F238E27FC236}">
                  <a16:creationId xmlns:a16="http://schemas.microsoft.com/office/drawing/2014/main" id="{E3D3AF4C-B84F-334E-B29E-2DF06918ED37}"/>
                </a:ext>
              </a:extLst>
            </p:cNvPr>
            <p:cNvSpPr>
              <a:spLocks noChangeArrowheads="1"/>
            </p:cNvSpPr>
            <p:nvPr/>
          </p:nvSpPr>
          <p:spPr bwMode="auto">
            <a:xfrm>
              <a:off x="17119749" y="8968235"/>
              <a:ext cx="309660" cy="307059"/>
            </a:xfrm>
            <a:custGeom>
              <a:avLst/>
              <a:gdLst>
                <a:gd name="T0" fmla="*/ 524 w 525"/>
                <a:gd name="T1" fmla="*/ 259 h 519"/>
                <a:gd name="T2" fmla="*/ 524 w 525"/>
                <a:gd name="T3" fmla="*/ 259 h 519"/>
                <a:gd name="T4" fmla="*/ 259 w 525"/>
                <a:gd name="T5" fmla="*/ 0 h 519"/>
                <a:gd name="T6" fmla="*/ 0 w 525"/>
                <a:gd name="T7" fmla="*/ 259 h 519"/>
                <a:gd name="T8" fmla="*/ 259 w 525"/>
                <a:gd name="T9" fmla="*/ 518 h 519"/>
                <a:gd name="T10" fmla="*/ 524 w 525"/>
                <a:gd name="T11" fmla="*/ 259 h 519"/>
              </a:gdLst>
              <a:ahLst/>
              <a:cxnLst>
                <a:cxn ang="0">
                  <a:pos x="T0" y="T1"/>
                </a:cxn>
                <a:cxn ang="0">
                  <a:pos x="T2" y="T3"/>
                </a:cxn>
                <a:cxn ang="0">
                  <a:pos x="T4" y="T5"/>
                </a:cxn>
                <a:cxn ang="0">
                  <a:pos x="T6" y="T7"/>
                </a:cxn>
                <a:cxn ang="0">
                  <a:pos x="T8" y="T9"/>
                </a:cxn>
                <a:cxn ang="0">
                  <a:pos x="T10" y="T11"/>
                </a:cxn>
              </a:cxnLst>
              <a:rect l="0" t="0" r="r" b="b"/>
              <a:pathLst>
                <a:path w="525" h="519">
                  <a:moveTo>
                    <a:pt x="524" y="259"/>
                  </a:moveTo>
                  <a:lnTo>
                    <a:pt x="524" y="259"/>
                  </a:lnTo>
                  <a:cubicBezTo>
                    <a:pt x="524" y="113"/>
                    <a:pt x="405" y="0"/>
                    <a:pt x="259" y="0"/>
                  </a:cubicBezTo>
                  <a:cubicBezTo>
                    <a:pt x="119" y="0"/>
                    <a:pt x="0" y="113"/>
                    <a:pt x="0" y="259"/>
                  </a:cubicBezTo>
                  <a:cubicBezTo>
                    <a:pt x="0" y="405"/>
                    <a:pt x="119" y="518"/>
                    <a:pt x="259" y="518"/>
                  </a:cubicBezTo>
                  <a:cubicBezTo>
                    <a:pt x="405" y="518"/>
                    <a:pt x="524" y="405"/>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3" name="Freeform 68">
              <a:extLst>
                <a:ext uri="{FF2B5EF4-FFF2-40B4-BE49-F238E27FC236}">
                  <a16:creationId xmlns:a16="http://schemas.microsoft.com/office/drawing/2014/main" id="{E4E0939A-FBFF-2247-9FB2-ACEC94519550}"/>
                </a:ext>
              </a:extLst>
            </p:cNvPr>
            <p:cNvSpPr>
              <a:spLocks noChangeArrowheads="1"/>
            </p:cNvSpPr>
            <p:nvPr/>
          </p:nvSpPr>
          <p:spPr bwMode="auto">
            <a:xfrm>
              <a:off x="16700794" y="9397598"/>
              <a:ext cx="304458" cy="307059"/>
            </a:xfrm>
            <a:custGeom>
              <a:avLst/>
              <a:gdLst>
                <a:gd name="T0" fmla="*/ 517 w 518"/>
                <a:gd name="T1" fmla="*/ 259 h 519"/>
                <a:gd name="T2" fmla="*/ 517 w 518"/>
                <a:gd name="T3" fmla="*/ 259 h 519"/>
                <a:gd name="T4" fmla="*/ 258 w 518"/>
                <a:gd name="T5" fmla="*/ 0 h 519"/>
                <a:gd name="T6" fmla="*/ 0 w 518"/>
                <a:gd name="T7" fmla="*/ 259 h 519"/>
                <a:gd name="T8" fmla="*/ 258 w 518"/>
                <a:gd name="T9" fmla="*/ 518 h 519"/>
                <a:gd name="T10" fmla="*/ 517 w 518"/>
                <a:gd name="T11" fmla="*/ 259 h 519"/>
              </a:gdLst>
              <a:ahLst/>
              <a:cxnLst>
                <a:cxn ang="0">
                  <a:pos x="T0" y="T1"/>
                </a:cxn>
                <a:cxn ang="0">
                  <a:pos x="T2" y="T3"/>
                </a:cxn>
                <a:cxn ang="0">
                  <a:pos x="T4" y="T5"/>
                </a:cxn>
                <a:cxn ang="0">
                  <a:pos x="T6" y="T7"/>
                </a:cxn>
                <a:cxn ang="0">
                  <a:pos x="T8" y="T9"/>
                </a:cxn>
                <a:cxn ang="0">
                  <a:pos x="T10" y="T11"/>
                </a:cxn>
              </a:cxnLst>
              <a:rect l="0" t="0" r="r" b="b"/>
              <a:pathLst>
                <a:path w="518" h="519">
                  <a:moveTo>
                    <a:pt x="517" y="259"/>
                  </a:moveTo>
                  <a:lnTo>
                    <a:pt x="517" y="259"/>
                  </a:lnTo>
                  <a:cubicBezTo>
                    <a:pt x="517" y="113"/>
                    <a:pt x="398" y="0"/>
                    <a:pt x="258" y="0"/>
                  </a:cubicBezTo>
                  <a:cubicBezTo>
                    <a:pt x="113" y="0"/>
                    <a:pt x="0" y="113"/>
                    <a:pt x="0" y="259"/>
                  </a:cubicBezTo>
                  <a:cubicBezTo>
                    <a:pt x="0" y="399"/>
                    <a:pt x="113" y="518"/>
                    <a:pt x="258" y="518"/>
                  </a:cubicBezTo>
                  <a:cubicBezTo>
                    <a:pt x="398" y="518"/>
                    <a:pt x="517" y="399"/>
                    <a:pt x="517"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4" name="Freeform 69">
              <a:extLst>
                <a:ext uri="{FF2B5EF4-FFF2-40B4-BE49-F238E27FC236}">
                  <a16:creationId xmlns:a16="http://schemas.microsoft.com/office/drawing/2014/main" id="{5D41D4B1-AC07-AD45-BB46-8D2FCAD85E62}"/>
                </a:ext>
              </a:extLst>
            </p:cNvPr>
            <p:cNvSpPr>
              <a:spLocks noChangeArrowheads="1"/>
            </p:cNvSpPr>
            <p:nvPr/>
          </p:nvSpPr>
          <p:spPr bwMode="auto">
            <a:xfrm>
              <a:off x="17119749" y="9397598"/>
              <a:ext cx="309660" cy="307059"/>
            </a:xfrm>
            <a:custGeom>
              <a:avLst/>
              <a:gdLst>
                <a:gd name="T0" fmla="*/ 524 w 525"/>
                <a:gd name="T1" fmla="*/ 259 h 519"/>
                <a:gd name="T2" fmla="*/ 524 w 525"/>
                <a:gd name="T3" fmla="*/ 259 h 519"/>
                <a:gd name="T4" fmla="*/ 259 w 525"/>
                <a:gd name="T5" fmla="*/ 0 h 519"/>
                <a:gd name="T6" fmla="*/ 0 w 525"/>
                <a:gd name="T7" fmla="*/ 259 h 519"/>
                <a:gd name="T8" fmla="*/ 259 w 525"/>
                <a:gd name="T9" fmla="*/ 518 h 519"/>
                <a:gd name="T10" fmla="*/ 524 w 525"/>
                <a:gd name="T11" fmla="*/ 259 h 519"/>
              </a:gdLst>
              <a:ahLst/>
              <a:cxnLst>
                <a:cxn ang="0">
                  <a:pos x="T0" y="T1"/>
                </a:cxn>
                <a:cxn ang="0">
                  <a:pos x="T2" y="T3"/>
                </a:cxn>
                <a:cxn ang="0">
                  <a:pos x="T4" y="T5"/>
                </a:cxn>
                <a:cxn ang="0">
                  <a:pos x="T6" y="T7"/>
                </a:cxn>
                <a:cxn ang="0">
                  <a:pos x="T8" y="T9"/>
                </a:cxn>
                <a:cxn ang="0">
                  <a:pos x="T10" y="T11"/>
                </a:cxn>
              </a:cxnLst>
              <a:rect l="0" t="0" r="r" b="b"/>
              <a:pathLst>
                <a:path w="525" h="519">
                  <a:moveTo>
                    <a:pt x="524" y="259"/>
                  </a:moveTo>
                  <a:lnTo>
                    <a:pt x="524" y="259"/>
                  </a:lnTo>
                  <a:cubicBezTo>
                    <a:pt x="524" y="113"/>
                    <a:pt x="405" y="0"/>
                    <a:pt x="259" y="0"/>
                  </a:cubicBezTo>
                  <a:cubicBezTo>
                    <a:pt x="119" y="0"/>
                    <a:pt x="0" y="113"/>
                    <a:pt x="0" y="259"/>
                  </a:cubicBezTo>
                  <a:cubicBezTo>
                    <a:pt x="0" y="399"/>
                    <a:pt x="119" y="518"/>
                    <a:pt x="259" y="518"/>
                  </a:cubicBezTo>
                  <a:cubicBezTo>
                    <a:pt x="405" y="518"/>
                    <a:pt x="524" y="399"/>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5" name="Freeform 70">
              <a:extLst>
                <a:ext uri="{FF2B5EF4-FFF2-40B4-BE49-F238E27FC236}">
                  <a16:creationId xmlns:a16="http://schemas.microsoft.com/office/drawing/2014/main" id="{29E13863-7663-0441-AEA1-1A295D0A5BBA}"/>
                </a:ext>
              </a:extLst>
            </p:cNvPr>
            <p:cNvSpPr>
              <a:spLocks noChangeArrowheads="1"/>
            </p:cNvSpPr>
            <p:nvPr/>
          </p:nvSpPr>
          <p:spPr bwMode="auto">
            <a:xfrm>
              <a:off x="16700794" y="9826959"/>
              <a:ext cx="304458" cy="309662"/>
            </a:xfrm>
            <a:custGeom>
              <a:avLst/>
              <a:gdLst>
                <a:gd name="T0" fmla="*/ 517 w 518"/>
                <a:gd name="T1" fmla="*/ 259 h 526"/>
                <a:gd name="T2" fmla="*/ 517 w 518"/>
                <a:gd name="T3" fmla="*/ 259 h 526"/>
                <a:gd name="T4" fmla="*/ 258 w 518"/>
                <a:gd name="T5" fmla="*/ 0 h 526"/>
                <a:gd name="T6" fmla="*/ 0 w 518"/>
                <a:gd name="T7" fmla="*/ 259 h 526"/>
                <a:gd name="T8" fmla="*/ 258 w 518"/>
                <a:gd name="T9" fmla="*/ 525 h 526"/>
                <a:gd name="T10" fmla="*/ 517 w 518"/>
                <a:gd name="T11" fmla="*/ 259 h 526"/>
              </a:gdLst>
              <a:ahLst/>
              <a:cxnLst>
                <a:cxn ang="0">
                  <a:pos x="T0" y="T1"/>
                </a:cxn>
                <a:cxn ang="0">
                  <a:pos x="T2" y="T3"/>
                </a:cxn>
                <a:cxn ang="0">
                  <a:pos x="T4" y="T5"/>
                </a:cxn>
                <a:cxn ang="0">
                  <a:pos x="T6" y="T7"/>
                </a:cxn>
                <a:cxn ang="0">
                  <a:pos x="T8" y="T9"/>
                </a:cxn>
                <a:cxn ang="0">
                  <a:pos x="T10" y="T11"/>
                </a:cxn>
              </a:cxnLst>
              <a:rect l="0" t="0" r="r" b="b"/>
              <a:pathLst>
                <a:path w="518" h="526">
                  <a:moveTo>
                    <a:pt x="517" y="259"/>
                  </a:moveTo>
                  <a:lnTo>
                    <a:pt x="517" y="259"/>
                  </a:lnTo>
                  <a:cubicBezTo>
                    <a:pt x="517" y="120"/>
                    <a:pt x="398" y="0"/>
                    <a:pt x="258" y="0"/>
                  </a:cubicBezTo>
                  <a:cubicBezTo>
                    <a:pt x="113" y="0"/>
                    <a:pt x="0" y="120"/>
                    <a:pt x="0" y="259"/>
                  </a:cubicBezTo>
                  <a:cubicBezTo>
                    <a:pt x="0" y="405"/>
                    <a:pt x="113" y="525"/>
                    <a:pt x="258" y="525"/>
                  </a:cubicBezTo>
                  <a:cubicBezTo>
                    <a:pt x="398" y="525"/>
                    <a:pt x="517" y="405"/>
                    <a:pt x="517"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6" name="Freeform 71">
              <a:extLst>
                <a:ext uri="{FF2B5EF4-FFF2-40B4-BE49-F238E27FC236}">
                  <a16:creationId xmlns:a16="http://schemas.microsoft.com/office/drawing/2014/main" id="{4363CF89-1BDE-C343-808A-61A2A8D18CBD}"/>
                </a:ext>
              </a:extLst>
            </p:cNvPr>
            <p:cNvSpPr>
              <a:spLocks noChangeArrowheads="1"/>
            </p:cNvSpPr>
            <p:nvPr/>
          </p:nvSpPr>
          <p:spPr bwMode="auto">
            <a:xfrm>
              <a:off x="17119749" y="9826959"/>
              <a:ext cx="309660" cy="309662"/>
            </a:xfrm>
            <a:custGeom>
              <a:avLst/>
              <a:gdLst>
                <a:gd name="T0" fmla="*/ 524 w 525"/>
                <a:gd name="T1" fmla="*/ 259 h 526"/>
                <a:gd name="T2" fmla="*/ 524 w 525"/>
                <a:gd name="T3" fmla="*/ 259 h 526"/>
                <a:gd name="T4" fmla="*/ 259 w 525"/>
                <a:gd name="T5" fmla="*/ 0 h 526"/>
                <a:gd name="T6" fmla="*/ 0 w 525"/>
                <a:gd name="T7" fmla="*/ 259 h 526"/>
                <a:gd name="T8" fmla="*/ 259 w 525"/>
                <a:gd name="T9" fmla="*/ 525 h 526"/>
                <a:gd name="T10" fmla="*/ 524 w 525"/>
                <a:gd name="T11" fmla="*/ 259 h 526"/>
              </a:gdLst>
              <a:ahLst/>
              <a:cxnLst>
                <a:cxn ang="0">
                  <a:pos x="T0" y="T1"/>
                </a:cxn>
                <a:cxn ang="0">
                  <a:pos x="T2" y="T3"/>
                </a:cxn>
                <a:cxn ang="0">
                  <a:pos x="T4" y="T5"/>
                </a:cxn>
                <a:cxn ang="0">
                  <a:pos x="T6" y="T7"/>
                </a:cxn>
                <a:cxn ang="0">
                  <a:pos x="T8" y="T9"/>
                </a:cxn>
                <a:cxn ang="0">
                  <a:pos x="T10" y="T11"/>
                </a:cxn>
              </a:cxnLst>
              <a:rect l="0" t="0" r="r" b="b"/>
              <a:pathLst>
                <a:path w="525" h="526">
                  <a:moveTo>
                    <a:pt x="524" y="259"/>
                  </a:moveTo>
                  <a:lnTo>
                    <a:pt x="524" y="259"/>
                  </a:lnTo>
                  <a:cubicBezTo>
                    <a:pt x="524" y="120"/>
                    <a:pt x="405" y="0"/>
                    <a:pt x="259" y="0"/>
                  </a:cubicBezTo>
                  <a:cubicBezTo>
                    <a:pt x="119" y="0"/>
                    <a:pt x="0" y="120"/>
                    <a:pt x="0" y="259"/>
                  </a:cubicBezTo>
                  <a:cubicBezTo>
                    <a:pt x="0" y="405"/>
                    <a:pt x="119" y="525"/>
                    <a:pt x="259" y="525"/>
                  </a:cubicBezTo>
                  <a:cubicBezTo>
                    <a:pt x="405" y="525"/>
                    <a:pt x="524" y="405"/>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7" name="Freeform 72">
              <a:extLst>
                <a:ext uri="{FF2B5EF4-FFF2-40B4-BE49-F238E27FC236}">
                  <a16:creationId xmlns:a16="http://schemas.microsoft.com/office/drawing/2014/main" id="{3491A200-100E-8847-935E-7FEAE291A5D4}"/>
                </a:ext>
              </a:extLst>
            </p:cNvPr>
            <p:cNvSpPr>
              <a:spLocks noChangeArrowheads="1"/>
            </p:cNvSpPr>
            <p:nvPr/>
          </p:nvSpPr>
          <p:spPr bwMode="auto">
            <a:xfrm>
              <a:off x="18444261" y="6522171"/>
              <a:ext cx="934187" cy="3892884"/>
            </a:xfrm>
            <a:custGeom>
              <a:avLst/>
              <a:gdLst>
                <a:gd name="T0" fmla="*/ 1580 w 1581"/>
                <a:gd name="T1" fmla="*/ 0 h 6595"/>
                <a:gd name="T2" fmla="*/ 0 w 1581"/>
                <a:gd name="T3" fmla="*/ 1335 h 6595"/>
                <a:gd name="T4" fmla="*/ 0 w 1581"/>
                <a:gd name="T5" fmla="*/ 6594 h 6595"/>
                <a:gd name="T6" fmla="*/ 1580 w 1581"/>
                <a:gd name="T7" fmla="*/ 6594 h 6595"/>
                <a:gd name="T8" fmla="*/ 1580 w 1581"/>
                <a:gd name="T9" fmla="*/ 0 h 6595"/>
              </a:gdLst>
              <a:ahLst/>
              <a:cxnLst>
                <a:cxn ang="0">
                  <a:pos x="T0" y="T1"/>
                </a:cxn>
                <a:cxn ang="0">
                  <a:pos x="T2" y="T3"/>
                </a:cxn>
                <a:cxn ang="0">
                  <a:pos x="T4" y="T5"/>
                </a:cxn>
                <a:cxn ang="0">
                  <a:pos x="T6" y="T7"/>
                </a:cxn>
                <a:cxn ang="0">
                  <a:pos x="T8" y="T9"/>
                </a:cxn>
              </a:cxnLst>
              <a:rect l="0" t="0" r="r" b="b"/>
              <a:pathLst>
                <a:path w="1581" h="6595">
                  <a:moveTo>
                    <a:pt x="1580" y="0"/>
                  </a:moveTo>
                  <a:lnTo>
                    <a:pt x="0" y="1335"/>
                  </a:lnTo>
                  <a:lnTo>
                    <a:pt x="0" y="6594"/>
                  </a:lnTo>
                  <a:lnTo>
                    <a:pt x="1580" y="6594"/>
                  </a:lnTo>
                  <a:lnTo>
                    <a:pt x="1580"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8" name="Freeform 73">
              <a:extLst>
                <a:ext uri="{FF2B5EF4-FFF2-40B4-BE49-F238E27FC236}">
                  <a16:creationId xmlns:a16="http://schemas.microsoft.com/office/drawing/2014/main" id="{351B1E1A-A9C3-104A-B9AD-46C3201F3157}"/>
                </a:ext>
              </a:extLst>
            </p:cNvPr>
            <p:cNvSpPr>
              <a:spLocks noChangeArrowheads="1"/>
            </p:cNvSpPr>
            <p:nvPr/>
          </p:nvSpPr>
          <p:spPr bwMode="auto">
            <a:xfrm>
              <a:off x="17577735" y="7815463"/>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9" name="Freeform 74">
              <a:extLst>
                <a:ext uri="{FF2B5EF4-FFF2-40B4-BE49-F238E27FC236}">
                  <a16:creationId xmlns:a16="http://schemas.microsoft.com/office/drawing/2014/main" id="{4F858FE0-7081-494A-B615-045FBB9D19A7}"/>
                </a:ext>
              </a:extLst>
            </p:cNvPr>
            <p:cNvSpPr>
              <a:spLocks noChangeArrowheads="1"/>
            </p:cNvSpPr>
            <p:nvPr/>
          </p:nvSpPr>
          <p:spPr bwMode="auto">
            <a:xfrm>
              <a:off x="17757286" y="7815463"/>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0" name="Freeform 75">
              <a:extLst>
                <a:ext uri="{FF2B5EF4-FFF2-40B4-BE49-F238E27FC236}">
                  <a16:creationId xmlns:a16="http://schemas.microsoft.com/office/drawing/2014/main" id="{E4044721-891A-4845-B0BD-0CB05F6A67CF}"/>
                </a:ext>
              </a:extLst>
            </p:cNvPr>
            <p:cNvSpPr>
              <a:spLocks noChangeArrowheads="1"/>
            </p:cNvSpPr>
            <p:nvPr/>
          </p:nvSpPr>
          <p:spPr bwMode="auto">
            <a:xfrm>
              <a:off x="17939439" y="7815463"/>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1" name="Freeform 76">
              <a:extLst>
                <a:ext uri="{FF2B5EF4-FFF2-40B4-BE49-F238E27FC236}">
                  <a16:creationId xmlns:a16="http://schemas.microsoft.com/office/drawing/2014/main" id="{9E17F702-1841-9545-9482-24E797FCCD82}"/>
                </a:ext>
              </a:extLst>
            </p:cNvPr>
            <p:cNvSpPr>
              <a:spLocks noChangeArrowheads="1"/>
            </p:cNvSpPr>
            <p:nvPr/>
          </p:nvSpPr>
          <p:spPr bwMode="auto">
            <a:xfrm>
              <a:off x="18118992" y="7815463"/>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2" name="Freeform 77">
              <a:extLst>
                <a:ext uri="{FF2B5EF4-FFF2-40B4-BE49-F238E27FC236}">
                  <a16:creationId xmlns:a16="http://schemas.microsoft.com/office/drawing/2014/main" id="{22E104F7-6FF0-1247-8455-FE0B9C7E71F1}"/>
                </a:ext>
              </a:extLst>
            </p:cNvPr>
            <p:cNvSpPr>
              <a:spLocks noChangeArrowheads="1"/>
            </p:cNvSpPr>
            <p:nvPr/>
          </p:nvSpPr>
          <p:spPr bwMode="auto">
            <a:xfrm>
              <a:off x="18298542" y="7815463"/>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3" name="Freeform 78">
              <a:extLst>
                <a:ext uri="{FF2B5EF4-FFF2-40B4-BE49-F238E27FC236}">
                  <a16:creationId xmlns:a16="http://schemas.microsoft.com/office/drawing/2014/main" id="{54ABA4A0-1C4E-B340-BD3C-892807C7F2A1}"/>
                </a:ext>
              </a:extLst>
            </p:cNvPr>
            <p:cNvSpPr>
              <a:spLocks noChangeArrowheads="1"/>
            </p:cNvSpPr>
            <p:nvPr/>
          </p:nvSpPr>
          <p:spPr bwMode="auto">
            <a:xfrm>
              <a:off x="17577735" y="8169362"/>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4" name="Freeform 79">
              <a:extLst>
                <a:ext uri="{FF2B5EF4-FFF2-40B4-BE49-F238E27FC236}">
                  <a16:creationId xmlns:a16="http://schemas.microsoft.com/office/drawing/2014/main" id="{33ADE67D-4017-FC4F-8138-43CD93691A37}"/>
                </a:ext>
              </a:extLst>
            </p:cNvPr>
            <p:cNvSpPr>
              <a:spLocks noChangeArrowheads="1"/>
            </p:cNvSpPr>
            <p:nvPr/>
          </p:nvSpPr>
          <p:spPr bwMode="auto">
            <a:xfrm>
              <a:off x="17757286" y="8169362"/>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5" name="Freeform 80">
              <a:extLst>
                <a:ext uri="{FF2B5EF4-FFF2-40B4-BE49-F238E27FC236}">
                  <a16:creationId xmlns:a16="http://schemas.microsoft.com/office/drawing/2014/main" id="{CB9DF951-3D5C-B346-A187-36DE25A96B3F}"/>
                </a:ext>
              </a:extLst>
            </p:cNvPr>
            <p:cNvSpPr>
              <a:spLocks noChangeArrowheads="1"/>
            </p:cNvSpPr>
            <p:nvPr/>
          </p:nvSpPr>
          <p:spPr bwMode="auto">
            <a:xfrm>
              <a:off x="17939439" y="8169362"/>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6" name="Freeform 81">
              <a:extLst>
                <a:ext uri="{FF2B5EF4-FFF2-40B4-BE49-F238E27FC236}">
                  <a16:creationId xmlns:a16="http://schemas.microsoft.com/office/drawing/2014/main" id="{2601E2AE-B5CB-304E-B499-DA82E663DF9D}"/>
                </a:ext>
              </a:extLst>
            </p:cNvPr>
            <p:cNvSpPr>
              <a:spLocks noChangeArrowheads="1"/>
            </p:cNvSpPr>
            <p:nvPr/>
          </p:nvSpPr>
          <p:spPr bwMode="auto">
            <a:xfrm>
              <a:off x="18118992" y="8169362"/>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7" name="Freeform 82">
              <a:extLst>
                <a:ext uri="{FF2B5EF4-FFF2-40B4-BE49-F238E27FC236}">
                  <a16:creationId xmlns:a16="http://schemas.microsoft.com/office/drawing/2014/main" id="{E1542CA0-84CE-E645-B367-EE9055D7D139}"/>
                </a:ext>
              </a:extLst>
            </p:cNvPr>
            <p:cNvSpPr>
              <a:spLocks noChangeArrowheads="1"/>
            </p:cNvSpPr>
            <p:nvPr/>
          </p:nvSpPr>
          <p:spPr bwMode="auto">
            <a:xfrm>
              <a:off x="18298542" y="8169362"/>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8" name="Freeform 83">
              <a:extLst>
                <a:ext uri="{FF2B5EF4-FFF2-40B4-BE49-F238E27FC236}">
                  <a16:creationId xmlns:a16="http://schemas.microsoft.com/office/drawing/2014/main" id="{46A237AC-A6AF-AF4A-A01D-A1D7527B5BE8}"/>
                </a:ext>
              </a:extLst>
            </p:cNvPr>
            <p:cNvSpPr>
              <a:spLocks noChangeArrowheads="1"/>
            </p:cNvSpPr>
            <p:nvPr/>
          </p:nvSpPr>
          <p:spPr bwMode="auto">
            <a:xfrm>
              <a:off x="17577735" y="8525862"/>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9" name="Freeform 84">
              <a:extLst>
                <a:ext uri="{FF2B5EF4-FFF2-40B4-BE49-F238E27FC236}">
                  <a16:creationId xmlns:a16="http://schemas.microsoft.com/office/drawing/2014/main" id="{B09CEFEF-A839-F141-A909-66DBBEBDDC35}"/>
                </a:ext>
              </a:extLst>
            </p:cNvPr>
            <p:cNvSpPr>
              <a:spLocks noChangeArrowheads="1"/>
            </p:cNvSpPr>
            <p:nvPr/>
          </p:nvSpPr>
          <p:spPr bwMode="auto">
            <a:xfrm>
              <a:off x="17757286" y="8525862"/>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0" name="Freeform 85">
              <a:extLst>
                <a:ext uri="{FF2B5EF4-FFF2-40B4-BE49-F238E27FC236}">
                  <a16:creationId xmlns:a16="http://schemas.microsoft.com/office/drawing/2014/main" id="{3438B089-DFDE-ED4A-ABF5-8B7BF586A9EB}"/>
                </a:ext>
              </a:extLst>
            </p:cNvPr>
            <p:cNvSpPr>
              <a:spLocks noChangeArrowheads="1"/>
            </p:cNvSpPr>
            <p:nvPr/>
          </p:nvSpPr>
          <p:spPr bwMode="auto">
            <a:xfrm>
              <a:off x="17939439" y="8525862"/>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1" name="Freeform 86">
              <a:extLst>
                <a:ext uri="{FF2B5EF4-FFF2-40B4-BE49-F238E27FC236}">
                  <a16:creationId xmlns:a16="http://schemas.microsoft.com/office/drawing/2014/main" id="{B83546EF-5F3C-E448-9934-3E6D0A8D765C}"/>
                </a:ext>
              </a:extLst>
            </p:cNvPr>
            <p:cNvSpPr>
              <a:spLocks noChangeArrowheads="1"/>
            </p:cNvSpPr>
            <p:nvPr/>
          </p:nvSpPr>
          <p:spPr bwMode="auto">
            <a:xfrm>
              <a:off x="18118992" y="8525862"/>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2" name="Freeform 87">
              <a:extLst>
                <a:ext uri="{FF2B5EF4-FFF2-40B4-BE49-F238E27FC236}">
                  <a16:creationId xmlns:a16="http://schemas.microsoft.com/office/drawing/2014/main" id="{7129F335-2BAC-B946-8EBE-E7AB228C85F8}"/>
                </a:ext>
              </a:extLst>
            </p:cNvPr>
            <p:cNvSpPr>
              <a:spLocks noChangeArrowheads="1"/>
            </p:cNvSpPr>
            <p:nvPr/>
          </p:nvSpPr>
          <p:spPr bwMode="auto">
            <a:xfrm>
              <a:off x="18298542" y="8525862"/>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3" name="Freeform 88">
              <a:extLst>
                <a:ext uri="{FF2B5EF4-FFF2-40B4-BE49-F238E27FC236}">
                  <a16:creationId xmlns:a16="http://schemas.microsoft.com/office/drawing/2014/main" id="{37357462-8597-4C4E-AA69-EE8DC8AEF936}"/>
                </a:ext>
              </a:extLst>
            </p:cNvPr>
            <p:cNvSpPr>
              <a:spLocks noChangeArrowheads="1"/>
            </p:cNvSpPr>
            <p:nvPr/>
          </p:nvSpPr>
          <p:spPr bwMode="auto">
            <a:xfrm>
              <a:off x="17577735" y="8877159"/>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4" name="Freeform 89">
              <a:extLst>
                <a:ext uri="{FF2B5EF4-FFF2-40B4-BE49-F238E27FC236}">
                  <a16:creationId xmlns:a16="http://schemas.microsoft.com/office/drawing/2014/main" id="{A0326C03-C2EF-E946-A8B9-CC990D8E0C08}"/>
                </a:ext>
              </a:extLst>
            </p:cNvPr>
            <p:cNvSpPr>
              <a:spLocks noChangeArrowheads="1"/>
            </p:cNvSpPr>
            <p:nvPr/>
          </p:nvSpPr>
          <p:spPr bwMode="auto">
            <a:xfrm>
              <a:off x="17757286" y="8877159"/>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5" name="Freeform 90">
              <a:extLst>
                <a:ext uri="{FF2B5EF4-FFF2-40B4-BE49-F238E27FC236}">
                  <a16:creationId xmlns:a16="http://schemas.microsoft.com/office/drawing/2014/main" id="{B2867D00-1732-1346-95F3-952A849AB758}"/>
                </a:ext>
              </a:extLst>
            </p:cNvPr>
            <p:cNvSpPr>
              <a:spLocks noChangeArrowheads="1"/>
            </p:cNvSpPr>
            <p:nvPr/>
          </p:nvSpPr>
          <p:spPr bwMode="auto">
            <a:xfrm>
              <a:off x="17939439" y="8877159"/>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6" name="Freeform 91">
              <a:extLst>
                <a:ext uri="{FF2B5EF4-FFF2-40B4-BE49-F238E27FC236}">
                  <a16:creationId xmlns:a16="http://schemas.microsoft.com/office/drawing/2014/main" id="{4ADB4C7D-F900-D048-A48C-37911E5ED111}"/>
                </a:ext>
              </a:extLst>
            </p:cNvPr>
            <p:cNvSpPr>
              <a:spLocks noChangeArrowheads="1"/>
            </p:cNvSpPr>
            <p:nvPr/>
          </p:nvSpPr>
          <p:spPr bwMode="auto">
            <a:xfrm>
              <a:off x="18118992" y="8877159"/>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7" name="Freeform 92">
              <a:extLst>
                <a:ext uri="{FF2B5EF4-FFF2-40B4-BE49-F238E27FC236}">
                  <a16:creationId xmlns:a16="http://schemas.microsoft.com/office/drawing/2014/main" id="{BF6E44F3-9585-6145-A2A4-9D0EDFAA5722}"/>
                </a:ext>
              </a:extLst>
            </p:cNvPr>
            <p:cNvSpPr>
              <a:spLocks noChangeArrowheads="1"/>
            </p:cNvSpPr>
            <p:nvPr/>
          </p:nvSpPr>
          <p:spPr bwMode="auto">
            <a:xfrm>
              <a:off x="18298542" y="8877159"/>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8" name="Freeform 93">
              <a:extLst>
                <a:ext uri="{FF2B5EF4-FFF2-40B4-BE49-F238E27FC236}">
                  <a16:creationId xmlns:a16="http://schemas.microsoft.com/office/drawing/2014/main" id="{56BEE6C0-C3DC-F54E-911E-4CE8D0D63AED}"/>
                </a:ext>
              </a:extLst>
            </p:cNvPr>
            <p:cNvSpPr>
              <a:spLocks noChangeArrowheads="1"/>
            </p:cNvSpPr>
            <p:nvPr/>
          </p:nvSpPr>
          <p:spPr bwMode="auto">
            <a:xfrm>
              <a:off x="17577735" y="92336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9" name="Freeform 94">
              <a:extLst>
                <a:ext uri="{FF2B5EF4-FFF2-40B4-BE49-F238E27FC236}">
                  <a16:creationId xmlns:a16="http://schemas.microsoft.com/office/drawing/2014/main" id="{5630DD8E-CC29-5E4B-B5CD-959EC657735E}"/>
                </a:ext>
              </a:extLst>
            </p:cNvPr>
            <p:cNvSpPr>
              <a:spLocks noChangeArrowheads="1"/>
            </p:cNvSpPr>
            <p:nvPr/>
          </p:nvSpPr>
          <p:spPr bwMode="auto">
            <a:xfrm>
              <a:off x="17757286" y="92336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0" name="Freeform 95">
              <a:extLst>
                <a:ext uri="{FF2B5EF4-FFF2-40B4-BE49-F238E27FC236}">
                  <a16:creationId xmlns:a16="http://schemas.microsoft.com/office/drawing/2014/main" id="{ED272A7E-64F3-7848-985F-9779139347AB}"/>
                </a:ext>
              </a:extLst>
            </p:cNvPr>
            <p:cNvSpPr>
              <a:spLocks noChangeArrowheads="1"/>
            </p:cNvSpPr>
            <p:nvPr/>
          </p:nvSpPr>
          <p:spPr bwMode="auto">
            <a:xfrm>
              <a:off x="17939439" y="92336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1" name="Freeform 96">
              <a:extLst>
                <a:ext uri="{FF2B5EF4-FFF2-40B4-BE49-F238E27FC236}">
                  <a16:creationId xmlns:a16="http://schemas.microsoft.com/office/drawing/2014/main" id="{3F01786B-04D4-3646-81C0-45B170BC8AC8}"/>
                </a:ext>
              </a:extLst>
            </p:cNvPr>
            <p:cNvSpPr>
              <a:spLocks noChangeArrowheads="1"/>
            </p:cNvSpPr>
            <p:nvPr/>
          </p:nvSpPr>
          <p:spPr bwMode="auto">
            <a:xfrm>
              <a:off x="18118992" y="92336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2" name="Freeform 97">
              <a:extLst>
                <a:ext uri="{FF2B5EF4-FFF2-40B4-BE49-F238E27FC236}">
                  <a16:creationId xmlns:a16="http://schemas.microsoft.com/office/drawing/2014/main" id="{60459280-489A-1F4D-A3B4-442F854FB141}"/>
                </a:ext>
              </a:extLst>
            </p:cNvPr>
            <p:cNvSpPr>
              <a:spLocks noChangeArrowheads="1"/>
            </p:cNvSpPr>
            <p:nvPr/>
          </p:nvSpPr>
          <p:spPr bwMode="auto">
            <a:xfrm>
              <a:off x="18298542" y="92336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3" name="Freeform 98">
              <a:extLst>
                <a:ext uri="{FF2B5EF4-FFF2-40B4-BE49-F238E27FC236}">
                  <a16:creationId xmlns:a16="http://schemas.microsoft.com/office/drawing/2014/main" id="{DD5F25A6-006C-2945-9A8D-D2ACEA73012A}"/>
                </a:ext>
              </a:extLst>
            </p:cNvPr>
            <p:cNvSpPr>
              <a:spLocks noChangeArrowheads="1"/>
            </p:cNvSpPr>
            <p:nvPr/>
          </p:nvSpPr>
          <p:spPr bwMode="auto">
            <a:xfrm>
              <a:off x="17577735" y="9587557"/>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4" name="Freeform 99">
              <a:extLst>
                <a:ext uri="{FF2B5EF4-FFF2-40B4-BE49-F238E27FC236}">
                  <a16:creationId xmlns:a16="http://schemas.microsoft.com/office/drawing/2014/main" id="{69422B34-7D80-704D-8EE3-57A9A237295C}"/>
                </a:ext>
              </a:extLst>
            </p:cNvPr>
            <p:cNvSpPr>
              <a:spLocks noChangeArrowheads="1"/>
            </p:cNvSpPr>
            <p:nvPr/>
          </p:nvSpPr>
          <p:spPr bwMode="auto">
            <a:xfrm>
              <a:off x="17757286" y="9587557"/>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5" name="Freeform 100">
              <a:extLst>
                <a:ext uri="{FF2B5EF4-FFF2-40B4-BE49-F238E27FC236}">
                  <a16:creationId xmlns:a16="http://schemas.microsoft.com/office/drawing/2014/main" id="{BD65D78E-E345-4A45-80D2-32E110D52A60}"/>
                </a:ext>
              </a:extLst>
            </p:cNvPr>
            <p:cNvSpPr>
              <a:spLocks noChangeArrowheads="1"/>
            </p:cNvSpPr>
            <p:nvPr/>
          </p:nvSpPr>
          <p:spPr bwMode="auto">
            <a:xfrm>
              <a:off x="17939439" y="9587557"/>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6" name="Freeform 101">
              <a:extLst>
                <a:ext uri="{FF2B5EF4-FFF2-40B4-BE49-F238E27FC236}">
                  <a16:creationId xmlns:a16="http://schemas.microsoft.com/office/drawing/2014/main" id="{3BF9CA0D-95F4-0E49-9519-51A691E508E3}"/>
                </a:ext>
              </a:extLst>
            </p:cNvPr>
            <p:cNvSpPr>
              <a:spLocks noChangeArrowheads="1"/>
            </p:cNvSpPr>
            <p:nvPr/>
          </p:nvSpPr>
          <p:spPr bwMode="auto">
            <a:xfrm>
              <a:off x="18118992" y="9587557"/>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7" name="Freeform 102">
              <a:extLst>
                <a:ext uri="{FF2B5EF4-FFF2-40B4-BE49-F238E27FC236}">
                  <a16:creationId xmlns:a16="http://schemas.microsoft.com/office/drawing/2014/main" id="{B7CB14F7-06E7-0A4C-A7B3-E1C09D4F1C06}"/>
                </a:ext>
              </a:extLst>
            </p:cNvPr>
            <p:cNvSpPr>
              <a:spLocks noChangeArrowheads="1"/>
            </p:cNvSpPr>
            <p:nvPr/>
          </p:nvSpPr>
          <p:spPr bwMode="auto">
            <a:xfrm>
              <a:off x="18298542" y="9587557"/>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8" name="Freeform 103">
              <a:extLst>
                <a:ext uri="{FF2B5EF4-FFF2-40B4-BE49-F238E27FC236}">
                  <a16:creationId xmlns:a16="http://schemas.microsoft.com/office/drawing/2014/main" id="{9E770474-640C-F74F-BA68-92D18A53AA22}"/>
                </a:ext>
              </a:extLst>
            </p:cNvPr>
            <p:cNvSpPr>
              <a:spLocks noChangeArrowheads="1"/>
            </p:cNvSpPr>
            <p:nvPr/>
          </p:nvSpPr>
          <p:spPr bwMode="auto">
            <a:xfrm>
              <a:off x="17577735" y="99440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9" name="Freeform 104">
              <a:extLst>
                <a:ext uri="{FF2B5EF4-FFF2-40B4-BE49-F238E27FC236}">
                  <a16:creationId xmlns:a16="http://schemas.microsoft.com/office/drawing/2014/main" id="{FE6A1DEB-1AE7-984F-8DD2-6ACEA538031D}"/>
                </a:ext>
              </a:extLst>
            </p:cNvPr>
            <p:cNvSpPr>
              <a:spLocks noChangeArrowheads="1"/>
            </p:cNvSpPr>
            <p:nvPr/>
          </p:nvSpPr>
          <p:spPr bwMode="auto">
            <a:xfrm>
              <a:off x="17757286" y="99440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0" name="Freeform 105">
              <a:extLst>
                <a:ext uri="{FF2B5EF4-FFF2-40B4-BE49-F238E27FC236}">
                  <a16:creationId xmlns:a16="http://schemas.microsoft.com/office/drawing/2014/main" id="{3F78F9CB-351E-FE42-87A5-BDF13AA454ED}"/>
                </a:ext>
              </a:extLst>
            </p:cNvPr>
            <p:cNvSpPr>
              <a:spLocks noChangeArrowheads="1"/>
            </p:cNvSpPr>
            <p:nvPr/>
          </p:nvSpPr>
          <p:spPr bwMode="auto">
            <a:xfrm>
              <a:off x="17939439" y="99440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1" name="Freeform 106">
              <a:extLst>
                <a:ext uri="{FF2B5EF4-FFF2-40B4-BE49-F238E27FC236}">
                  <a16:creationId xmlns:a16="http://schemas.microsoft.com/office/drawing/2014/main" id="{54AB2251-90BA-8649-AF77-2159CCC2DBF7}"/>
                </a:ext>
              </a:extLst>
            </p:cNvPr>
            <p:cNvSpPr>
              <a:spLocks noChangeArrowheads="1"/>
            </p:cNvSpPr>
            <p:nvPr/>
          </p:nvSpPr>
          <p:spPr bwMode="auto">
            <a:xfrm>
              <a:off x="18118992" y="99440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2" name="Freeform 107">
              <a:extLst>
                <a:ext uri="{FF2B5EF4-FFF2-40B4-BE49-F238E27FC236}">
                  <a16:creationId xmlns:a16="http://schemas.microsoft.com/office/drawing/2014/main" id="{94CA80A4-87BD-D947-9CE4-1F91E86CA1B5}"/>
                </a:ext>
              </a:extLst>
            </p:cNvPr>
            <p:cNvSpPr>
              <a:spLocks noChangeArrowheads="1"/>
            </p:cNvSpPr>
            <p:nvPr/>
          </p:nvSpPr>
          <p:spPr bwMode="auto">
            <a:xfrm>
              <a:off x="18298542" y="99440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3" name="Freeform 108">
              <a:extLst>
                <a:ext uri="{FF2B5EF4-FFF2-40B4-BE49-F238E27FC236}">
                  <a16:creationId xmlns:a16="http://schemas.microsoft.com/office/drawing/2014/main" id="{BFDFF585-89CC-1947-A30D-09B0634CEB07}"/>
                </a:ext>
              </a:extLst>
            </p:cNvPr>
            <p:cNvSpPr>
              <a:spLocks noChangeArrowheads="1"/>
            </p:cNvSpPr>
            <p:nvPr/>
          </p:nvSpPr>
          <p:spPr bwMode="auto">
            <a:xfrm>
              <a:off x="13840982" y="4799518"/>
              <a:ext cx="1275076" cy="5839326"/>
            </a:xfrm>
            <a:custGeom>
              <a:avLst/>
              <a:gdLst>
                <a:gd name="T0" fmla="*/ 2158 w 2159"/>
                <a:gd name="T1" fmla="*/ 0 h 9895"/>
                <a:gd name="T2" fmla="*/ 0 w 2159"/>
                <a:gd name="T3" fmla="*/ 0 h 9895"/>
                <a:gd name="T4" fmla="*/ 0 w 2159"/>
                <a:gd name="T5" fmla="*/ 9894 h 9895"/>
                <a:gd name="T6" fmla="*/ 2158 w 2159"/>
                <a:gd name="T7" fmla="*/ 9894 h 9895"/>
                <a:gd name="T8" fmla="*/ 2158 w 2159"/>
                <a:gd name="T9" fmla="*/ 0 h 9895"/>
              </a:gdLst>
              <a:ahLst/>
              <a:cxnLst>
                <a:cxn ang="0">
                  <a:pos x="T0" y="T1"/>
                </a:cxn>
                <a:cxn ang="0">
                  <a:pos x="T2" y="T3"/>
                </a:cxn>
                <a:cxn ang="0">
                  <a:pos x="T4" y="T5"/>
                </a:cxn>
                <a:cxn ang="0">
                  <a:pos x="T6" y="T7"/>
                </a:cxn>
                <a:cxn ang="0">
                  <a:pos x="T8" y="T9"/>
                </a:cxn>
              </a:cxnLst>
              <a:rect l="0" t="0" r="r" b="b"/>
              <a:pathLst>
                <a:path w="2159" h="9895">
                  <a:moveTo>
                    <a:pt x="2158" y="0"/>
                  </a:moveTo>
                  <a:lnTo>
                    <a:pt x="0" y="0"/>
                  </a:lnTo>
                  <a:lnTo>
                    <a:pt x="0" y="9894"/>
                  </a:lnTo>
                  <a:lnTo>
                    <a:pt x="2158" y="9894"/>
                  </a:lnTo>
                  <a:lnTo>
                    <a:pt x="2158"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4" name="Freeform 109">
              <a:extLst>
                <a:ext uri="{FF2B5EF4-FFF2-40B4-BE49-F238E27FC236}">
                  <a16:creationId xmlns:a16="http://schemas.microsoft.com/office/drawing/2014/main" id="{E1D68916-FB0F-594F-A1A0-E1D1058530A5}"/>
                </a:ext>
              </a:extLst>
            </p:cNvPr>
            <p:cNvSpPr>
              <a:spLocks noChangeArrowheads="1"/>
            </p:cNvSpPr>
            <p:nvPr/>
          </p:nvSpPr>
          <p:spPr bwMode="auto">
            <a:xfrm>
              <a:off x="13968489" y="4963457"/>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5" name="Freeform 110">
              <a:extLst>
                <a:ext uri="{FF2B5EF4-FFF2-40B4-BE49-F238E27FC236}">
                  <a16:creationId xmlns:a16="http://schemas.microsoft.com/office/drawing/2014/main" id="{3862909A-C3AB-6D41-89A8-3D6BC3C905A1}"/>
                </a:ext>
              </a:extLst>
            </p:cNvPr>
            <p:cNvSpPr>
              <a:spLocks noChangeArrowheads="1"/>
            </p:cNvSpPr>
            <p:nvPr/>
          </p:nvSpPr>
          <p:spPr bwMode="auto">
            <a:xfrm>
              <a:off x="13968489" y="5187246"/>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6" name="Freeform 111">
              <a:extLst>
                <a:ext uri="{FF2B5EF4-FFF2-40B4-BE49-F238E27FC236}">
                  <a16:creationId xmlns:a16="http://schemas.microsoft.com/office/drawing/2014/main" id="{A1CBD195-DA76-914F-B9ED-0C05C276C73C}"/>
                </a:ext>
              </a:extLst>
            </p:cNvPr>
            <p:cNvSpPr>
              <a:spLocks noChangeArrowheads="1"/>
            </p:cNvSpPr>
            <p:nvPr/>
          </p:nvSpPr>
          <p:spPr bwMode="auto">
            <a:xfrm>
              <a:off x="13968489" y="5408432"/>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7" name="Freeform 112">
              <a:extLst>
                <a:ext uri="{FF2B5EF4-FFF2-40B4-BE49-F238E27FC236}">
                  <a16:creationId xmlns:a16="http://schemas.microsoft.com/office/drawing/2014/main" id="{44C70D00-65DC-8343-B779-34B822268502}"/>
                </a:ext>
              </a:extLst>
            </p:cNvPr>
            <p:cNvSpPr>
              <a:spLocks noChangeArrowheads="1"/>
            </p:cNvSpPr>
            <p:nvPr/>
          </p:nvSpPr>
          <p:spPr bwMode="auto">
            <a:xfrm>
              <a:off x="13968489" y="5632221"/>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8" name="Freeform 113">
              <a:extLst>
                <a:ext uri="{FF2B5EF4-FFF2-40B4-BE49-F238E27FC236}">
                  <a16:creationId xmlns:a16="http://schemas.microsoft.com/office/drawing/2014/main" id="{CCDF21D1-96B5-AA43-B127-0CC6061C5BFF}"/>
                </a:ext>
              </a:extLst>
            </p:cNvPr>
            <p:cNvSpPr>
              <a:spLocks noChangeArrowheads="1"/>
            </p:cNvSpPr>
            <p:nvPr/>
          </p:nvSpPr>
          <p:spPr bwMode="auto">
            <a:xfrm>
              <a:off x="13968489" y="5856009"/>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9" name="Freeform 114">
              <a:extLst>
                <a:ext uri="{FF2B5EF4-FFF2-40B4-BE49-F238E27FC236}">
                  <a16:creationId xmlns:a16="http://schemas.microsoft.com/office/drawing/2014/main" id="{3C414E0F-2FA7-5A4C-B7E3-A8A5E6BE8D79}"/>
                </a:ext>
              </a:extLst>
            </p:cNvPr>
            <p:cNvSpPr>
              <a:spLocks noChangeArrowheads="1"/>
            </p:cNvSpPr>
            <p:nvPr/>
          </p:nvSpPr>
          <p:spPr bwMode="auto">
            <a:xfrm>
              <a:off x="13968489" y="6079798"/>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0" name="Freeform 115">
              <a:extLst>
                <a:ext uri="{FF2B5EF4-FFF2-40B4-BE49-F238E27FC236}">
                  <a16:creationId xmlns:a16="http://schemas.microsoft.com/office/drawing/2014/main" id="{29BF1995-5BC7-C54E-9774-578C2112B482}"/>
                </a:ext>
              </a:extLst>
            </p:cNvPr>
            <p:cNvSpPr>
              <a:spLocks noChangeArrowheads="1"/>
            </p:cNvSpPr>
            <p:nvPr/>
          </p:nvSpPr>
          <p:spPr bwMode="auto">
            <a:xfrm>
              <a:off x="13968489" y="6303587"/>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1" name="Freeform 116">
              <a:extLst>
                <a:ext uri="{FF2B5EF4-FFF2-40B4-BE49-F238E27FC236}">
                  <a16:creationId xmlns:a16="http://schemas.microsoft.com/office/drawing/2014/main" id="{0EAB0DEC-E82A-CD41-815C-B9F00565BBC1}"/>
                </a:ext>
              </a:extLst>
            </p:cNvPr>
            <p:cNvSpPr>
              <a:spLocks noChangeArrowheads="1"/>
            </p:cNvSpPr>
            <p:nvPr/>
          </p:nvSpPr>
          <p:spPr bwMode="auto">
            <a:xfrm>
              <a:off x="13968489" y="6527376"/>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2" name="Freeform 117">
              <a:extLst>
                <a:ext uri="{FF2B5EF4-FFF2-40B4-BE49-F238E27FC236}">
                  <a16:creationId xmlns:a16="http://schemas.microsoft.com/office/drawing/2014/main" id="{8641E5EA-8804-DC4F-8FC3-894D2AC77AB2}"/>
                </a:ext>
              </a:extLst>
            </p:cNvPr>
            <p:cNvSpPr>
              <a:spLocks noChangeArrowheads="1"/>
            </p:cNvSpPr>
            <p:nvPr/>
          </p:nvSpPr>
          <p:spPr bwMode="auto">
            <a:xfrm>
              <a:off x="13968489" y="6748563"/>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3" name="Freeform 118">
              <a:extLst>
                <a:ext uri="{FF2B5EF4-FFF2-40B4-BE49-F238E27FC236}">
                  <a16:creationId xmlns:a16="http://schemas.microsoft.com/office/drawing/2014/main" id="{EED8EA96-83F0-FD47-833E-E6914AA5B798}"/>
                </a:ext>
              </a:extLst>
            </p:cNvPr>
            <p:cNvSpPr>
              <a:spLocks noChangeArrowheads="1"/>
            </p:cNvSpPr>
            <p:nvPr/>
          </p:nvSpPr>
          <p:spPr bwMode="auto">
            <a:xfrm>
              <a:off x="13968489" y="6972352"/>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4" name="Freeform 119">
              <a:extLst>
                <a:ext uri="{FF2B5EF4-FFF2-40B4-BE49-F238E27FC236}">
                  <a16:creationId xmlns:a16="http://schemas.microsoft.com/office/drawing/2014/main" id="{7BC147A6-1D7A-C448-AD3C-BB9FFB6E41A0}"/>
                </a:ext>
              </a:extLst>
            </p:cNvPr>
            <p:cNvSpPr>
              <a:spLocks noChangeArrowheads="1"/>
            </p:cNvSpPr>
            <p:nvPr/>
          </p:nvSpPr>
          <p:spPr bwMode="auto">
            <a:xfrm>
              <a:off x="13968489" y="7196141"/>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5" name="Freeform 120">
              <a:extLst>
                <a:ext uri="{FF2B5EF4-FFF2-40B4-BE49-F238E27FC236}">
                  <a16:creationId xmlns:a16="http://schemas.microsoft.com/office/drawing/2014/main" id="{F9593D2A-634C-1240-9E19-3BA7A9699FD8}"/>
                </a:ext>
              </a:extLst>
            </p:cNvPr>
            <p:cNvSpPr>
              <a:spLocks noChangeArrowheads="1"/>
            </p:cNvSpPr>
            <p:nvPr/>
          </p:nvSpPr>
          <p:spPr bwMode="auto">
            <a:xfrm>
              <a:off x="13968489" y="7419930"/>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6" name="Freeform 121">
              <a:extLst>
                <a:ext uri="{FF2B5EF4-FFF2-40B4-BE49-F238E27FC236}">
                  <a16:creationId xmlns:a16="http://schemas.microsoft.com/office/drawing/2014/main" id="{9234CAE7-AEC6-FF43-8295-16A09D07EEFA}"/>
                </a:ext>
              </a:extLst>
            </p:cNvPr>
            <p:cNvSpPr>
              <a:spLocks noChangeArrowheads="1"/>
            </p:cNvSpPr>
            <p:nvPr/>
          </p:nvSpPr>
          <p:spPr bwMode="auto">
            <a:xfrm>
              <a:off x="13968489" y="7643718"/>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7" name="Freeform 122">
              <a:extLst>
                <a:ext uri="{FF2B5EF4-FFF2-40B4-BE49-F238E27FC236}">
                  <a16:creationId xmlns:a16="http://schemas.microsoft.com/office/drawing/2014/main" id="{2F5EABF0-93DE-2047-B283-515067FE7B17}"/>
                </a:ext>
              </a:extLst>
            </p:cNvPr>
            <p:cNvSpPr>
              <a:spLocks noChangeArrowheads="1"/>
            </p:cNvSpPr>
            <p:nvPr/>
          </p:nvSpPr>
          <p:spPr bwMode="auto">
            <a:xfrm>
              <a:off x="13968489" y="7867507"/>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8" name="Freeform 123">
              <a:extLst>
                <a:ext uri="{FF2B5EF4-FFF2-40B4-BE49-F238E27FC236}">
                  <a16:creationId xmlns:a16="http://schemas.microsoft.com/office/drawing/2014/main" id="{9BD0372B-4B81-6A42-8D4A-2A91FBCD9189}"/>
                </a:ext>
              </a:extLst>
            </p:cNvPr>
            <p:cNvSpPr>
              <a:spLocks noChangeArrowheads="1"/>
            </p:cNvSpPr>
            <p:nvPr/>
          </p:nvSpPr>
          <p:spPr bwMode="auto">
            <a:xfrm>
              <a:off x="13968489" y="8088693"/>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9" name="Freeform 124">
              <a:extLst>
                <a:ext uri="{FF2B5EF4-FFF2-40B4-BE49-F238E27FC236}">
                  <a16:creationId xmlns:a16="http://schemas.microsoft.com/office/drawing/2014/main" id="{87C9015B-2BEB-D349-8344-72875E4FBD1D}"/>
                </a:ext>
              </a:extLst>
            </p:cNvPr>
            <p:cNvSpPr>
              <a:spLocks noChangeArrowheads="1"/>
            </p:cNvSpPr>
            <p:nvPr/>
          </p:nvSpPr>
          <p:spPr bwMode="auto">
            <a:xfrm>
              <a:off x="13968489" y="8312482"/>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0" name="Freeform 125">
              <a:extLst>
                <a:ext uri="{FF2B5EF4-FFF2-40B4-BE49-F238E27FC236}">
                  <a16:creationId xmlns:a16="http://schemas.microsoft.com/office/drawing/2014/main" id="{EA7AE24C-7F81-0541-8B13-CD39BBAEAFCC}"/>
                </a:ext>
              </a:extLst>
            </p:cNvPr>
            <p:cNvSpPr>
              <a:spLocks noChangeArrowheads="1"/>
            </p:cNvSpPr>
            <p:nvPr/>
          </p:nvSpPr>
          <p:spPr bwMode="auto">
            <a:xfrm>
              <a:off x="13968489" y="8536271"/>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1" name="Freeform 126">
              <a:extLst>
                <a:ext uri="{FF2B5EF4-FFF2-40B4-BE49-F238E27FC236}">
                  <a16:creationId xmlns:a16="http://schemas.microsoft.com/office/drawing/2014/main" id="{BD5AC7BA-FF10-C541-89F8-0CCD587DDDF0}"/>
                </a:ext>
              </a:extLst>
            </p:cNvPr>
            <p:cNvSpPr>
              <a:spLocks noChangeArrowheads="1"/>
            </p:cNvSpPr>
            <p:nvPr/>
          </p:nvSpPr>
          <p:spPr bwMode="auto">
            <a:xfrm>
              <a:off x="13968489" y="8760059"/>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2" name="Freeform 127">
              <a:extLst>
                <a:ext uri="{FF2B5EF4-FFF2-40B4-BE49-F238E27FC236}">
                  <a16:creationId xmlns:a16="http://schemas.microsoft.com/office/drawing/2014/main" id="{4F649E10-6D57-A94A-A14B-E27582507388}"/>
                </a:ext>
              </a:extLst>
            </p:cNvPr>
            <p:cNvSpPr>
              <a:spLocks noChangeArrowheads="1"/>
            </p:cNvSpPr>
            <p:nvPr/>
          </p:nvSpPr>
          <p:spPr bwMode="auto">
            <a:xfrm>
              <a:off x="13968489" y="8983848"/>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3" name="Freeform 128">
              <a:extLst>
                <a:ext uri="{FF2B5EF4-FFF2-40B4-BE49-F238E27FC236}">
                  <a16:creationId xmlns:a16="http://schemas.microsoft.com/office/drawing/2014/main" id="{0833821E-9002-7D4A-B784-C2E3665B9751}"/>
                </a:ext>
              </a:extLst>
            </p:cNvPr>
            <p:cNvSpPr>
              <a:spLocks noChangeArrowheads="1"/>
            </p:cNvSpPr>
            <p:nvPr/>
          </p:nvSpPr>
          <p:spPr bwMode="auto">
            <a:xfrm>
              <a:off x="13968489" y="9207637"/>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4" name="Freeform 129">
              <a:extLst>
                <a:ext uri="{FF2B5EF4-FFF2-40B4-BE49-F238E27FC236}">
                  <a16:creationId xmlns:a16="http://schemas.microsoft.com/office/drawing/2014/main" id="{B0837FD0-4318-5C41-B0D6-58378503F85A}"/>
                </a:ext>
              </a:extLst>
            </p:cNvPr>
            <p:cNvSpPr>
              <a:spLocks noChangeArrowheads="1"/>
            </p:cNvSpPr>
            <p:nvPr/>
          </p:nvSpPr>
          <p:spPr bwMode="auto">
            <a:xfrm>
              <a:off x="13968489" y="9428824"/>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5" name="Freeform 130">
              <a:extLst>
                <a:ext uri="{FF2B5EF4-FFF2-40B4-BE49-F238E27FC236}">
                  <a16:creationId xmlns:a16="http://schemas.microsoft.com/office/drawing/2014/main" id="{8E07A862-EEE9-9040-BBDC-DCA275078069}"/>
                </a:ext>
              </a:extLst>
            </p:cNvPr>
            <p:cNvSpPr>
              <a:spLocks noChangeArrowheads="1"/>
            </p:cNvSpPr>
            <p:nvPr/>
          </p:nvSpPr>
          <p:spPr bwMode="auto">
            <a:xfrm>
              <a:off x="13968489" y="9652613"/>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6" name="Freeform 131">
              <a:extLst>
                <a:ext uri="{FF2B5EF4-FFF2-40B4-BE49-F238E27FC236}">
                  <a16:creationId xmlns:a16="http://schemas.microsoft.com/office/drawing/2014/main" id="{1AA01FF0-0166-6042-971D-D1362381FFDA}"/>
                </a:ext>
              </a:extLst>
            </p:cNvPr>
            <p:cNvSpPr>
              <a:spLocks noChangeArrowheads="1"/>
            </p:cNvSpPr>
            <p:nvPr/>
          </p:nvSpPr>
          <p:spPr bwMode="auto">
            <a:xfrm>
              <a:off x="13968489" y="9876402"/>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7" name="Freeform 132">
              <a:extLst>
                <a:ext uri="{FF2B5EF4-FFF2-40B4-BE49-F238E27FC236}">
                  <a16:creationId xmlns:a16="http://schemas.microsoft.com/office/drawing/2014/main" id="{5CB81B84-B40C-C94B-959A-48B6EA5F425C}"/>
                </a:ext>
              </a:extLst>
            </p:cNvPr>
            <p:cNvSpPr>
              <a:spLocks noChangeArrowheads="1"/>
            </p:cNvSpPr>
            <p:nvPr/>
          </p:nvSpPr>
          <p:spPr bwMode="auto">
            <a:xfrm>
              <a:off x="13968489" y="10100191"/>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8" name="Freeform 133">
              <a:extLst>
                <a:ext uri="{FF2B5EF4-FFF2-40B4-BE49-F238E27FC236}">
                  <a16:creationId xmlns:a16="http://schemas.microsoft.com/office/drawing/2014/main" id="{75C1BBD7-774D-464A-9DD2-C156D882AE21}"/>
                </a:ext>
              </a:extLst>
            </p:cNvPr>
            <p:cNvSpPr>
              <a:spLocks noChangeArrowheads="1"/>
            </p:cNvSpPr>
            <p:nvPr/>
          </p:nvSpPr>
          <p:spPr bwMode="auto">
            <a:xfrm>
              <a:off x="14952119" y="6670497"/>
              <a:ext cx="1269871" cy="3965746"/>
            </a:xfrm>
            <a:custGeom>
              <a:avLst/>
              <a:gdLst>
                <a:gd name="T0" fmla="*/ 2152 w 2153"/>
                <a:gd name="T1" fmla="*/ 0 h 6722"/>
                <a:gd name="T2" fmla="*/ 0 w 2153"/>
                <a:gd name="T3" fmla="*/ 0 h 6722"/>
                <a:gd name="T4" fmla="*/ 0 w 2153"/>
                <a:gd name="T5" fmla="*/ 6721 h 6722"/>
                <a:gd name="T6" fmla="*/ 2152 w 2153"/>
                <a:gd name="T7" fmla="*/ 6721 h 6722"/>
                <a:gd name="T8" fmla="*/ 2152 w 2153"/>
                <a:gd name="T9" fmla="*/ 0 h 6722"/>
              </a:gdLst>
              <a:ahLst/>
              <a:cxnLst>
                <a:cxn ang="0">
                  <a:pos x="T0" y="T1"/>
                </a:cxn>
                <a:cxn ang="0">
                  <a:pos x="T2" y="T3"/>
                </a:cxn>
                <a:cxn ang="0">
                  <a:pos x="T4" y="T5"/>
                </a:cxn>
                <a:cxn ang="0">
                  <a:pos x="T6" y="T7"/>
                </a:cxn>
                <a:cxn ang="0">
                  <a:pos x="T8" y="T9"/>
                </a:cxn>
              </a:cxnLst>
              <a:rect l="0" t="0" r="r" b="b"/>
              <a:pathLst>
                <a:path w="2153" h="6722">
                  <a:moveTo>
                    <a:pt x="2152" y="0"/>
                  </a:moveTo>
                  <a:lnTo>
                    <a:pt x="0" y="0"/>
                  </a:lnTo>
                  <a:lnTo>
                    <a:pt x="0" y="6721"/>
                  </a:lnTo>
                  <a:lnTo>
                    <a:pt x="2152" y="6721"/>
                  </a:lnTo>
                  <a:lnTo>
                    <a:pt x="2152" y="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9" name="Freeform 134">
              <a:extLst>
                <a:ext uri="{FF2B5EF4-FFF2-40B4-BE49-F238E27FC236}">
                  <a16:creationId xmlns:a16="http://schemas.microsoft.com/office/drawing/2014/main" id="{280BA113-D560-3C45-A332-DB39F15A2585}"/>
                </a:ext>
              </a:extLst>
            </p:cNvPr>
            <p:cNvSpPr>
              <a:spLocks noChangeArrowheads="1"/>
            </p:cNvSpPr>
            <p:nvPr/>
          </p:nvSpPr>
          <p:spPr bwMode="auto">
            <a:xfrm>
              <a:off x="15235759" y="6124036"/>
              <a:ext cx="705194" cy="1098126"/>
            </a:xfrm>
            <a:custGeom>
              <a:avLst/>
              <a:gdLst>
                <a:gd name="T0" fmla="*/ 1195 w 1196"/>
                <a:gd name="T1" fmla="*/ 1859 h 1860"/>
                <a:gd name="T2" fmla="*/ 0 w 1196"/>
                <a:gd name="T3" fmla="*/ 1859 h 1860"/>
                <a:gd name="T4" fmla="*/ 0 w 1196"/>
                <a:gd name="T5" fmla="*/ 524 h 1860"/>
                <a:gd name="T6" fmla="*/ 597 w 1196"/>
                <a:gd name="T7" fmla="*/ 0 h 1860"/>
                <a:gd name="T8" fmla="*/ 1195 w 1196"/>
                <a:gd name="T9" fmla="*/ 524 h 1860"/>
                <a:gd name="T10" fmla="*/ 1195 w 1196"/>
                <a:gd name="T11" fmla="*/ 1859 h 1860"/>
              </a:gdLst>
              <a:ahLst/>
              <a:cxnLst>
                <a:cxn ang="0">
                  <a:pos x="T0" y="T1"/>
                </a:cxn>
                <a:cxn ang="0">
                  <a:pos x="T2" y="T3"/>
                </a:cxn>
                <a:cxn ang="0">
                  <a:pos x="T4" y="T5"/>
                </a:cxn>
                <a:cxn ang="0">
                  <a:pos x="T6" y="T7"/>
                </a:cxn>
                <a:cxn ang="0">
                  <a:pos x="T8" y="T9"/>
                </a:cxn>
                <a:cxn ang="0">
                  <a:pos x="T10" y="T11"/>
                </a:cxn>
              </a:cxnLst>
              <a:rect l="0" t="0" r="r" b="b"/>
              <a:pathLst>
                <a:path w="1196" h="1860">
                  <a:moveTo>
                    <a:pt x="1195" y="1859"/>
                  </a:moveTo>
                  <a:lnTo>
                    <a:pt x="0" y="1859"/>
                  </a:lnTo>
                  <a:lnTo>
                    <a:pt x="0" y="524"/>
                  </a:lnTo>
                  <a:lnTo>
                    <a:pt x="597" y="0"/>
                  </a:lnTo>
                  <a:lnTo>
                    <a:pt x="1195" y="524"/>
                  </a:lnTo>
                  <a:lnTo>
                    <a:pt x="1195" y="1859"/>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0" name="Freeform 135">
              <a:extLst>
                <a:ext uri="{FF2B5EF4-FFF2-40B4-BE49-F238E27FC236}">
                  <a16:creationId xmlns:a16="http://schemas.microsoft.com/office/drawing/2014/main" id="{099F73B5-73DB-B640-968F-7921407E5066}"/>
                </a:ext>
              </a:extLst>
            </p:cNvPr>
            <p:cNvSpPr>
              <a:spLocks noChangeArrowheads="1"/>
            </p:cNvSpPr>
            <p:nvPr/>
          </p:nvSpPr>
          <p:spPr bwMode="auto">
            <a:xfrm>
              <a:off x="15402300" y="6441504"/>
              <a:ext cx="130110" cy="299252"/>
            </a:xfrm>
            <a:custGeom>
              <a:avLst/>
              <a:gdLst>
                <a:gd name="T0" fmla="*/ 219 w 220"/>
                <a:gd name="T1" fmla="*/ 504 h 505"/>
                <a:gd name="T2" fmla="*/ 0 w 220"/>
                <a:gd name="T3" fmla="*/ 504 h 505"/>
                <a:gd name="T4" fmla="*/ 0 w 220"/>
                <a:gd name="T5" fmla="*/ 0 h 505"/>
                <a:gd name="T6" fmla="*/ 219 w 220"/>
                <a:gd name="T7" fmla="*/ 0 h 505"/>
                <a:gd name="T8" fmla="*/ 219 w 220"/>
                <a:gd name="T9" fmla="*/ 504 h 505"/>
              </a:gdLst>
              <a:ahLst/>
              <a:cxnLst>
                <a:cxn ang="0">
                  <a:pos x="T0" y="T1"/>
                </a:cxn>
                <a:cxn ang="0">
                  <a:pos x="T2" y="T3"/>
                </a:cxn>
                <a:cxn ang="0">
                  <a:pos x="T4" y="T5"/>
                </a:cxn>
                <a:cxn ang="0">
                  <a:pos x="T6" y="T7"/>
                </a:cxn>
                <a:cxn ang="0">
                  <a:pos x="T8" y="T9"/>
                </a:cxn>
              </a:cxnLst>
              <a:rect l="0" t="0" r="r" b="b"/>
              <a:pathLst>
                <a:path w="220" h="505">
                  <a:moveTo>
                    <a:pt x="219" y="504"/>
                  </a:moveTo>
                  <a:lnTo>
                    <a:pt x="0" y="504"/>
                  </a:lnTo>
                  <a:lnTo>
                    <a:pt x="0" y="0"/>
                  </a:lnTo>
                  <a:lnTo>
                    <a:pt x="219" y="0"/>
                  </a:lnTo>
                  <a:lnTo>
                    <a:pt x="219"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1" name="Freeform 136">
              <a:extLst>
                <a:ext uri="{FF2B5EF4-FFF2-40B4-BE49-F238E27FC236}">
                  <a16:creationId xmlns:a16="http://schemas.microsoft.com/office/drawing/2014/main" id="{EC5E5608-E934-2D4D-AD62-DB3DBCD6B834}"/>
                </a:ext>
              </a:extLst>
            </p:cNvPr>
            <p:cNvSpPr>
              <a:spLocks noChangeArrowheads="1"/>
            </p:cNvSpPr>
            <p:nvPr/>
          </p:nvSpPr>
          <p:spPr bwMode="auto">
            <a:xfrm>
              <a:off x="15641702" y="6441504"/>
              <a:ext cx="130110" cy="299252"/>
            </a:xfrm>
            <a:custGeom>
              <a:avLst/>
              <a:gdLst>
                <a:gd name="T0" fmla="*/ 219 w 220"/>
                <a:gd name="T1" fmla="*/ 504 h 505"/>
                <a:gd name="T2" fmla="*/ 0 w 220"/>
                <a:gd name="T3" fmla="*/ 504 h 505"/>
                <a:gd name="T4" fmla="*/ 0 w 220"/>
                <a:gd name="T5" fmla="*/ 0 h 505"/>
                <a:gd name="T6" fmla="*/ 219 w 220"/>
                <a:gd name="T7" fmla="*/ 0 h 505"/>
                <a:gd name="T8" fmla="*/ 219 w 220"/>
                <a:gd name="T9" fmla="*/ 504 h 505"/>
              </a:gdLst>
              <a:ahLst/>
              <a:cxnLst>
                <a:cxn ang="0">
                  <a:pos x="T0" y="T1"/>
                </a:cxn>
                <a:cxn ang="0">
                  <a:pos x="T2" y="T3"/>
                </a:cxn>
                <a:cxn ang="0">
                  <a:pos x="T4" y="T5"/>
                </a:cxn>
                <a:cxn ang="0">
                  <a:pos x="T6" y="T7"/>
                </a:cxn>
                <a:cxn ang="0">
                  <a:pos x="T8" y="T9"/>
                </a:cxn>
              </a:cxnLst>
              <a:rect l="0" t="0" r="r" b="b"/>
              <a:pathLst>
                <a:path w="220" h="505">
                  <a:moveTo>
                    <a:pt x="219" y="504"/>
                  </a:moveTo>
                  <a:lnTo>
                    <a:pt x="0" y="504"/>
                  </a:lnTo>
                  <a:lnTo>
                    <a:pt x="0" y="0"/>
                  </a:lnTo>
                  <a:lnTo>
                    <a:pt x="219" y="0"/>
                  </a:lnTo>
                  <a:lnTo>
                    <a:pt x="219"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2" name="Freeform 137">
              <a:extLst>
                <a:ext uri="{FF2B5EF4-FFF2-40B4-BE49-F238E27FC236}">
                  <a16:creationId xmlns:a16="http://schemas.microsoft.com/office/drawing/2014/main" id="{43FE1A92-438B-DF4D-91F3-2597E8635327}"/>
                </a:ext>
              </a:extLst>
            </p:cNvPr>
            <p:cNvSpPr>
              <a:spLocks noChangeArrowheads="1"/>
            </p:cNvSpPr>
            <p:nvPr/>
          </p:nvSpPr>
          <p:spPr bwMode="auto">
            <a:xfrm>
              <a:off x="15168102" y="6922909"/>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3" name="Freeform 138">
              <a:extLst>
                <a:ext uri="{FF2B5EF4-FFF2-40B4-BE49-F238E27FC236}">
                  <a16:creationId xmlns:a16="http://schemas.microsoft.com/office/drawing/2014/main" id="{C52BF3C7-689E-9246-8BF6-2B63706FEA84}"/>
                </a:ext>
              </a:extLst>
            </p:cNvPr>
            <p:cNvSpPr>
              <a:spLocks noChangeArrowheads="1"/>
            </p:cNvSpPr>
            <p:nvPr/>
          </p:nvSpPr>
          <p:spPr bwMode="auto">
            <a:xfrm>
              <a:off x="15407504" y="6922909"/>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4" name="Freeform 139">
              <a:extLst>
                <a:ext uri="{FF2B5EF4-FFF2-40B4-BE49-F238E27FC236}">
                  <a16:creationId xmlns:a16="http://schemas.microsoft.com/office/drawing/2014/main" id="{2E5440C5-5846-0D45-9D3A-47E15B0F1101}"/>
                </a:ext>
              </a:extLst>
            </p:cNvPr>
            <p:cNvSpPr>
              <a:spLocks noChangeArrowheads="1"/>
            </p:cNvSpPr>
            <p:nvPr/>
          </p:nvSpPr>
          <p:spPr bwMode="auto">
            <a:xfrm>
              <a:off x="15641702" y="6922909"/>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5" name="Freeform 140">
              <a:extLst>
                <a:ext uri="{FF2B5EF4-FFF2-40B4-BE49-F238E27FC236}">
                  <a16:creationId xmlns:a16="http://schemas.microsoft.com/office/drawing/2014/main" id="{E7A5D509-4141-6045-9F9D-6C7F8D70D196}"/>
                </a:ext>
              </a:extLst>
            </p:cNvPr>
            <p:cNvSpPr>
              <a:spLocks noChangeArrowheads="1"/>
            </p:cNvSpPr>
            <p:nvPr/>
          </p:nvSpPr>
          <p:spPr bwMode="auto">
            <a:xfrm>
              <a:off x="15881104" y="6922909"/>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6" name="Freeform 141">
              <a:extLst>
                <a:ext uri="{FF2B5EF4-FFF2-40B4-BE49-F238E27FC236}">
                  <a16:creationId xmlns:a16="http://schemas.microsoft.com/office/drawing/2014/main" id="{5FE181D8-BC24-7A46-9FA9-FA834F4FD2B2}"/>
                </a:ext>
              </a:extLst>
            </p:cNvPr>
            <p:cNvSpPr>
              <a:spLocks noChangeArrowheads="1"/>
            </p:cNvSpPr>
            <p:nvPr/>
          </p:nvSpPr>
          <p:spPr bwMode="auto">
            <a:xfrm>
              <a:off x="15168102" y="7334056"/>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7" name="Freeform 142">
              <a:extLst>
                <a:ext uri="{FF2B5EF4-FFF2-40B4-BE49-F238E27FC236}">
                  <a16:creationId xmlns:a16="http://schemas.microsoft.com/office/drawing/2014/main" id="{C16C1BF8-0779-034A-BD35-7346C819C520}"/>
                </a:ext>
              </a:extLst>
            </p:cNvPr>
            <p:cNvSpPr>
              <a:spLocks noChangeArrowheads="1"/>
            </p:cNvSpPr>
            <p:nvPr/>
          </p:nvSpPr>
          <p:spPr bwMode="auto">
            <a:xfrm>
              <a:off x="15407504" y="7334056"/>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8" name="Freeform 143">
              <a:extLst>
                <a:ext uri="{FF2B5EF4-FFF2-40B4-BE49-F238E27FC236}">
                  <a16:creationId xmlns:a16="http://schemas.microsoft.com/office/drawing/2014/main" id="{8234292C-5B71-8448-8A4F-5304E100928E}"/>
                </a:ext>
              </a:extLst>
            </p:cNvPr>
            <p:cNvSpPr>
              <a:spLocks noChangeArrowheads="1"/>
            </p:cNvSpPr>
            <p:nvPr/>
          </p:nvSpPr>
          <p:spPr bwMode="auto">
            <a:xfrm>
              <a:off x="15641702" y="7334056"/>
              <a:ext cx="127507" cy="299253"/>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9" name="Freeform 144">
              <a:extLst>
                <a:ext uri="{FF2B5EF4-FFF2-40B4-BE49-F238E27FC236}">
                  <a16:creationId xmlns:a16="http://schemas.microsoft.com/office/drawing/2014/main" id="{54933F61-813E-EE4C-9E14-E9E8A898E4A0}"/>
                </a:ext>
              </a:extLst>
            </p:cNvPr>
            <p:cNvSpPr>
              <a:spLocks noChangeArrowheads="1"/>
            </p:cNvSpPr>
            <p:nvPr/>
          </p:nvSpPr>
          <p:spPr bwMode="auto">
            <a:xfrm>
              <a:off x="15881104" y="7334056"/>
              <a:ext cx="127507" cy="299253"/>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0" name="Freeform 145">
              <a:extLst>
                <a:ext uri="{FF2B5EF4-FFF2-40B4-BE49-F238E27FC236}">
                  <a16:creationId xmlns:a16="http://schemas.microsoft.com/office/drawing/2014/main" id="{BFF91845-4A0A-C44E-9F72-BB013961E4D0}"/>
                </a:ext>
              </a:extLst>
            </p:cNvPr>
            <p:cNvSpPr>
              <a:spLocks noChangeArrowheads="1"/>
            </p:cNvSpPr>
            <p:nvPr/>
          </p:nvSpPr>
          <p:spPr bwMode="auto">
            <a:xfrm>
              <a:off x="15168102" y="7745203"/>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1" name="Freeform 146">
              <a:extLst>
                <a:ext uri="{FF2B5EF4-FFF2-40B4-BE49-F238E27FC236}">
                  <a16:creationId xmlns:a16="http://schemas.microsoft.com/office/drawing/2014/main" id="{EAFBD851-D4D0-2D45-9179-6023C5080F6C}"/>
                </a:ext>
              </a:extLst>
            </p:cNvPr>
            <p:cNvSpPr>
              <a:spLocks noChangeArrowheads="1"/>
            </p:cNvSpPr>
            <p:nvPr/>
          </p:nvSpPr>
          <p:spPr bwMode="auto">
            <a:xfrm>
              <a:off x="15407504" y="7745203"/>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2" name="Freeform 147">
              <a:extLst>
                <a:ext uri="{FF2B5EF4-FFF2-40B4-BE49-F238E27FC236}">
                  <a16:creationId xmlns:a16="http://schemas.microsoft.com/office/drawing/2014/main" id="{8723749E-B308-1C43-8D2C-33B8213BF7D6}"/>
                </a:ext>
              </a:extLst>
            </p:cNvPr>
            <p:cNvSpPr>
              <a:spLocks noChangeArrowheads="1"/>
            </p:cNvSpPr>
            <p:nvPr/>
          </p:nvSpPr>
          <p:spPr bwMode="auto">
            <a:xfrm>
              <a:off x="15641702" y="7745203"/>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3" name="Freeform 148">
              <a:extLst>
                <a:ext uri="{FF2B5EF4-FFF2-40B4-BE49-F238E27FC236}">
                  <a16:creationId xmlns:a16="http://schemas.microsoft.com/office/drawing/2014/main" id="{179830C5-08C4-3442-8E09-BF7290A623A8}"/>
                </a:ext>
              </a:extLst>
            </p:cNvPr>
            <p:cNvSpPr>
              <a:spLocks noChangeArrowheads="1"/>
            </p:cNvSpPr>
            <p:nvPr/>
          </p:nvSpPr>
          <p:spPr bwMode="auto">
            <a:xfrm>
              <a:off x="15881104" y="7745203"/>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4" name="Freeform 149">
              <a:extLst>
                <a:ext uri="{FF2B5EF4-FFF2-40B4-BE49-F238E27FC236}">
                  <a16:creationId xmlns:a16="http://schemas.microsoft.com/office/drawing/2014/main" id="{1B6F0399-AD54-A241-A291-BC9ECB2BF305}"/>
                </a:ext>
              </a:extLst>
            </p:cNvPr>
            <p:cNvSpPr>
              <a:spLocks noChangeArrowheads="1"/>
            </p:cNvSpPr>
            <p:nvPr/>
          </p:nvSpPr>
          <p:spPr bwMode="auto">
            <a:xfrm>
              <a:off x="15168102" y="8153749"/>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5" name="Freeform 150">
              <a:extLst>
                <a:ext uri="{FF2B5EF4-FFF2-40B4-BE49-F238E27FC236}">
                  <a16:creationId xmlns:a16="http://schemas.microsoft.com/office/drawing/2014/main" id="{67AA22DE-6B18-F14D-918B-5D3A90D04BB3}"/>
                </a:ext>
              </a:extLst>
            </p:cNvPr>
            <p:cNvSpPr>
              <a:spLocks noChangeArrowheads="1"/>
            </p:cNvSpPr>
            <p:nvPr/>
          </p:nvSpPr>
          <p:spPr bwMode="auto">
            <a:xfrm>
              <a:off x="15407504" y="8153749"/>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6" name="Freeform 151">
              <a:extLst>
                <a:ext uri="{FF2B5EF4-FFF2-40B4-BE49-F238E27FC236}">
                  <a16:creationId xmlns:a16="http://schemas.microsoft.com/office/drawing/2014/main" id="{DB109048-E43B-4C4C-A226-CC44813AE775}"/>
                </a:ext>
              </a:extLst>
            </p:cNvPr>
            <p:cNvSpPr>
              <a:spLocks noChangeArrowheads="1"/>
            </p:cNvSpPr>
            <p:nvPr/>
          </p:nvSpPr>
          <p:spPr bwMode="auto">
            <a:xfrm>
              <a:off x="15641702" y="8153749"/>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7" name="Freeform 152">
              <a:extLst>
                <a:ext uri="{FF2B5EF4-FFF2-40B4-BE49-F238E27FC236}">
                  <a16:creationId xmlns:a16="http://schemas.microsoft.com/office/drawing/2014/main" id="{E62066BB-C51F-EE44-850F-7CD6144546FF}"/>
                </a:ext>
              </a:extLst>
            </p:cNvPr>
            <p:cNvSpPr>
              <a:spLocks noChangeArrowheads="1"/>
            </p:cNvSpPr>
            <p:nvPr/>
          </p:nvSpPr>
          <p:spPr bwMode="auto">
            <a:xfrm>
              <a:off x="15881104" y="8153749"/>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8" name="Freeform 153">
              <a:extLst>
                <a:ext uri="{FF2B5EF4-FFF2-40B4-BE49-F238E27FC236}">
                  <a16:creationId xmlns:a16="http://schemas.microsoft.com/office/drawing/2014/main" id="{31A890A0-75CF-5842-8737-4C0BDE9DDFD9}"/>
                </a:ext>
              </a:extLst>
            </p:cNvPr>
            <p:cNvSpPr>
              <a:spLocks noChangeArrowheads="1"/>
            </p:cNvSpPr>
            <p:nvPr/>
          </p:nvSpPr>
          <p:spPr bwMode="auto">
            <a:xfrm>
              <a:off x="15168102" y="8564896"/>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9" name="Freeform 154">
              <a:extLst>
                <a:ext uri="{FF2B5EF4-FFF2-40B4-BE49-F238E27FC236}">
                  <a16:creationId xmlns:a16="http://schemas.microsoft.com/office/drawing/2014/main" id="{88270BA8-A1C9-334C-8331-1A76E949D2DD}"/>
                </a:ext>
              </a:extLst>
            </p:cNvPr>
            <p:cNvSpPr>
              <a:spLocks noChangeArrowheads="1"/>
            </p:cNvSpPr>
            <p:nvPr/>
          </p:nvSpPr>
          <p:spPr bwMode="auto">
            <a:xfrm>
              <a:off x="15407504" y="8564896"/>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0" name="Freeform 155">
              <a:extLst>
                <a:ext uri="{FF2B5EF4-FFF2-40B4-BE49-F238E27FC236}">
                  <a16:creationId xmlns:a16="http://schemas.microsoft.com/office/drawing/2014/main" id="{44028A84-A743-BE4F-9F1F-9A5160BB786B}"/>
                </a:ext>
              </a:extLst>
            </p:cNvPr>
            <p:cNvSpPr>
              <a:spLocks noChangeArrowheads="1"/>
            </p:cNvSpPr>
            <p:nvPr/>
          </p:nvSpPr>
          <p:spPr bwMode="auto">
            <a:xfrm>
              <a:off x="15641702" y="8564896"/>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1" name="Freeform 156">
              <a:extLst>
                <a:ext uri="{FF2B5EF4-FFF2-40B4-BE49-F238E27FC236}">
                  <a16:creationId xmlns:a16="http://schemas.microsoft.com/office/drawing/2014/main" id="{D69C851D-101A-3F4D-9364-2F00182B9559}"/>
                </a:ext>
              </a:extLst>
            </p:cNvPr>
            <p:cNvSpPr>
              <a:spLocks noChangeArrowheads="1"/>
            </p:cNvSpPr>
            <p:nvPr/>
          </p:nvSpPr>
          <p:spPr bwMode="auto">
            <a:xfrm>
              <a:off x="15881104" y="8564896"/>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2" name="Freeform 157">
              <a:extLst>
                <a:ext uri="{FF2B5EF4-FFF2-40B4-BE49-F238E27FC236}">
                  <a16:creationId xmlns:a16="http://schemas.microsoft.com/office/drawing/2014/main" id="{59B00B23-8467-5F4B-A097-EEAA598583D3}"/>
                </a:ext>
              </a:extLst>
            </p:cNvPr>
            <p:cNvSpPr>
              <a:spLocks noChangeArrowheads="1"/>
            </p:cNvSpPr>
            <p:nvPr/>
          </p:nvSpPr>
          <p:spPr bwMode="auto">
            <a:xfrm>
              <a:off x="15168102" y="8970838"/>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3" name="Freeform 158">
              <a:extLst>
                <a:ext uri="{FF2B5EF4-FFF2-40B4-BE49-F238E27FC236}">
                  <a16:creationId xmlns:a16="http://schemas.microsoft.com/office/drawing/2014/main" id="{46A9CD8C-80D9-F942-99BE-351FA99F9200}"/>
                </a:ext>
              </a:extLst>
            </p:cNvPr>
            <p:cNvSpPr>
              <a:spLocks noChangeArrowheads="1"/>
            </p:cNvSpPr>
            <p:nvPr/>
          </p:nvSpPr>
          <p:spPr bwMode="auto">
            <a:xfrm>
              <a:off x="15407504" y="8970838"/>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4" name="Freeform 159">
              <a:extLst>
                <a:ext uri="{FF2B5EF4-FFF2-40B4-BE49-F238E27FC236}">
                  <a16:creationId xmlns:a16="http://schemas.microsoft.com/office/drawing/2014/main" id="{7E956802-4A75-E641-9616-6852359DAEDF}"/>
                </a:ext>
              </a:extLst>
            </p:cNvPr>
            <p:cNvSpPr>
              <a:spLocks noChangeArrowheads="1"/>
            </p:cNvSpPr>
            <p:nvPr/>
          </p:nvSpPr>
          <p:spPr bwMode="auto">
            <a:xfrm>
              <a:off x="15641702" y="8970838"/>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5" name="Freeform 160">
              <a:extLst>
                <a:ext uri="{FF2B5EF4-FFF2-40B4-BE49-F238E27FC236}">
                  <a16:creationId xmlns:a16="http://schemas.microsoft.com/office/drawing/2014/main" id="{A2EA6AE3-0E1D-A542-AE51-1D96223A86DF}"/>
                </a:ext>
              </a:extLst>
            </p:cNvPr>
            <p:cNvSpPr>
              <a:spLocks noChangeArrowheads="1"/>
            </p:cNvSpPr>
            <p:nvPr/>
          </p:nvSpPr>
          <p:spPr bwMode="auto">
            <a:xfrm>
              <a:off x="15881104" y="8970838"/>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6" name="Freeform 161">
              <a:extLst>
                <a:ext uri="{FF2B5EF4-FFF2-40B4-BE49-F238E27FC236}">
                  <a16:creationId xmlns:a16="http://schemas.microsoft.com/office/drawing/2014/main" id="{FC7CE938-B853-BC4F-9697-3127617A07DE}"/>
                </a:ext>
              </a:extLst>
            </p:cNvPr>
            <p:cNvSpPr>
              <a:spLocks noChangeArrowheads="1"/>
            </p:cNvSpPr>
            <p:nvPr/>
          </p:nvSpPr>
          <p:spPr bwMode="auto">
            <a:xfrm>
              <a:off x="15168102" y="9381985"/>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7" name="Freeform 162">
              <a:extLst>
                <a:ext uri="{FF2B5EF4-FFF2-40B4-BE49-F238E27FC236}">
                  <a16:creationId xmlns:a16="http://schemas.microsoft.com/office/drawing/2014/main" id="{3E9C63D9-AA96-3345-9E05-E326463BE4F8}"/>
                </a:ext>
              </a:extLst>
            </p:cNvPr>
            <p:cNvSpPr>
              <a:spLocks noChangeArrowheads="1"/>
            </p:cNvSpPr>
            <p:nvPr/>
          </p:nvSpPr>
          <p:spPr bwMode="auto">
            <a:xfrm>
              <a:off x="15407504" y="9381985"/>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8" name="Freeform 163">
              <a:extLst>
                <a:ext uri="{FF2B5EF4-FFF2-40B4-BE49-F238E27FC236}">
                  <a16:creationId xmlns:a16="http://schemas.microsoft.com/office/drawing/2014/main" id="{CC8735C2-BA9D-0A49-B4FC-08D762D04BB0}"/>
                </a:ext>
              </a:extLst>
            </p:cNvPr>
            <p:cNvSpPr>
              <a:spLocks noChangeArrowheads="1"/>
            </p:cNvSpPr>
            <p:nvPr/>
          </p:nvSpPr>
          <p:spPr bwMode="auto">
            <a:xfrm>
              <a:off x="15641702" y="9381985"/>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9" name="Freeform 164">
              <a:extLst>
                <a:ext uri="{FF2B5EF4-FFF2-40B4-BE49-F238E27FC236}">
                  <a16:creationId xmlns:a16="http://schemas.microsoft.com/office/drawing/2014/main" id="{3C00FA2C-CF9B-BC48-8246-09442CDB477E}"/>
                </a:ext>
              </a:extLst>
            </p:cNvPr>
            <p:cNvSpPr>
              <a:spLocks noChangeArrowheads="1"/>
            </p:cNvSpPr>
            <p:nvPr/>
          </p:nvSpPr>
          <p:spPr bwMode="auto">
            <a:xfrm>
              <a:off x="15881104" y="9381985"/>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0" name="Freeform 165">
              <a:extLst>
                <a:ext uri="{FF2B5EF4-FFF2-40B4-BE49-F238E27FC236}">
                  <a16:creationId xmlns:a16="http://schemas.microsoft.com/office/drawing/2014/main" id="{58F19E0C-DF1F-F546-A81F-3F665C2E21ED}"/>
                </a:ext>
              </a:extLst>
            </p:cNvPr>
            <p:cNvSpPr>
              <a:spLocks noChangeArrowheads="1"/>
            </p:cNvSpPr>
            <p:nvPr/>
          </p:nvSpPr>
          <p:spPr bwMode="auto">
            <a:xfrm>
              <a:off x="15168102" y="9793132"/>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1" name="Freeform 166">
              <a:extLst>
                <a:ext uri="{FF2B5EF4-FFF2-40B4-BE49-F238E27FC236}">
                  <a16:creationId xmlns:a16="http://schemas.microsoft.com/office/drawing/2014/main" id="{FEE32F77-293A-3045-A3CC-E37AA604682A}"/>
                </a:ext>
              </a:extLst>
            </p:cNvPr>
            <p:cNvSpPr>
              <a:spLocks noChangeArrowheads="1"/>
            </p:cNvSpPr>
            <p:nvPr/>
          </p:nvSpPr>
          <p:spPr bwMode="auto">
            <a:xfrm>
              <a:off x="15407504" y="9793132"/>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2" name="Freeform 167">
              <a:extLst>
                <a:ext uri="{FF2B5EF4-FFF2-40B4-BE49-F238E27FC236}">
                  <a16:creationId xmlns:a16="http://schemas.microsoft.com/office/drawing/2014/main" id="{FD2108B4-A82B-8C44-93AB-2805EE1CB89D}"/>
                </a:ext>
              </a:extLst>
            </p:cNvPr>
            <p:cNvSpPr>
              <a:spLocks noChangeArrowheads="1"/>
            </p:cNvSpPr>
            <p:nvPr/>
          </p:nvSpPr>
          <p:spPr bwMode="auto">
            <a:xfrm>
              <a:off x="15641702" y="9793132"/>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3" name="Freeform 168">
              <a:extLst>
                <a:ext uri="{FF2B5EF4-FFF2-40B4-BE49-F238E27FC236}">
                  <a16:creationId xmlns:a16="http://schemas.microsoft.com/office/drawing/2014/main" id="{A265EF2F-85EE-BB40-AA6F-3D63605F0024}"/>
                </a:ext>
              </a:extLst>
            </p:cNvPr>
            <p:cNvSpPr>
              <a:spLocks noChangeArrowheads="1"/>
            </p:cNvSpPr>
            <p:nvPr/>
          </p:nvSpPr>
          <p:spPr bwMode="auto">
            <a:xfrm>
              <a:off x="15881104" y="9793132"/>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nvGrpSpPr>
            <p:cNvPr id="204" name="Group 203">
              <a:extLst>
                <a:ext uri="{FF2B5EF4-FFF2-40B4-BE49-F238E27FC236}">
                  <a16:creationId xmlns:a16="http://schemas.microsoft.com/office/drawing/2014/main" id="{A6382E92-6374-C04F-B728-2E2CA2452BE5}"/>
                </a:ext>
              </a:extLst>
            </p:cNvPr>
            <p:cNvGrpSpPr/>
            <p:nvPr/>
          </p:nvGrpSpPr>
          <p:grpSpPr>
            <a:xfrm>
              <a:off x="11714988" y="6150058"/>
              <a:ext cx="1379164" cy="4639714"/>
              <a:chOff x="11714988" y="6150058"/>
              <a:chExt cx="1379164" cy="4639714"/>
            </a:xfrm>
          </p:grpSpPr>
          <p:sp>
            <p:nvSpPr>
              <p:cNvPr id="346" name="Freeform 169">
                <a:extLst>
                  <a:ext uri="{FF2B5EF4-FFF2-40B4-BE49-F238E27FC236}">
                    <a16:creationId xmlns:a16="http://schemas.microsoft.com/office/drawing/2014/main" id="{FCEE2608-FBC3-1B46-B16B-B403B1C605A8}"/>
                  </a:ext>
                </a:extLst>
              </p:cNvPr>
              <p:cNvSpPr>
                <a:spLocks noChangeArrowheads="1"/>
              </p:cNvSpPr>
              <p:nvPr/>
            </p:nvSpPr>
            <p:spPr bwMode="auto">
              <a:xfrm>
                <a:off x="11714988" y="6748563"/>
                <a:ext cx="1379164" cy="4041209"/>
              </a:xfrm>
              <a:custGeom>
                <a:avLst/>
                <a:gdLst>
                  <a:gd name="T0" fmla="*/ 2338 w 2339"/>
                  <a:gd name="T1" fmla="*/ 0 h 6848"/>
                  <a:gd name="T2" fmla="*/ 0 w 2339"/>
                  <a:gd name="T3" fmla="*/ 0 h 6848"/>
                  <a:gd name="T4" fmla="*/ 0 w 2339"/>
                  <a:gd name="T5" fmla="*/ 6847 h 6848"/>
                  <a:gd name="T6" fmla="*/ 2338 w 2339"/>
                  <a:gd name="T7" fmla="*/ 6847 h 6848"/>
                  <a:gd name="T8" fmla="*/ 2338 w 2339"/>
                  <a:gd name="T9" fmla="*/ 0 h 6848"/>
                </a:gdLst>
                <a:ahLst/>
                <a:cxnLst>
                  <a:cxn ang="0">
                    <a:pos x="T0" y="T1"/>
                  </a:cxn>
                  <a:cxn ang="0">
                    <a:pos x="T2" y="T3"/>
                  </a:cxn>
                  <a:cxn ang="0">
                    <a:pos x="T4" y="T5"/>
                  </a:cxn>
                  <a:cxn ang="0">
                    <a:pos x="T6" y="T7"/>
                  </a:cxn>
                  <a:cxn ang="0">
                    <a:pos x="T8" y="T9"/>
                  </a:cxn>
                </a:cxnLst>
                <a:rect l="0" t="0" r="r" b="b"/>
                <a:pathLst>
                  <a:path w="2339" h="6848">
                    <a:moveTo>
                      <a:pt x="2338" y="0"/>
                    </a:moveTo>
                    <a:lnTo>
                      <a:pt x="0" y="0"/>
                    </a:lnTo>
                    <a:lnTo>
                      <a:pt x="0" y="6847"/>
                    </a:lnTo>
                    <a:lnTo>
                      <a:pt x="2338" y="6847"/>
                    </a:lnTo>
                    <a:lnTo>
                      <a:pt x="2338" y="0"/>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7" name="Freeform 170">
                <a:extLst>
                  <a:ext uri="{FF2B5EF4-FFF2-40B4-BE49-F238E27FC236}">
                    <a16:creationId xmlns:a16="http://schemas.microsoft.com/office/drawing/2014/main" id="{AE1DF681-29ED-CD40-84A2-1641FA127967}"/>
                  </a:ext>
                </a:extLst>
              </p:cNvPr>
              <p:cNvSpPr>
                <a:spLocks noChangeArrowheads="1"/>
              </p:cNvSpPr>
              <p:nvPr/>
            </p:nvSpPr>
            <p:spPr bwMode="auto">
              <a:xfrm>
                <a:off x="11845098" y="6441502"/>
                <a:ext cx="1092922" cy="463191"/>
              </a:xfrm>
              <a:custGeom>
                <a:avLst/>
                <a:gdLst>
                  <a:gd name="T0" fmla="*/ 1852 w 1853"/>
                  <a:gd name="T1" fmla="*/ 783 h 784"/>
                  <a:gd name="T2" fmla="*/ 0 w 1853"/>
                  <a:gd name="T3" fmla="*/ 783 h 784"/>
                  <a:gd name="T4" fmla="*/ 0 w 1853"/>
                  <a:gd name="T5" fmla="*/ 0 h 784"/>
                  <a:gd name="T6" fmla="*/ 1852 w 1853"/>
                  <a:gd name="T7" fmla="*/ 0 h 784"/>
                  <a:gd name="T8" fmla="*/ 1852 w 1853"/>
                  <a:gd name="T9" fmla="*/ 783 h 784"/>
                </a:gdLst>
                <a:ahLst/>
                <a:cxnLst>
                  <a:cxn ang="0">
                    <a:pos x="T0" y="T1"/>
                  </a:cxn>
                  <a:cxn ang="0">
                    <a:pos x="T2" y="T3"/>
                  </a:cxn>
                  <a:cxn ang="0">
                    <a:pos x="T4" y="T5"/>
                  </a:cxn>
                  <a:cxn ang="0">
                    <a:pos x="T6" y="T7"/>
                  </a:cxn>
                  <a:cxn ang="0">
                    <a:pos x="T8" y="T9"/>
                  </a:cxn>
                </a:cxnLst>
                <a:rect l="0" t="0" r="r" b="b"/>
                <a:pathLst>
                  <a:path w="1853" h="784">
                    <a:moveTo>
                      <a:pt x="1852" y="783"/>
                    </a:moveTo>
                    <a:lnTo>
                      <a:pt x="0" y="783"/>
                    </a:lnTo>
                    <a:lnTo>
                      <a:pt x="0" y="0"/>
                    </a:lnTo>
                    <a:lnTo>
                      <a:pt x="1852" y="0"/>
                    </a:lnTo>
                    <a:lnTo>
                      <a:pt x="1852" y="783"/>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8" name="Freeform 171">
                <a:extLst>
                  <a:ext uri="{FF2B5EF4-FFF2-40B4-BE49-F238E27FC236}">
                    <a16:creationId xmlns:a16="http://schemas.microsoft.com/office/drawing/2014/main" id="{B69A0EDE-E9AD-3D44-890D-56915283F1F2}"/>
                  </a:ext>
                </a:extLst>
              </p:cNvPr>
              <p:cNvSpPr>
                <a:spLocks noChangeArrowheads="1"/>
              </p:cNvSpPr>
              <p:nvPr/>
            </p:nvSpPr>
            <p:spPr bwMode="auto">
              <a:xfrm>
                <a:off x="11970003" y="6150058"/>
                <a:ext cx="843111" cy="353899"/>
              </a:xfrm>
              <a:custGeom>
                <a:avLst/>
                <a:gdLst>
                  <a:gd name="T0" fmla="*/ 1428 w 1429"/>
                  <a:gd name="T1" fmla="*/ 598 h 599"/>
                  <a:gd name="T2" fmla="*/ 0 w 1429"/>
                  <a:gd name="T3" fmla="*/ 598 h 599"/>
                  <a:gd name="T4" fmla="*/ 0 w 1429"/>
                  <a:gd name="T5" fmla="*/ 0 h 599"/>
                  <a:gd name="T6" fmla="*/ 1428 w 1429"/>
                  <a:gd name="T7" fmla="*/ 0 h 599"/>
                  <a:gd name="T8" fmla="*/ 1428 w 1429"/>
                  <a:gd name="T9" fmla="*/ 598 h 599"/>
                </a:gdLst>
                <a:ahLst/>
                <a:cxnLst>
                  <a:cxn ang="0">
                    <a:pos x="T0" y="T1"/>
                  </a:cxn>
                  <a:cxn ang="0">
                    <a:pos x="T2" y="T3"/>
                  </a:cxn>
                  <a:cxn ang="0">
                    <a:pos x="T4" y="T5"/>
                  </a:cxn>
                  <a:cxn ang="0">
                    <a:pos x="T6" y="T7"/>
                  </a:cxn>
                  <a:cxn ang="0">
                    <a:pos x="T8" y="T9"/>
                  </a:cxn>
                </a:cxnLst>
                <a:rect l="0" t="0" r="r" b="b"/>
                <a:pathLst>
                  <a:path w="1429" h="599">
                    <a:moveTo>
                      <a:pt x="1428" y="598"/>
                    </a:moveTo>
                    <a:lnTo>
                      <a:pt x="0" y="598"/>
                    </a:lnTo>
                    <a:lnTo>
                      <a:pt x="0" y="0"/>
                    </a:lnTo>
                    <a:lnTo>
                      <a:pt x="1428" y="0"/>
                    </a:lnTo>
                    <a:lnTo>
                      <a:pt x="1428" y="598"/>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205" name="Group 204">
              <a:extLst>
                <a:ext uri="{FF2B5EF4-FFF2-40B4-BE49-F238E27FC236}">
                  <a16:creationId xmlns:a16="http://schemas.microsoft.com/office/drawing/2014/main" id="{69EE3C71-DCB2-AE41-8880-A53D098D8C78}"/>
                </a:ext>
              </a:extLst>
            </p:cNvPr>
            <p:cNvGrpSpPr/>
            <p:nvPr/>
          </p:nvGrpSpPr>
          <p:grpSpPr>
            <a:xfrm>
              <a:off x="11907550" y="6972352"/>
              <a:ext cx="968017" cy="1917818"/>
              <a:chOff x="11907550" y="6972352"/>
              <a:chExt cx="968017" cy="1917818"/>
            </a:xfrm>
          </p:grpSpPr>
          <p:sp>
            <p:nvSpPr>
              <p:cNvPr id="330" name="Freeform 172">
                <a:extLst>
                  <a:ext uri="{FF2B5EF4-FFF2-40B4-BE49-F238E27FC236}">
                    <a16:creationId xmlns:a16="http://schemas.microsoft.com/office/drawing/2014/main" id="{3D1912E4-DCB9-434F-961D-0111EA68B66A}"/>
                  </a:ext>
                </a:extLst>
              </p:cNvPr>
              <p:cNvSpPr>
                <a:spLocks noChangeArrowheads="1"/>
              </p:cNvSpPr>
              <p:nvPr/>
            </p:nvSpPr>
            <p:spPr bwMode="auto">
              <a:xfrm>
                <a:off x="11907550" y="69723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1" name="Freeform 173">
                <a:extLst>
                  <a:ext uri="{FF2B5EF4-FFF2-40B4-BE49-F238E27FC236}">
                    <a16:creationId xmlns:a16="http://schemas.microsoft.com/office/drawing/2014/main" id="{D4FC1533-0BD6-2C43-A6DC-E3F41E356E7C}"/>
                  </a:ext>
                </a:extLst>
              </p:cNvPr>
              <p:cNvSpPr>
                <a:spLocks noChangeArrowheads="1"/>
              </p:cNvSpPr>
              <p:nvPr/>
            </p:nvSpPr>
            <p:spPr bwMode="auto">
              <a:xfrm>
                <a:off x="12172974" y="6972352"/>
                <a:ext cx="169144"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2" name="Freeform 174">
                <a:extLst>
                  <a:ext uri="{FF2B5EF4-FFF2-40B4-BE49-F238E27FC236}">
                    <a16:creationId xmlns:a16="http://schemas.microsoft.com/office/drawing/2014/main" id="{E9DB149E-27C5-F644-AF34-164F48C07EDA}"/>
                  </a:ext>
                </a:extLst>
              </p:cNvPr>
              <p:cNvSpPr>
                <a:spLocks noChangeArrowheads="1"/>
              </p:cNvSpPr>
              <p:nvPr/>
            </p:nvSpPr>
            <p:spPr bwMode="auto">
              <a:xfrm>
                <a:off x="12441001" y="6972352"/>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3" name="Freeform 175">
                <a:extLst>
                  <a:ext uri="{FF2B5EF4-FFF2-40B4-BE49-F238E27FC236}">
                    <a16:creationId xmlns:a16="http://schemas.microsoft.com/office/drawing/2014/main" id="{D58E9334-907E-2D45-AB6C-6054D076567E}"/>
                  </a:ext>
                </a:extLst>
              </p:cNvPr>
              <p:cNvSpPr>
                <a:spLocks noChangeArrowheads="1"/>
              </p:cNvSpPr>
              <p:nvPr/>
            </p:nvSpPr>
            <p:spPr bwMode="auto">
              <a:xfrm>
                <a:off x="12703822" y="69723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4" name="Freeform 176">
                <a:extLst>
                  <a:ext uri="{FF2B5EF4-FFF2-40B4-BE49-F238E27FC236}">
                    <a16:creationId xmlns:a16="http://schemas.microsoft.com/office/drawing/2014/main" id="{C1DD21F8-2D68-3B41-8A3F-33B25087FEF2}"/>
                  </a:ext>
                </a:extLst>
              </p:cNvPr>
              <p:cNvSpPr>
                <a:spLocks noChangeArrowheads="1"/>
              </p:cNvSpPr>
              <p:nvPr/>
            </p:nvSpPr>
            <p:spPr bwMode="auto">
              <a:xfrm>
                <a:off x="11907550" y="7487587"/>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5" name="Freeform 177">
                <a:extLst>
                  <a:ext uri="{FF2B5EF4-FFF2-40B4-BE49-F238E27FC236}">
                    <a16:creationId xmlns:a16="http://schemas.microsoft.com/office/drawing/2014/main" id="{4B44601B-201C-2046-8AC9-9691B57342E5}"/>
                  </a:ext>
                </a:extLst>
              </p:cNvPr>
              <p:cNvSpPr>
                <a:spLocks noChangeArrowheads="1"/>
              </p:cNvSpPr>
              <p:nvPr/>
            </p:nvSpPr>
            <p:spPr bwMode="auto">
              <a:xfrm>
                <a:off x="12172974" y="7487587"/>
                <a:ext cx="169144"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6" name="Freeform 178">
                <a:extLst>
                  <a:ext uri="{FF2B5EF4-FFF2-40B4-BE49-F238E27FC236}">
                    <a16:creationId xmlns:a16="http://schemas.microsoft.com/office/drawing/2014/main" id="{E4BF9AF6-2B1F-094F-BEAA-ACB2649DBEC0}"/>
                  </a:ext>
                </a:extLst>
              </p:cNvPr>
              <p:cNvSpPr>
                <a:spLocks noChangeArrowheads="1"/>
              </p:cNvSpPr>
              <p:nvPr/>
            </p:nvSpPr>
            <p:spPr bwMode="auto">
              <a:xfrm>
                <a:off x="12441001" y="7487587"/>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7" name="Freeform 179">
                <a:extLst>
                  <a:ext uri="{FF2B5EF4-FFF2-40B4-BE49-F238E27FC236}">
                    <a16:creationId xmlns:a16="http://schemas.microsoft.com/office/drawing/2014/main" id="{2BF3D5F6-AC76-B647-AB15-CDF95A418C53}"/>
                  </a:ext>
                </a:extLst>
              </p:cNvPr>
              <p:cNvSpPr>
                <a:spLocks noChangeArrowheads="1"/>
              </p:cNvSpPr>
              <p:nvPr/>
            </p:nvSpPr>
            <p:spPr bwMode="auto">
              <a:xfrm>
                <a:off x="12703822" y="7487587"/>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8" name="Freeform 180">
                <a:extLst>
                  <a:ext uri="{FF2B5EF4-FFF2-40B4-BE49-F238E27FC236}">
                    <a16:creationId xmlns:a16="http://schemas.microsoft.com/office/drawing/2014/main" id="{58EC2590-2C5B-1844-8A14-B2C334165661}"/>
                  </a:ext>
                </a:extLst>
              </p:cNvPr>
              <p:cNvSpPr>
                <a:spLocks noChangeArrowheads="1"/>
              </p:cNvSpPr>
              <p:nvPr/>
            </p:nvSpPr>
            <p:spPr bwMode="auto">
              <a:xfrm>
                <a:off x="11907550" y="8000218"/>
                <a:ext cx="171745" cy="377319"/>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9" name="Freeform 181">
                <a:extLst>
                  <a:ext uri="{FF2B5EF4-FFF2-40B4-BE49-F238E27FC236}">
                    <a16:creationId xmlns:a16="http://schemas.microsoft.com/office/drawing/2014/main" id="{4D7F3EAC-B53D-6D49-B825-AA934004CD4C}"/>
                  </a:ext>
                </a:extLst>
              </p:cNvPr>
              <p:cNvSpPr>
                <a:spLocks noChangeArrowheads="1"/>
              </p:cNvSpPr>
              <p:nvPr/>
            </p:nvSpPr>
            <p:spPr bwMode="auto">
              <a:xfrm>
                <a:off x="12172974" y="8000218"/>
                <a:ext cx="169144" cy="377319"/>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0" name="Freeform 182">
                <a:extLst>
                  <a:ext uri="{FF2B5EF4-FFF2-40B4-BE49-F238E27FC236}">
                    <a16:creationId xmlns:a16="http://schemas.microsoft.com/office/drawing/2014/main" id="{8029FE80-D288-0D4F-BE31-30512A977FAE}"/>
                  </a:ext>
                </a:extLst>
              </p:cNvPr>
              <p:cNvSpPr>
                <a:spLocks noChangeArrowheads="1"/>
              </p:cNvSpPr>
              <p:nvPr/>
            </p:nvSpPr>
            <p:spPr bwMode="auto">
              <a:xfrm>
                <a:off x="12441001" y="8000218"/>
                <a:ext cx="169142" cy="377319"/>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1" name="Freeform 183">
                <a:extLst>
                  <a:ext uri="{FF2B5EF4-FFF2-40B4-BE49-F238E27FC236}">
                    <a16:creationId xmlns:a16="http://schemas.microsoft.com/office/drawing/2014/main" id="{C8452E8E-3B17-914C-85B2-5F0AE5EC13B4}"/>
                  </a:ext>
                </a:extLst>
              </p:cNvPr>
              <p:cNvSpPr>
                <a:spLocks noChangeArrowheads="1"/>
              </p:cNvSpPr>
              <p:nvPr/>
            </p:nvSpPr>
            <p:spPr bwMode="auto">
              <a:xfrm>
                <a:off x="12703822" y="8000218"/>
                <a:ext cx="171745" cy="377319"/>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2" name="Freeform 184">
                <a:extLst>
                  <a:ext uri="{FF2B5EF4-FFF2-40B4-BE49-F238E27FC236}">
                    <a16:creationId xmlns:a16="http://schemas.microsoft.com/office/drawing/2014/main" id="{F8B02DD5-36CD-7E45-AD83-D49B6AC38F94}"/>
                  </a:ext>
                </a:extLst>
              </p:cNvPr>
              <p:cNvSpPr>
                <a:spLocks noChangeArrowheads="1"/>
              </p:cNvSpPr>
              <p:nvPr/>
            </p:nvSpPr>
            <p:spPr bwMode="auto">
              <a:xfrm>
                <a:off x="11907550" y="85128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3" name="Freeform 185">
                <a:extLst>
                  <a:ext uri="{FF2B5EF4-FFF2-40B4-BE49-F238E27FC236}">
                    <a16:creationId xmlns:a16="http://schemas.microsoft.com/office/drawing/2014/main" id="{63C917DC-8A94-D94D-88B3-0038660CC7A3}"/>
                  </a:ext>
                </a:extLst>
              </p:cNvPr>
              <p:cNvSpPr>
                <a:spLocks noChangeArrowheads="1"/>
              </p:cNvSpPr>
              <p:nvPr/>
            </p:nvSpPr>
            <p:spPr bwMode="auto">
              <a:xfrm>
                <a:off x="12172974" y="8512852"/>
                <a:ext cx="169144"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4" name="Freeform 186">
                <a:extLst>
                  <a:ext uri="{FF2B5EF4-FFF2-40B4-BE49-F238E27FC236}">
                    <a16:creationId xmlns:a16="http://schemas.microsoft.com/office/drawing/2014/main" id="{670E2846-F853-424C-8609-2E167563F9C5}"/>
                  </a:ext>
                </a:extLst>
              </p:cNvPr>
              <p:cNvSpPr>
                <a:spLocks noChangeArrowheads="1"/>
              </p:cNvSpPr>
              <p:nvPr/>
            </p:nvSpPr>
            <p:spPr bwMode="auto">
              <a:xfrm>
                <a:off x="12441001" y="8512852"/>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5" name="Freeform 187">
                <a:extLst>
                  <a:ext uri="{FF2B5EF4-FFF2-40B4-BE49-F238E27FC236}">
                    <a16:creationId xmlns:a16="http://schemas.microsoft.com/office/drawing/2014/main" id="{1DA4AB54-350F-BE4D-B6C9-21FAD6EFF803}"/>
                  </a:ext>
                </a:extLst>
              </p:cNvPr>
              <p:cNvSpPr>
                <a:spLocks noChangeArrowheads="1"/>
              </p:cNvSpPr>
              <p:nvPr/>
            </p:nvSpPr>
            <p:spPr bwMode="auto">
              <a:xfrm>
                <a:off x="12703822" y="85128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206" name="Freeform 188">
              <a:extLst>
                <a:ext uri="{FF2B5EF4-FFF2-40B4-BE49-F238E27FC236}">
                  <a16:creationId xmlns:a16="http://schemas.microsoft.com/office/drawing/2014/main" id="{42A4B013-2497-4044-AE46-9466EDDE4B20}"/>
                </a:ext>
              </a:extLst>
            </p:cNvPr>
            <p:cNvSpPr>
              <a:spLocks noChangeArrowheads="1"/>
            </p:cNvSpPr>
            <p:nvPr/>
          </p:nvSpPr>
          <p:spPr bwMode="auto">
            <a:xfrm>
              <a:off x="12836535" y="7721784"/>
              <a:ext cx="1277677" cy="3005535"/>
            </a:xfrm>
            <a:custGeom>
              <a:avLst/>
              <a:gdLst>
                <a:gd name="T0" fmla="*/ 2164 w 2165"/>
                <a:gd name="T1" fmla="*/ 5093 h 5094"/>
                <a:gd name="T2" fmla="*/ 0 w 2165"/>
                <a:gd name="T3" fmla="*/ 5093 h 5094"/>
                <a:gd name="T4" fmla="*/ 0 w 2165"/>
                <a:gd name="T5" fmla="*/ 790 h 5094"/>
                <a:gd name="T6" fmla="*/ 438 w 2165"/>
                <a:gd name="T7" fmla="*/ 0 h 5094"/>
                <a:gd name="T8" fmla="*/ 1700 w 2165"/>
                <a:gd name="T9" fmla="*/ 0 h 5094"/>
                <a:gd name="T10" fmla="*/ 2164 w 2165"/>
                <a:gd name="T11" fmla="*/ 790 h 5094"/>
                <a:gd name="T12" fmla="*/ 2164 w 2165"/>
                <a:gd name="T13" fmla="*/ 5093 h 5094"/>
              </a:gdLst>
              <a:ahLst/>
              <a:cxnLst>
                <a:cxn ang="0">
                  <a:pos x="T0" y="T1"/>
                </a:cxn>
                <a:cxn ang="0">
                  <a:pos x="T2" y="T3"/>
                </a:cxn>
                <a:cxn ang="0">
                  <a:pos x="T4" y="T5"/>
                </a:cxn>
                <a:cxn ang="0">
                  <a:pos x="T6" y="T7"/>
                </a:cxn>
                <a:cxn ang="0">
                  <a:pos x="T8" y="T9"/>
                </a:cxn>
                <a:cxn ang="0">
                  <a:pos x="T10" y="T11"/>
                </a:cxn>
                <a:cxn ang="0">
                  <a:pos x="T12" y="T13"/>
                </a:cxn>
              </a:cxnLst>
              <a:rect l="0" t="0" r="r" b="b"/>
              <a:pathLst>
                <a:path w="2165" h="5094">
                  <a:moveTo>
                    <a:pt x="2164" y="5093"/>
                  </a:moveTo>
                  <a:lnTo>
                    <a:pt x="0" y="5093"/>
                  </a:lnTo>
                  <a:lnTo>
                    <a:pt x="0" y="790"/>
                  </a:lnTo>
                  <a:lnTo>
                    <a:pt x="438" y="0"/>
                  </a:lnTo>
                  <a:lnTo>
                    <a:pt x="1700" y="0"/>
                  </a:lnTo>
                  <a:lnTo>
                    <a:pt x="2164" y="790"/>
                  </a:lnTo>
                  <a:lnTo>
                    <a:pt x="2164" y="5093"/>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7" name="Freeform 189">
              <a:extLst>
                <a:ext uri="{FF2B5EF4-FFF2-40B4-BE49-F238E27FC236}">
                  <a16:creationId xmlns:a16="http://schemas.microsoft.com/office/drawing/2014/main" id="{26765AB1-E69B-734F-8A59-5599DD677800}"/>
                </a:ext>
              </a:extLst>
            </p:cNvPr>
            <p:cNvSpPr>
              <a:spLocks noChangeArrowheads="1"/>
            </p:cNvSpPr>
            <p:nvPr/>
          </p:nvSpPr>
          <p:spPr bwMode="auto">
            <a:xfrm>
              <a:off x="13122776" y="8200588"/>
              <a:ext cx="171745" cy="377318"/>
            </a:xfrm>
            <a:custGeom>
              <a:avLst/>
              <a:gdLst>
                <a:gd name="T0" fmla="*/ 292 w 293"/>
                <a:gd name="T1" fmla="*/ 638 h 639"/>
                <a:gd name="T2" fmla="*/ 0 w 293"/>
                <a:gd name="T3" fmla="*/ 638 h 639"/>
                <a:gd name="T4" fmla="*/ 0 w 293"/>
                <a:gd name="T5" fmla="*/ 0 h 639"/>
                <a:gd name="T6" fmla="*/ 292 w 293"/>
                <a:gd name="T7" fmla="*/ 0 h 639"/>
                <a:gd name="T8" fmla="*/ 292 w 293"/>
                <a:gd name="T9" fmla="*/ 638 h 639"/>
              </a:gdLst>
              <a:ahLst/>
              <a:cxnLst>
                <a:cxn ang="0">
                  <a:pos x="T0" y="T1"/>
                </a:cxn>
                <a:cxn ang="0">
                  <a:pos x="T2" y="T3"/>
                </a:cxn>
                <a:cxn ang="0">
                  <a:pos x="T4" y="T5"/>
                </a:cxn>
                <a:cxn ang="0">
                  <a:pos x="T6" y="T7"/>
                </a:cxn>
                <a:cxn ang="0">
                  <a:pos x="T8" y="T9"/>
                </a:cxn>
              </a:cxnLst>
              <a:rect l="0" t="0" r="r" b="b"/>
              <a:pathLst>
                <a:path w="293" h="639">
                  <a:moveTo>
                    <a:pt x="292" y="638"/>
                  </a:moveTo>
                  <a:lnTo>
                    <a:pt x="0" y="638"/>
                  </a:lnTo>
                  <a:lnTo>
                    <a:pt x="0" y="0"/>
                  </a:lnTo>
                  <a:lnTo>
                    <a:pt x="292" y="0"/>
                  </a:lnTo>
                  <a:lnTo>
                    <a:pt x="292" y="638"/>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8" name="Freeform 190">
              <a:extLst>
                <a:ext uri="{FF2B5EF4-FFF2-40B4-BE49-F238E27FC236}">
                  <a16:creationId xmlns:a16="http://schemas.microsoft.com/office/drawing/2014/main" id="{4DB17847-9909-874F-83A7-8BC547F07608}"/>
                </a:ext>
              </a:extLst>
            </p:cNvPr>
            <p:cNvSpPr>
              <a:spLocks noChangeArrowheads="1"/>
            </p:cNvSpPr>
            <p:nvPr/>
          </p:nvSpPr>
          <p:spPr bwMode="auto">
            <a:xfrm>
              <a:off x="13388200" y="8200588"/>
              <a:ext cx="169142" cy="377318"/>
            </a:xfrm>
            <a:custGeom>
              <a:avLst/>
              <a:gdLst>
                <a:gd name="T0" fmla="*/ 285 w 286"/>
                <a:gd name="T1" fmla="*/ 638 h 639"/>
                <a:gd name="T2" fmla="*/ 0 w 286"/>
                <a:gd name="T3" fmla="*/ 638 h 639"/>
                <a:gd name="T4" fmla="*/ 0 w 286"/>
                <a:gd name="T5" fmla="*/ 0 h 639"/>
                <a:gd name="T6" fmla="*/ 285 w 286"/>
                <a:gd name="T7" fmla="*/ 0 h 639"/>
                <a:gd name="T8" fmla="*/ 285 w 286"/>
                <a:gd name="T9" fmla="*/ 638 h 639"/>
              </a:gdLst>
              <a:ahLst/>
              <a:cxnLst>
                <a:cxn ang="0">
                  <a:pos x="T0" y="T1"/>
                </a:cxn>
                <a:cxn ang="0">
                  <a:pos x="T2" y="T3"/>
                </a:cxn>
                <a:cxn ang="0">
                  <a:pos x="T4" y="T5"/>
                </a:cxn>
                <a:cxn ang="0">
                  <a:pos x="T6" y="T7"/>
                </a:cxn>
                <a:cxn ang="0">
                  <a:pos x="T8" y="T9"/>
                </a:cxn>
              </a:cxnLst>
              <a:rect l="0" t="0" r="r" b="b"/>
              <a:pathLst>
                <a:path w="286" h="639">
                  <a:moveTo>
                    <a:pt x="285" y="638"/>
                  </a:moveTo>
                  <a:lnTo>
                    <a:pt x="0" y="638"/>
                  </a:lnTo>
                  <a:lnTo>
                    <a:pt x="0" y="0"/>
                  </a:lnTo>
                  <a:lnTo>
                    <a:pt x="285" y="0"/>
                  </a:lnTo>
                  <a:lnTo>
                    <a:pt x="285" y="638"/>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9" name="Freeform 191">
              <a:extLst>
                <a:ext uri="{FF2B5EF4-FFF2-40B4-BE49-F238E27FC236}">
                  <a16:creationId xmlns:a16="http://schemas.microsoft.com/office/drawing/2014/main" id="{B36F827A-8D28-2D4F-815E-9A8114E901F9}"/>
                </a:ext>
              </a:extLst>
            </p:cNvPr>
            <p:cNvSpPr>
              <a:spLocks noChangeArrowheads="1"/>
            </p:cNvSpPr>
            <p:nvPr/>
          </p:nvSpPr>
          <p:spPr bwMode="auto">
            <a:xfrm>
              <a:off x="13656226" y="8200588"/>
              <a:ext cx="169144" cy="377318"/>
            </a:xfrm>
            <a:custGeom>
              <a:avLst/>
              <a:gdLst>
                <a:gd name="T0" fmla="*/ 285 w 286"/>
                <a:gd name="T1" fmla="*/ 638 h 639"/>
                <a:gd name="T2" fmla="*/ 0 w 286"/>
                <a:gd name="T3" fmla="*/ 638 h 639"/>
                <a:gd name="T4" fmla="*/ 0 w 286"/>
                <a:gd name="T5" fmla="*/ 0 h 639"/>
                <a:gd name="T6" fmla="*/ 285 w 286"/>
                <a:gd name="T7" fmla="*/ 0 h 639"/>
                <a:gd name="T8" fmla="*/ 285 w 286"/>
                <a:gd name="T9" fmla="*/ 638 h 639"/>
              </a:gdLst>
              <a:ahLst/>
              <a:cxnLst>
                <a:cxn ang="0">
                  <a:pos x="T0" y="T1"/>
                </a:cxn>
                <a:cxn ang="0">
                  <a:pos x="T2" y="T3"/>
                </a:cxn>
                <a:cxn ang="0">
                  <a:pos x="T4" y="T5"/>
                </a:cxn>
                <a:cxn ang="0">
                  <a:pos x="T6" y="T7"/>
                </a:cxn>
                <a:cxn ang="0">
                  <a:pos x="T8" y="T9"/>
                </a:cxn>
              </a:cxnLst>
              <a:rect l="0" t="0" r="r" b="b"/>
              <a:pathLst>
                <a:path w="286" h="639">
                  <a:moveTo>
                    <a:pt x="285" y="638"/>
                  </a:moveTo>
                  <a:lnTo>
                    <a:pt x="0" y="638"/>
                  </a:lnTo>
                  <a:lnTo>
                    <a:pt x="0" y="0"/>
                  </a:lnTo>
                  <a:lnTo>
                    <a:pt x="285" y="0"/>
                  </a:lnTo>
                  <a:lnTo>
                    <a:pt x="285" y="638"/>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0" name="Freeform 192">
              <a:extLst>
                <a:ext uri="{FF2B5EF4-FFF2-40B4-BE49-F238E27FC236}">
                  <a16:creationId xmlns:a16="http://schemas.microsoft.com/office/drawing/2014/main" id="{F921DF9D-00CD-AC4A-8ABA-9835B107E53D}"/>
                </a:ext>
              </a:extLst>
            </p:cNvPr>
            <p:cNvSpPr>
              <a:spLocks noChangeArrowheads="1"/>
            </p:cNvSpPr>
            <p:nvPr/>
          </p:nvSpPr>
          <p:spPr bwMode="auto">
            <a:xfrm>
              <a:off x="13122776" y="8674188"/>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1" name="Freeform 193">
              <a:extLst>
                <a:ext uri="{FF2B5EF4-FFF2-40B4-BE49-F238E27FC236}">
                  <a16:creationId xmlns:a16="http://schemas.microsoft.com/office/drawing/2014/main" id="{A1BA4B5B-A4A7-EC4C-99A4-CC84BC8B57EE}"/>
                </a:ext>
              </a:extLst>
            </p:cNvPr>
            <p:cNvSpPr>
              <a:spLocks noChangeArrowheads="1"/>
            </p:cNvSpPr>
            <p:nvPr/>
          </p:nvSpPr>
          <p:spPr bwMode="auto">
            <a:xfrm>
              <a:off x="13388200" y="8674188"/>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2" name="Freeform 194">
              <a:extLst>
                <a:ext uri="{FF2B5EF4-FFF2-40B4-BE49-F238E27FC236}">
                  <a16:creationId xmlns:a16="http://schemas.microsoft.com/office/drawing/2014/main" id="{228BF4AB-385C-8D45-BC4F-C4DD93ED5729}"/>
                </a:ext>
              </a:extLst>
            </p:cNvPr>
            <p:cNvSpPr>
              <a:spLocks noChangeArrowheads="1"/>
            </p:cNvSpPr>
            <p:nvPr/>
          </p:nvSpPr>
          <p:spPr bwMode="auto">
            <a:xfrm>
              <a:off x="13656226" y="8674188"/>
              <a:ext cx="169144"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3" name="Freeform 195">
              <a:extLst>
                <a:ext uri="{FF2B5EF4-FFF2-40B4-BE49-F238E27FC236}">
                  <a16:creationId xmlns:a16="http://schemas.microsoft.com/office/drawing/2014/main" id="{43173523-0946-2740-A5C2-D60EE69655CB}"/>
                </a:ext>
              </a:extLst>
            </p:cNvPr>
            <p:cNvSpPr>
              <a:spLocks noChangeArrowheads="1"/>
            </p:cNvSpPr>
            <p:nvPr/>
          </p:nvSpPr>
          <p:spPr bwMode="auto">
            <a:xfrm>
              <a:off x="13122776" y="9145184"/>
              <a:ext cx="171745" cy="377319"/>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4" name="Freeform 196">
              <a:extLst>
                <a:ext uri="{FF2B5EF4-FFF2-40B4-BE49-F238E27FC236}">
                  <a16:creationId xmlns:a16="http://schemas.microsoft.com/office/drawing/2014/main" id="{8B8FC475-D4E7-CB4C-BAD3-47BD32071F15}"/>
                </a:ext>
              </a:extLst>
            </p:cNvPr>
            <p:cNvSpPr>
              <a:spLocks noChangeArrowheads="1"/>
            </p:cNvSpPr>
            <p:nvPr/>
          </p:nvSpPr>
          <p:spPr bwMode="auto">
            <a:xfrm>
              <a:off x="13388200" y="9145184"/>
              <a:ext cx="169142" cy="377319"/>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5" name="Freeform 197">
              <a:extLst>
                <a:ext uri="{FF2B5EF4-FFF2-40B4-BE49-F238E27FC236}">
                  <a16:creationId xmlns:a16="http://schemas.microsoft.com/office/drawing/2014/main" id="{3B4786A6-DB56-934C-83FD-EA25C979C2CD}"/>
                </a:ext>
              </a:extLst>
            </p:cNvPr>
            <p:cNvSpPr>
              <a:spLocks noChangeArrowheads="1"/>
            </p:cNvSpPr>
            <p:nvPr/>
          </p:nvSpPr>
          <p:spPr bwMode="auto">
            <a:xfrm>
              <a:off x="13656226" y="9145184"/>
              <a:ext cx="169144" cy="377319"/>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6" name="Freeform 198">
              <a:extLst>
                <a:ext uri="{FF2B5EF4-FFF2-40B4-BE49-F238E27FC236}">
                  <a16:creationId xmlns:a16="http://schemas.microsoft.com/office/drawing/2014/main" id="{D99B3773-37B9-C543-B9C2-8537E68B343C}"/>
                </a:ext>
              </a:extLst>
            </p:cNvPr>
            <p:cNvSpPr>
              <a:spLocks noChangeArrowheads="1"/>
            </p:cNvSpPr>
            <p:nvPr/>
          </p:nvSpPr>
          <p:spPr bwMode="auto">
            <a:xfrm>
              <a:off x="16664364" y="8015831"/>
              <a:ext cx="1272474" cy="2711488"/>
            </a:xfrm>
            <a:custGeom>
              <a:avLst/>
              <a:gdLst>
                <a:gd name="T0" fmla="*/ 2157 w 2158"/>
                <a:gd name="T1" fmla="*/ 4595 h 4596"/>
                <a:gd name="T2" fmla="*/ 0 w 2158"/>
                <a:gd name="T3" fmla="*/ 4595 h 4596"/>
                <a:gd name="T4" fmla="*/ 0 w 2158"/>
                <a:gd name="T5" fmla="*/ 1461 h 4596"/>
                <a:gd name="T6" fmla="*/ 1081 w 2158"/>
                <a:gd name="T7" fmla="*/ 0 h 4596"/>
                <a:gd name="T8" fmla="*/ 2157 w 2158"/>
                <a:gd name="T9" fmla="*/ 1461 h 4596"/>
                <a:gd name="T10" fmla="*/ 2157 w 2158"/>
                <a:gd name="T11" fmla="*/ 4595 h 4596"/>
              </a:gdLst>
              <a:ahLst/>
              <a:cxnLst>
                <a:cxn ang="0">
                  <a:pos x="T0" y="T1"/>
                </a:cxn>
                <a:cxn ang="0">
                  <a:pos x="T2" y="T3"/>
                </a:cxn>
                <a:cxn ang="0">
                  <a:pos x="T4" y="T5"/>
                </a:cxn>
                <a:cxn ang="0">
                  <a:pos x="T6" y="T7"/>
                </a:cxn>
                <a:cxn ang="0">
                  <a:pos x="T8" y="T9"/>
                </a:cxn>
                <a:cxn ang="0">
                  <a:pos x="T10" y="T11"/>
                </a:cxn>
              </a:cxnLst>
              <a:rect l="0" t="0" r="r" b="b"/>
              <a:pathLst>
                <a:path w="2158" h="4596">
                  <a:moveTo>
                    <a:pt x="2157" y="4595"/>
                  </a:moveTo>
                  <a:lnTo>
                    <a:pt x="0" y="4595"/>
                  </a:lnTo>
                  <a:lnTo>
                    <a:pt x="0" y="1461"/>
                  </a:lnTo>
                  <a:lnTo>
                    <a:pt x="1081" y="0"/>
                  </a:lnTo>
                  <a:lnTo>
                    <a:pt x="2157" y="1461"/>
                  </a:lnTo>
                  <a:lnTo>
                    <a:pt x="2157" y="4595"/>
                  </a:lnTo>
                </a:path>
              </a:pathLst>
            </a:custGeom>
            <a:solidFill>
              <a:srgbClr val="E31F16"/>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7" name="Freeform 199">
              <a:extLst>
                <a:ext uri="{FF2B5EF4-FFF2-40B4-BE49-F238E27FC236}">
                  <a16:creationId xmlns:a16="http://schemas.microsoft.com/office/drawing/2014/main" id="{B12C678A-82D9-4744-B5C4-4F8DD2EFEF89}"/>
                </a:ext>
              </a:extLst>
            </p:cNvPr>
            <p:cNvSpPr>
              <a:spLocks noChangeArrowheads="1"/>
            </p:cNvSpPr>
            <p:nvPr/>
          </p:nvSpPr>
          <p:spPr bwMode="auto">
            <a:xfrm>
              <a:off x="16838711" y="9735883"/>
              <a:ext cx="928983" cy="486610"/>
            </a:xfrm>
            <a:custGeom>
              <a:avLst/>
              <a:gdLst>
                <a:gd name="T0" fmla="*/ 1572 w 1573"/>
                <a:gd name="T1" fmla="*/ 0 h 825"/>
                <a:gd name="T2" fmla="*/ 0 w 1573"/>
                <a:gd name="T3" fmla="*/ 0 h 825"/>
                <a:gd name="T4" fmla="*/ 0 w 1573"/>
                <a:gd name="T5" fmla="*/ 824 h 825"/>
                <a:gd name="T6" fmla="*/ 1572 w 1573"/>
                <a:gd name="T7" fmla="*/ 824 h 825"/>
                <a:gd name="T8" fmla="*/ 1572 w 1573"/>
                <a:gd name="T9" fmla="*/ 0 h 825"/>
              </a:gdLst>
              <a:ahLst/>
              <a:cxnLst>
                <a:cxn ang="0">
                  <a:pos x="T0" y="T1"/>
                </a:cxn>
                <a:cxn ang="0">
                  <a:pos x="T2" y="T3"/>
                </a:cxn>
                <a:cxn ang="0">
                  <a:pos x="T4" y="T5"/>
                </a:cxn>
                <a:cxn ang="0">
                  <a:pos x="T6" y="T7"/>
                </a:cxn>
                <a:cxn ang="0">
                  <a:pos x="T8" y="T9"/>
                </a:cxn>
              </a:cxnLst>
              <a:rect l="0" t="0" r="r" b="b"/>
              <a:pathLst>
                <a:path w="1573" h="825">
                  <a:moveTo>
                    <a:pt x="1572" y="0"/>
                  </a:moveTo>
                  <a:lnTo>
                    <a:pt x="0" y="0"/>
                  </a:lnTo>
                  <a:lnTo>
                    <a:pt x="0" y="824"/>
                  </a:lnTo>
                  <a:lnTo>
                    <a:pt x="1572" y="824"/>
                  </a:lnTo>
                  <a:lnTo>
                    <a:pt x="1572" y="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8" name="Freeform 200">
              <a:extLst>
                <a:ext uri="{FF2B5EF4-FFF2-40B4-BE49-F238E27FC236}">
                  <a16:creationId xmlns:a16="http://schemas.microsoft.com/office/drawing/2014/main" id="{7D8D3A97-B845-9B4E-854E-9405F2569070}"/>
                </a:ext>
              </a:extLst>
            </p:cNvPr>
            <p:cNvSpPr>
              <a:spLocks noChangeArrowheads="1"/>
            </p:cNvSpPr>
            <p:nvPr/>
          </p:nvSpPr>
          <p:spPr bwMode="auto">
            <a:xfrm>
              <a:off x="16726816" y="9483470"/>
              <a:ext cx="1147569" cy="338285"/>
            </a:xfrm>
            <a:custGeom>
              <a:avLst/>
              <a:gdLst>
                <a:gd name="T0" fmla="*/ 1938 w 1945"/>
                <a:gd name="T1" fmla="*/ 465 h 572"/>
                <a:gd name="T2" fmla="*/ 1938 w 1945"/>
                <a:gd name="T3" fmla="*/ 465 h 572"/>
                <a:gd name="T4" fmla="*/ 1832 w 1945"/>
                <a:gd name="T5" fmla="*/ 0 h 572"/>
                <a:gd name="T6" fmla="*/ 1187 w 1945"/>
                <a:gd name="T7" fmla="*/ 0 h 572"/>
                <a:gd name="T8" fmla="*/ 782 w 1945"/>
                <a:gd name="T9" fmla="*/ 0 h 572"/>
                <a:gd name="T10" fmla="*/ 119 w 1945"/>
                <a:gd name="T11" fmla="*/ 0 h 572"/>
                <a:gd name="T12" fmla="*/ 6 w 1945"/>
                <a:gd name="T13" fmla="*/ 465 h 572"/>
                <a:gd name="T14" fmla="*/ 0 w 1945"/>
                <a:gd name="T15" fmla="*/ 492 h 572"/>
                <a:gd name="T16" fmla="*/ 73 w 1945"/>
                <a:gd name="T17" fmla="*/ 571 h 572"/>
                <a:gd name="T18" fmla="*/ 152 w 1945"/>
                <a:gd name="T19" fmla="*/ 492 h 572"/>
                <a:gd name="T20" fmla="*/ 224 w 1945"/>
                <a:gd name="T21" fmla="*/ 571 h 572"/>
                <a:gd name="T22" fmla="*/ 298 w 1945"/>
                <a:gd name="T23" fmla="*/ 492 h 572"/>
                <a:gd name="T24" fmla="*/ 377 w 1945"/>
                <a:gd name="T25" fmla="*/ 571 h 572"/>
                <a:gd name="T26" fmla="*/ 450 w 1945"/>
                <a:gd name="T27" fmla="*/ 492 h 572"/>
                <a:gd name="T28" fmla="*/ 523 w 1945"/>
                <a:gd name="T29" fmla="*/ 571 h 572"/>
                <a:gd name="T30" fmla="*/ 596 w 1945"/>
                <a:gd name="T31" fmla="*/ 492 h 572"/>
                <a:gd name="T32" fmla="*/ 676 w 1945"/>
                <a:gd name="T33" fmla="*/ 571 h 572"/>
                <a:gd name="T34" fmla="*/ 749 w 1945"/>
                <a:gd name="T35" fmla="*/ 492 h 572"/>
                <a:gd name="T36" fmla="*/ 822 w 1945"/>
                <a:gd name="T37" fmla="*/ 571 h 572"/>
                <a:gd name="T38" fmla="*/ 895 w 1945"/>
                <a:gd name="T39" fmla="*/ 492 h 572"/>
                <a:gd name="T40" fmla="*/ 975 w 1945"/>
                <a:gd name="T41" fmla="*/ 571 h 572"/>
                <a:gd name="T42" fmla="*/ 1048 w 1945"/>
                <a:gd name="T43" fmla="*/ 492 h 572"/>
                <a:gd name="T44" fmla="*/ 1121 w 1945"/>
                <a:gd name="T45" fmla="*/ 571 h 572"/>
                <a:gd name="T46" fmla="*/ 1194 w 1945"/>
                <a:gd name="T47" fmla="*/ 492 h 572"/>
                <a:gd name="T48" fmla="*/ 1274 w 1945"/>
                <a:gd name="T49" fmla="*/ 571 h 572"/>
                <a:gd name="T50" fmla="*/ 1347 w 1945"/>
                <a:gd name="T51" fmla="*/ 492 h 572"/>
                <a:gd name="T52" fmla="*/ 1420 w 1945"/>
                <a:gd name="T53" fmla="*/ 571 h 572"/>
                <a:gd name="T54" fmla="*/ 1499 w 1945"/>
                <a:gd name="T55" fmla="*/ 492 h 572"/>
                <a:gd name="T56" fmla="*/ 1573 w 1945"/>
                <a:gd name="T57" fmla="*/ 571 h 572"/>
                <a:gd name="T58" fmla="*/ 1646 w 1945"/>
                <a:gd name="T59" fmla="*/ 492 h 572"/>
                <a:gd name="T60" fmla="*/ 1719 w 1945"/>
                <a:gd name="T61" fmla="*/ 571 h 572"/>
                <a:gd name="T62" fmla="*/ 1798 w 1945"/>
                <a:gd name="T63" fmla="*/ 492 h 572"/>
                <a:gd name="T64" fmla="*/ 1871 w 1945"/>
                <a:gd name="T65" fmla="*/ 571 h 572"/>
                <a:gd name="T66" fmla="*/ 1944 w 1945"/>
                <a:gd name="T67" fmla="*/ 492 h 572"/>
                <a:gd name="T68" fmla="*/ 1938 w 1945"/>
                <a:gd name="T69" fmla="*/ 465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45" h="572">
                  <a:moveTo>
                    <a:pt x="1938" y="465"/>
                  </a:moveTo>
                  <a:lnTo>
                    <a:pt x="1938" y="465"/>
                  </a:lnTo>
                  <a:cubicBezTo>
                    <a:pt x="1832" y="0"/>
                    <a:pt x="1832" y="0"/>
                    <a:pt x="1832" y="0"/>
                  </a:cubicBezTo>
                  <a:cubicBezTo>
                    <a:pt x="1187" y="0"/>
                    <a:pt x="1187" y="0"/>
                    <a:pt x="1187" y="0"/>
                  </a:cubicBezTo>
                  <a:cubicBezTo>
                    <a:pt x="782" y="0"/>
                    <a:pt x="782" y="0"/>
                    <a:pt x="782" y="0"/>
                  </a:cubicBezTo>
                  <a:cubicBezTo>
                    <a:pt x="119" y="0"/>
                    <a:pt x="119" y="0"/>
                    <a:pt x="119" y="0"/>
                  </a:cubicBezTo>
                  <a:cubicBezTo>
                    <a:pt x="6" y="465"/>
                    <a:pt x="6" y="465"/>
                    <a:pt x="6" y="465"/>
                  </a:cubicBezTo>
                  <a:cubicBezTo>
                    <a:pt x="0" y="478"/>
                    <a:pt x="0" y="485"/>
                    <a:pt x="0" y="492"/>
                  </a:cubicBezTo>
                  <a:cubicBezTo>
                    <a:pt x="0" y="538"/>
                    <a:pt x="33" y="571"/>
                    <a:pt x="73" y="571"/>
                  </a:cubicBezTo>
                  <a:cubicBezTo>
                    <a:pt x="119" y="571"/>
                    <a:pt x="152" y="538"/>
                    <a:pt x="152" y="492"/>
                  </a:cubicBezTo>
                  <a:cubicBezTo>
                    <a:pt x="152" y="538"/>
                    <a:pt x="186" y="571"/>
                    <a:pt x="224" y="571"/>
                  </a:cubicBezTo>
                  <a:cubicBezTo>
                    <a:pt x="264" y="571"/>
                    <a:pt x="298" y="538"/>
                    <a:pt x="298" y="492"/>
                  </a:cubicBezTo>
                  <a:cubicBezTo>
                    <a:pt x="298" y="538"/>
                    <a:pt x="331" y="571"/>
                    <a:pt x="377" y="571"/>
                  </a:cubicBezTo>
                  <a:cubicBezTo>
                    <a:pt x="417" y="571"/>
                    <a:pt x="450" y="538"/>
                    <a:pt x="450" y="492"/>
                  </a:cubicBezTo>
                  <a:cubicBezTo>
                    <a:pt x="450" y="538"/>
                    <a:pt x="483" y="571"/>
                    <a:pt x="523" y="571"/>
                  </a:cubicBezTo>
                  <a:cubicBezTo>
                    <a:pt x="563" y="571"/>
                    <a:pt x="596" y="538"/>
                    <a:pt x="596" y="492"/>
                  </a:cubicBezTo>
                  <a:cubicBezTo>
                    <a:pt x="596" y="538"/>
                    <a:pt x="629" y="571"/>
                    <a:pt x="676" y="571"/>
                  </a:cubicBezTo>
                  <a:cubicBezTo>
                    <a:pt x="716" y="571"/>
                    <a:pt x="749" y="538"/>
                    <a:pt x="749" y="492"/>
                  </a:cubicBezTo>
                  <a:cubicBezTo>
                    <a:pt x="749" y="538"/>
                    <a:pt x="782" y="571"/>
                    <a:pt x="822" y="571"/>
                  </a:cubicBezTo>
                  <a:cubicBezTo>
                    <a:pt x="862" y="571"/>
                    <a:pt x="895" y="538"/>
                    <a:pt x="895" y="492"/>
                  </a:cubicBezTo>
                  <a:cubicBezTo>
                    <a:pt x="895" y="538"/>
                    <a:pt x="928" y="571"/>
                    <a:pt x="975" y="571"/>
                  </a:cubicBezTo>
                  <a:cubicBezTo>
                    <a:pt x="1015" y="571"/>
                    <a:pt x="1048" y="538"/>
                    <a:pt x="1048" y="492"/>
                  </a:cubicBezTo>
                  <a:cubicBezTo>
                    <a:pt x="1048" y="538"/>
                    <a:pt x="1081" y="571"/>
                    <a:pt x="1121" y="571"/>
                  </a:cubicBezTo>
                  <a:cubicBezTo>
                    <a:pt x="1161" y="571"/>
                    <a:pt x="1194" y="538"/>
                    <a:pt x="1194" y="492"/>
                  </a:cubicBezTo>
                  <a:cubicBezTo>
                    <a:pt x="1194" y="538"/>
                    <a:pt x="1227" y="571"/>
                    <a:pt x="1274" y="571"/>
                  </a:cubicBezTo>
                  <a:cubicBezTo>
                    <a:pt x="1314" y="571"/>
                    <a:pt x="1347" y="538"/>
                    <a:pt x="1347" y="492"/>
                  </a:cubicBezTo>
                  <a:cubicBezTo>
                    <a:pt x="1347" y="538"/>
                    <a:pt x="1380" y="571"/>
                    <a:pt x="1420" y="571"/>
                  </a:cubicBezTo>
                  <a:cubicBezTo>
                    <a:pt x="1459" y="571"/>
                    <a:pt x="1499" y="538"/>
                    <a:pt x="1499" y="492"/>
                  </a:cubicBezTo>
                  <a:cubicBezTo>
                    <a:pt x="1499" y="538"/>
                    <a:pt x="1533" y="571"/>
                    <a:pt x="1573" y="571"/>
                  </a:cubicBezTo>
                  <a:cubicBezTo>
                    <a:pt x="1612" y="571"/>
                    <a:pt x="1646" y="538"/>
                    <a:pt x="1646" y="492"/>
                  </a:cubicBezTo>
                  <a:cubicBezTo>
                    <a:pt x="1646" y="538"/>
                    <a:pt x="1679" y="571"/>
                    <a:pt x="1719" y="571"/>
                  </a:cubicBezTo>
                  <a:cubicBezTo>
                    <a:pt x="1765" y="571"/>
                    <a:pt x="1798" y="538"/>
                    <a:pt x="1798" y="492"/>
                  </a:cubicBezTo>
                  <a:cubicBezTo>
                    <a:pt x="1798" y="538"/>
                    <a:pt x="1832" y="571"/>
                    <a:pt x="1871" y="571"/>
                  </a:cubicBezTo>
                  <a:cubicBezTo>
                    <a:pt x="1911" y="571"/>
                    <a:pt x="1944" y="538"/>
                    <a:pt x="1944" y="492"/>
                  </a:cubicBezTo>
                  <a:cubicBezTo>
                    <a:pt x="1944" y="485"/>
                    <a:pt x="1944" y="478"/>
                    <a:pt x="1938" y="465"/>
                  </a:cubicBez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9" name="Freeform 201">
              <a:extLst>
                <a:ext uri="{FF2B5EF4-FFF2-40B4-BE49-F238E27FC236}">
                  <a16:creationId xmlns:a16="http://schemas.microsoft.com/office/drawing/2014/main" id="{AE27FDEC-8E1D-C448-9DDE-DAE9A40E8982}"/>
                </a:ext>
              </a:extLst>
            </p:cNvPr>
            <p:cNvSpPr>
              <a:spLocks noChangeArrowheads="1"/>
            </p:cNvSpPr>
            <p:nvPr/>
          </p:nvSpPr>
          <p:spPr bwMode="auto">
            <a:xfrm>
              <a:off x="16846517" y="8952622"/>
              <a:ext cx="145723" cy="338285"/>
            </a:xfrm>
            <a:custGeom>
              <a:avLst/>
              <a:gdLst>
                <a:gd name="T0" fmla="*/ 245 w 246"/>
                <a:gd name="T1" fmla="*/ 571 h 572"/>
                <a:gd name="T2" fmla="*/ 0 w 246"/>
                <a:gd name="T3" fmla="*/ 571 h 572"/>
                <a:gd name="T4" fmla="*/ 0 w 246"/>
                <a:gd name="T5" fmla="*/ 0 h 572"/>
                <a:gd name="T6" fmla="*/ 245 w 246"/>
                <a:gd name="T7" fmla="*/ 0 h 572"/>
                <a:gd name="T8" fmla="*/ 245 w 246"/>
                <a:gd name="T9" fmla="*/ 571 h 572"/>
              </a:gdLst>
              <a:ahLst/>
              <a:cxnLst>
                <a:cxn ang="0">
                  <a:pos x="T0" y="T1"/>
                </a:cxn>
                <a:cxn ang="0">
                  <a:pos x="T2" y="T3"/>
                </a:cxn>
                <a:cxn ang="0">
                  <a:pos x="T4" y="T5"/>
                </a:cxn>
                <a:cxn ang="0">
                  <a:pos x="T6" y="T7"/>
                </a:cxn>
                <a:cxn ang="0">
                  <a:pos x="T8" y="T9"/>
                </a:cxn>
              </a:cxnLst>
              <a:rect l="0" t="0" r="r" b="b"/>
              <a:pathLst>
                <a:path w="246" h="572">
                  <a:moveTo>
                    <a:pt x="245" y="571"/>
                  </a:moveTo>
                  <a:lnTo>
                    <a:pt x="0" y="571"/>
                  </a:lnTo>
                  <a:lnTo>
                    <a:pt x="0" y="0"/>
                  </a:lnTo>
                  <a:lnTo>
                    <a:pt x="245" y="0"/>
                  </a:lnTo>
                  <a:lnTo>
                    <a:pt x="245"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0" name="Freeform 202">
              <a:extLst>
                <a:ext uri="{FF2B5EF4-FFF2-40B4-BE49-F238E27FC236}">
                  <a16:creationId xmlns:a16="http://schemas.microsoft.com/office/drawing/2014/main" id="{287D48B8-6D00-6646-AEE4-9CA6F07E46BE}"/>
                </a:ext>
              </a:extLst>
            </p:cNvPr>
            <p:cNvSpPr>
              <a:spLocks noChangeArrowheads="1"/>
            </p:cNvSpPr>
            <p:nvPr/>
          </p:nvSpPr>
          <p:spPr bwMode="auto">
            <a:xfrm>
              <a:off x="17080715" y="8952622"/>
              <a:ext cx="150927" cy="338285"/>
            </a:xfrm>
            <a:custGeom>
              <a:avLst/>
              <a:gdLst>
                <a:gd name="T0" fmla="*/ 253 w 254"/>
                <a:gd name="T1" fmla="*/ 571 h 572"/>
                <a:gd name="T2" fmla="*/ 0 w 254"/>
                <a:gd name="T3" fmla="*/ 571 h 572"/>
                <a:gd name="T4" fmla="*/ 0 w 254"/>
                <a:gd name="T5" fmla="*/ 0 h 572"/>
                <a:gd name="T6" fmla="*/ 253 w 254"/>
                <a:gd name="T7" fmla="*/ 0 h 572"/>
                <a:gd name="T8" fmla="*/ 253 w 254"/>
                <a:gd name="T9" fmla="*/ 571 h 572"/>
              </a:gdLst>
              <a:ahLst/>
              <a:cxnLst>
                <a:cxn ang="0">
                  <a:pos x="T0" y="T1"/>
                </a:cxn>
                <a:cxn ang="0">
                  <a:pos x="T2" y="T3"/>
                </a:cxn>
                <a:cxn ang="0">
                  <a:pos x="T4" y="T5"/>
                </a:cxn>
                <a:cxn ang="0">
                  <a:pos x="T6" y="T7"/>
                </a:cxn>
                <a:cxn ang="0">
                  <a:pos x="T8" y="T9"/>
                </a:cxn>
              </a:cxnLst>
              <a:rect l="0" t="0" r="r" b="b"/>
              <a:pathLst>
                <a:path w="254" h="572">
                  <a:moveTo>
                    <a:pt x="253" y="571"/>
                  </a:moveTo>
                  <a:lnTo>
                    <a:pt x="0" y="571"/>
                  </a:lnTo>
                  <a:lnTo>
                    <a:pt x="0" y="0"/>
                  </a:lnTo>
                  <a:lnTo>
                    <a:pt x="253" y="0"/>
                  </a:lnTo>
                  <a:lnTo>
                    <a:pt x="253"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1" name="Freeform 203">
              <a:extLst>
                <a:ext uri="{FF2B5EF4-FFF2-40B4-BE49-F238E27FC236}">
                  <a16:creationId xmlns:a16="http://schemas.microsoft.com/office/drawing/2014/main" id="{FA543B69-028D-054B-B721-F0FE7A813E98}"/>
                </a:ext>
              </a:extLst>
            </p:cNvPr>
            <p:cNvSpPr>
              <a:spLocks noChangeArrowheads="1"/>
            </p:cNvSpPr>
            <p:nvPr/>
          </p:nvSpPr>
          <p:spPr bwMode="auto">
            <a:xfrm>
              <a:off x="17317515" y="8952622"/>
              <a:ext cx="145723" cy="338285"/>
            </a:xfrm>
            <a:custGeom>
              <a:avLst/>
              <a:gdLst>
                <a:gd name="T0" fmla="*/ 246 w 247"/>
                <a:gd name="T1" fmla="*/ 571 h 572"/>
                <a:gd name="T2" fmla="*/ 0 w 247"/>
                <a:gd name="T3" fmla="*/ 571 h 572"/>
                <a:gd name="T4" fmla="*/ 0 w 247"/>
                <a:gd name="T5" fmla="*/ 0 h 572"/>
                <a:gd name="T6" fmla="*/ 246 w 247"/>
                <a:gd name="T7" fmla="*/ 0 h 572"/>
                <a:gd name="T8" fmla="*/ 246 w 247"/>
                <a:gd name="T9" fmla="*/ 571 h 572"/>
              </a:gdLst>
              <a:ahLst/>
              <a:cxnLst>
                <a:cxn ang="0">
                  <a:pos x="T0" y="T1"/>
                </a:cxn>
                <a:cxn ang="0">
                  <a:pos x="T2" y="T3"/>
                </a:cxn>
                <a:cxn ang="0">
                  <a:pos x="T4" y="T5"/>
                </a:cxn>
                <a:cxn ang="0">
                  <a:pos x="T6" y="T7"/>
                </a:cxn>
                <a:cxn ang="0">
                  <a:pos x="T8" y="T9"/>
                </a:cxn>
              </a:cxnLst>
              <a:rect l="0" t="0" r="r" b="b"/>
              <a:pathLst>
                <a:path w="247" h="572">
                  <a:moveTo>
                    <a:pt x="246" y="571"/>
                  </a:moveTo>
                  <a:lnTo>
                    <a:pt x="0" y="571"/>
                  </a:lnTo>
                  <a:lnTo>
                    <a:pt x="0" y="0"/>
                  </a:lnTo>
                  <a:lnTo>
                    <a:pt x="246" y="0"/>
                  </a:lnTo>
                  <a:lnTo>
                    <a:pt x="246"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2" name="Freeform 204">
              <a:extLst>
                <a:ext uri="{FF2B5EF4-FFF2-40B4-BE49-F238E27FC236}">
                  <a16:creationId xmlns:a16="http://schemas.microsoft.com/office/drawing/2014/main" id="{6A0CBCC5-5044-8246-8554-13AF2FE25F23}"/>
                </a:ext>
              </a:extLst>
            </p:cNvPr>
            <p:cNvSpPr>
              <a:spLocks noChangeArrowheads="1"/>
            </p:cNvSpPr>
            <p:nvPr/>
          </p:nvSpPr>
          <p:spPr bwMode="auto">
            <a:xfrm>
              <a:off x="17554314" y="8952622"/>
              <a:ext cx="148326" cy="338285"/>
            </a:xfrm>
            <a:custGeom>
              <a:avLst/>
              <a:gdLst>
                <a:gd name="T0" fmla="*/ 252 w 253"/>
                <a:gd name="T1" fmla="*/ 571 h 572"/>
                <a:gd name="T2" fmla="*/ 0 w 253"/>
                <a:gd name="T3" fmla="*/ 571 h 572"/>
                <a:gd name="T4" fmla="*/ 0 w 253"/>
                <a:gd name="T5" fmla="*/ 0 h 572"/>
                <a:gd name="T6" fmla="*/ 252 w 253"/>
                <a:gd name="T7" fmla="*/ 0 h 572"/>
                <a:gd name="T8" fmla="*/ 252 w 253"/>
                <a:gd name="T9" fmla="*/ 571 h 572"/>
              </a:gdLst>
              <a:ahLst/>
              <a:cxnLst>
                <a:cxn ang="0">
                  <a:pos x="T0" y="T1"/>
                </a:cxn>
                <a:cxn ang="0">
                  <a:pos x="T2" y="T3"/>
                </a:cxn>
                <a:cxn ang="0">
                  <a:pos x="T4" y="T5"/>
                </a:cxn>
                <a:cxn ang="0">
                  <a:pos x="T6" y="T7"/>
                </a:cxn>
                <a:cxn ang="0">
                  <a:pos x="T8" y="T9"/>
                </a:cxn>
              </a:cxnLst>
              <a:rect l="0" t="0" r="r" b="b"/>
              <a:pathLst>
                <a:path w="253" h="572">
                  <a:moveTo>
                    <a:pt x="252" y="571"/>
                  </a:moveTo>
                  <a:lnTo>
                    <a:pt x="0" y="571"/>
                  </a:lnTo>
                  <a:lnTo>
                    <a:pt x="0" y="0"/>
                  </a:lnTo>
                  <a:lnTo>
                    <a:pt x="252" y="0"/>
                  </a:lnTo>
                  <a:lnTo>
                    <a:pt x="252"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3" name="Freeform 205">
              <a:extLst>
                <a:ext uri="{FF2B5EF4-FFF2-40B4-BE49-F238E27FC236}">
                  <a16:creationId xmlns:a16="http://schemas.microsoft.com/office/drawing/2014/main" id="{7E0F8365-02BF-BA44-AD6A-E9D98734AFC7}"/>
                </a:ext>
              </a:extLst>
            </p:cNvPr>
            <p:cNvSpPr>
              <a:spLocks noChangeArrowheads="1"/>
            </p:cNvSpPr>
            <p:nvPr/>
          </p:nvSpPr>
          <p:spPr bwMode="auto">
            <a:xfrm>
              <a:off x="15386686" y="8026240"/>
              <a:ext cx="1277677" cy="2422645"/>
            </a:xfrm>
            <a:custGeom>
              <a:avLst/>
              <a:gdLst>
                <a:gd name="T0" fmla="*/ 2165 w 2166"/>
                <a:gd name="T1" fmla="*/ 4104 h 4105"/>
                <a:gd name="T2" fmla="*/ 0 w 2166"/>
                <a:gd name="T3" fmla="*/ 4104 h 4105"/>
                <a:gd name="T4" fmla="*/ 0 w 2166"/>
                <a:gd name="T5" fmla="*/ 1461 h 4105"/>
                <a:gd name="T6" fmla="*/ 1082 w 2166"/>
                <a:gd name="T7" fmla="*/ 0 h 4105"/>
                <a:gd name="T8" fmla="*/ 2165 w 2166"/>
                <a:gd name="T9" fmla="*/ 1461 h 4105"/>
                <a:gd name="T10" fmla="*/ 2165 w 2166"/>
                <a:gd name="T11" fmla="*/ 4104 h 4105"/>
              </a:gdLst>
              <a:ahLst/>
              <a:cxnLst>
                <a:cxn ang="0">
                  <a:pos x="T0" y="T1"/>
                </a:cxn>
                <a:cxn ang="0">
                  <a:pos x="T2" y="T3"/>
                </a:cxn>
                <a:cxn ang="0">
                  <a:pos x="T4" y="T5"/>
                </a:cxn>
                <a:cxn ang="0">
                  <a:pos x="T6" y="T7"/>
                </a:cxn>
                <a:cxn ang="0">
                  <a:pos x="T8" y="T9"/>
                </a:cxn>
                <a:cxn ang="0">
                  <a:pos x="T10" y="T11"/>
                </a:cxn>
              </a:cxnLst>
              <a:rect l="0" t="0" r="r" b="b"/>
              <a:pathLst>
                <a:path w="2166" h="4105">
                  <a:moveTo>
                    <a:pt x="2165" y="4104"/>
                  </a:moveTo>
                  <a:lnTo>
                    <a:pt x="0" y="4104"/>
                  </a:lnTo>
                  <a:lnTo>
                    <a:pt x="0" y="1461"/>
                  </a:lnTo>
                  <a:lnTo>
                    <a:pt x="1082" y="0"/>
                  </a:lnTo>
                  <a:lnTo>
                    <a:pt x="2165" y="1461"/>
                  </a:lnTo>
                  <a:lnTo>
                    <a:pt x="2165" y="4104"/>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4" name="Freeform 206">
              <a:extLst>
                <a:ext uri="{FF2B5EF4-FFF2-40B4-BE49-F238E27FC236}">
                  <a16:creationId xmlns:a16="http://schemas.microsoft.com/office/drawing/2014/main" id="{04E7A5A4-1866-664E-887D-B17F3DE40821}"/>
                </a:ext>
              </a:extLst>
            </p:cNvPr>
            <p:cNvSpPr>
              <a:spLocks noChangeArrowheads="1"/>
            </p:cNvSpPr>
            <p:nvPr/>
          </p:nvSpPr>
          <p:spPr bwMode="auto">
            <a:xfrm>
              <a:off x="15550624" y="8999461"/>
              <a:ext cx="184757" cy="392932"/>
            </a:xfrm>
            <a:custGeom>
              <a:avLst/>
              <a:gdLst>
                <a:gd name="T0" fmla="*/ 313 w 314"/>
                <a:gd name="T1" fmla="*/ 159 h 665"/>
                <a:gd name="T2" fmla="*/ 313 w 314"/>
                <a:gd name="T3" fmla="*/ 159 h 665"/>
                <a:gd name="T4" fmla="*/ 313 w 314"/>
                <a:gd name="T5" fmla="*/ 159 h 665"/>
                <a:gd name="T6" fmla="*/ 160 w 314"/>
                <a:gd name="T7" fmla="*/ 0 h 665"/>
                <a:gd name="T8" fmla="*/ 0 w 314"/>
                <a:gd name="T9" fmla="*/ 159 h 665"/>
                <a:gd name="T10" fmla="*/ 0 w 314"/>
                <a:gd name="T11" fmla="*/ 159 h 665"/>
                <a:gd name="T12" fmla="*/ 0 w 314"/>
                <a:gd name="T13" fmla="*/ 159 h 665"/>
                <a:gd name="T14" fmla="*/ 0 w 314"/>
                <a:gd name="T15" fmla="*/ 664 h 665"/>
                <a:gd name="T16" fmla="*/ 313 w 314"/>
                <a:gd name="T17" fmla="*/ 664 h 665"/>
                <a:gd name="T18" fmla="*/ 313 w 314"/>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59"/>
                  </a:moveTo>
                  <a:lnTo>
                    <a:pt x="313" y="159"/>
                  </a:lnTo>
                  <a:lnTo>
                    <a:pt x="313" y="159"/>
                  </a:lnTo>
                  <a:cubicBezTo>
                    <a:pt x="313" y="66"/>
                    <a:pt x="246" y="0"/>
                    <a:pt x="160" y="0"/>
                  </a:cubicBezTo>
                  <a:cubicBezTo>
                    <a:pt x="67" y="0"/>
                    <a:pt x="0" y="66"/>
                    <a:pt x="0" y="159"/>
                  </a:cubicBezTo>
                  <a:lnTo>
                    <a:pt x="0" y="159"/>
                  </a:lnTo>
                  <a:lnTo>
                    <a:pt x="0" y="159"/>
                  </a:lnTo>
                  <a:cubicBezTo>
                    <a:pt x="0" y="664"/>
                    <a:pt x="0" y="664"/>
                    <a:pt x="0" y="664"/>
                  </a:cubicBezTo>
                  <a:cubicBezTo>
                    <a:pt x="313" y="664"/>
                    <a:pt x="313" y="664"/>
                    <a:pt x="313" y="664"/>
                  </a:cubicBezTo>
                  <a:cubicBezTo>
                    <a:pt x="313" y="159"/>
                    <a:pt x="313" y="159"/>
                    <a:pt x="313"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5" name="Freeform 207">
              <a:extLst>
                <a:ext uri="{FF2B5EF4-FFF2-40B4-BE49-F238E27FC236}">
                  <a16:creationId xmlns:a16="http://schemas.microsoft.com/office/drawing/2014/main" id="{0D4E4F54-ECF0-5741-88E9-E49792B347B9}"/>
                </a:ext>
              </a:extLst>
            </p:cNvPr>
            <p:cNvSpPr>
              <a:spLocks noChangeArrowheads="1"/>
            </p:cNvSpPr>
            <p:nvPr/>
          </p:nvSpPr>
          <p:spPr bwMode="auto">
            <a:xfrm>
              <a:off x="15805639" y="8999461"/>
              <a:ext cx="184757" cy="392932"/>
            </a:xfrm>
            <a:custGeom>
              <a:avLst/>
              <a:gdLst>
                <a:gd name="T0" fmla="*/ 312 w 313"/>
                <a:gd name="T1" fmla="*/ 159 h 665"/>
                <a:gd name="T2" fmla="*/ 312 w 313"/>
                <a:gd name="T3" fmla="*/ 159 h 665"/>
                <a:gd name="T4" fmla="*/ 312 w 313"/>
                <a:gd name="T5" fmla="*/ 159 h 665"/>
                <a:gd name="T6" fmla="*/ 160 w 313"/>
                <a:gd name="T7" fmla="*/ 0 h 665"/>
                <a:gd name="T8" fmla="*/ 0 w 313"/>
                <a:gd name="T9" fmla="*/ 159 h 665"/>
                <a:gd name="T10" fmla="*/ 0 w 313"/>
                <a:gd name="T11" fmla="*/ 159 h 665"/>
                <a:gd name="T12" fmla="*/ 0 w 313"/>
                <a:gd name="T13" fmla="*/ 159 h 665"/>
                <a:gd name="T14" fmla="*/ 0 w 313"/>
                <a:gd name="T15" fmla="*/ 664 h 665"/>
                <a:gd name="T16" fmla="*/ 312 w 313"/>
                <a:gd name="T17" fmla="*/ 664 h 665"/>
                <a:gd name="T18" fmla="*/ 312 w 313"/>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59"/>
                  </a:moveTo>
                  <a:lnTo>
                    <a:pt x="312" y="159"/>
                  </a:lnTo>
                  <a:lnTo>
                    <a:pt x="312" y="159"/>
                  </a:lnTo>
                  <a:cubicBezTo>
                    <a:pt x="312" y="66"/>
                    <a:pt x="246" y="0"/>
                    <a:pt x="160" y="0"/>
                  </a:cubicBezTo>
                  <a:cubicBezTo>
                    <a:pt x="66" y="0"/>
                    <a:pt x="0" y="66"/>
                    <a:pt x="0" y="159"/>
                  </a:cubicBezTo>
                  <a:lnTo>
                    <a:pt x="0" y="159"/>
                  </a:lnTo>
                  <a:lnTo>
                    <a:pt x="0" y="159"/>
                  </a:lnTo>
                  <a:cubicBezTo>
                    <a:pt x="0" y="664"/>
                    <a:pt x="0" y="664"/>
                    <a:pt x="0" y="664"/>
                  </a:cubicBezTo>
                  <a:cubicBezTo>
                    <a:pt x="312" y="664"/>
                    <a:pt x="312" y="664"/>
                    <a:pt x="312" y="664"/>
                  </a:cubicBezTo>
                  <a:cubicBezTo>
                    <a:pt x="312" y="159"/>
                    <a:pt x="312" y="159"/>
                    <a:pt x="312"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6" name="Freeform 208">
              <a:extLst>
                <a:ext uri="{FF2B5EF4-FFF2-40B4-BE49-F238E27FC236}">
                  <a16:creationId xmlns:a16="http://schemas.microsoft.com/office/drawing/2014/main" id="{82672DD4-CCBC-7A4E-937A-E191D83451AE}"/>
                </a:ext>
              </a:extLst>
            </p:cNvPr>
            <p:cNvSpPr>
              <a:spLocks noChangeArrowheads="1"/>
            </p:cNvSpPr>
            <p:nvPr/>
          </p:nvSpPr>
          <p:spPr bwMode="auto">
            <a:xfrm>
              <a:off x="16060654" y="8999461"/>
              <a:ext cx="184757" cy="392932"/>
            </a:xfrm>
            <a:custGeom>
              <a:avLst/>
              <a:gdLst>
                <a:gd name="T0" fmla="*/ 312 w 313"/>
                <a:gd name="T1" fmla="*/ 159 h 665"/>
                <a:gd name="T2" fmla="*/ 312 w 313"/>
                <a:gd name="T3" fmla="*/ 159 h 665"/>
                <a:gd name="T4" fmla="*/ 312 w 313"/>
                <a:gd name="T5" fmla="*/ 159 h 665"/>
                <a:gd name="T6" fmla="*/ 159 w 313"/>
                <a:gd name="T7" fmla="*/ 0 h 665"/>
                <a:gd name="T8" fmla="*/ 0 w 313"/>
                <a:gd name="T9" fmla="*/ 159 h 665"/>
                <a:gd name="T10" fmla="*/ 0 w 313"/>
                <a:gd name="T11" fmla="*/ 159 h 665"/>
                <a:gd name="T12" fmla="*/ 0 w 313"/>
                <a:gd name="T13" fmla="*/ 159 h 665"/>
                <a:gd name="T14" fmla="*/ 0 w 313"/>
                <a:gd name="T15" fmla="*/ 664 h 665"/>
                <a:gd name="T16" fmla="*/ 312 w 313"/>
                <a:gd name="T17" fmla="*/ 664 h 665"/>
                <a:gd name="T18" fmla="*/ 312 w 313"/>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59"/>
                  </a:moveTo>
                  <a:lnTo>
                    <a:pt x="312" y="159"/>
                  </a:lnTo>
                  <a:lnTo>
                    <a:pt x="312" y="159"/>
                  </a:lnTo>
                  <a:cubicBezTo>
                    <a:pt x="312" y="66"/>
                    <a:pt x="245" y="0"/>
                    <a:pt x="159" y="0"/>
                  </a:cubicBezTo>
                  <a:cubicBezTo>
                    <a:pt x="66" y="0"/>
                    <a:pt x="0" y="66"/>
                    <a:pt x="0" y="159"/>
                  </a:cubicBezTo>
                  <a:lnTo>
                    <a:pt x="0" y="159"/>
                  </a:lnTo>
                  <a:lnTo>
                    <a:pt x="0" y="159"/>
                  </a:lnTo>
                  <a:cubicBezTo>
                    <a:pt x="0" y="664"/>
                    <a:pt x="0" y="664"/>
                    <a:pt x="0" y="664"/>
                  </a:cubicBezTo>
                  <a:cubicBezTo>
                    <a:pt x="312" y="664"/>
                    <a:pt x="312" y="664"/>
                    <a:pt x="312" y="664"/>
                  </a:cubicBezTo>
                  <a:cubicBezTo>
                    <a:pt x="312" y="159"/>
                    <a:pt x="312" y="159"/>
                    <a:pt x="312"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7" name="Freeform 209">
              <a:extLst>
                <a:ext uri="{FF2B5EF4-FFF2-40B4-BE49-F238E27FC236}">
                  <a16:creationId xmlns:a16="http://schemas.microsoft.com/office/drawing/2014/main" id="{FF093B7F-875B-FE40-9915-7B8661736E17}"/>
                </a:ext>
              </a:extLst>
            </p:cNvPr>
            <p:cNvSpPr>
              <a:spLocks noChangeArrowheads="1"/>
            </p:cNvSpPr>
            <p:nvPr/>
          </p:nvSpPr>
          <p:spPr bwMode="auto">
            <a:xfrm>
              <a:off x="16315669" y="8999461"/>
              <a:ext cx="184757" cy="392932"/>
            </a:xfrm>
            <a:custGeom>
              <a:avLst/>
              <a:gdLst>
                <a:gd name="T0" fmla="*/ 313 w 314"/>
                <a:gd name="T1" fmla="*/ 159 h 665"/>
                <a:gd name="T2" fmla="*/ 313 w 314"/>
                <a:gd name="T3" fmla="*/ 159 h 665"/>
                <a:gd name="T4" fmla="*/ 313 w 314"/>
                <a:gd name="T5" fmla="*/ 159 h 665"/>
                <a:gd name="T6" fmla="*/ 160 w 314"/>
                <a:gd name="T7" fmla="*/ 0 h 665"/>
                <a:gd name="T8" fmla="*/ 0 w 314"/>
                <a:gd name="T9" fmla="*/ 159 h 665"/>
                <a:gd name="T10" fmla="*/ 0 w 314"/>
                <a:gd name="T11" fmla="*/ 159 h 665"/>
                <a:gd name="T12" fmla="*/ 0 w 314"/>
                <a:gd name="T13" fmla="*/ 159 h 665"/>
                <a:gd name="T14" fmla="*/ 0 w 314"/>
                <a:gd name="T15" fmla="*/ 664 h 665"/>
                <a:gd name="T16" fmla="*/ 313 w 314"/>
                <a:gd name="T17" fmla="*/ 664 h 665"/>
                <a:gd name="T18" fmla="*/ 313 w 314"/>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59"/>
                  </a:moveTo>
                  <a:lnTo>
                    <a:pt x="313" y="159"/>
                  </a:lnTo>
                  <a:lnTo>
                    <a:pt x="313" y="159"/>
                  </a:lnTo>
                  <a:cubicBezTo>
                    <a:pt x="313" y="66"/>
                    <a:pt x="246" y="0"/>
                    <a:pt x="160" y="0"/>
                  </a:cubicBezTo>
                  <a:cubicBezTo>
                    <a:pt x="67" y="0"/>
                    <a:pt x="0" y="66"/>
                    <a:pt x="0" y="159"/>
                  </a:cubicBezTo>
                  <a:lnTo>
                    <a:pt x="0" y="159"/>
                  </a:lnTo>
                  <a:lnTo>
                    <a:pt x="0" y="159"/>
                  </a:lnTo>
                  <a:cubicBezTo>
                    <a:pt x="0" y="664"/>
                    <a:pt x="0" y="664"/>
                    <a:pt x="0" y="664"/>
                  </a:cubicBezTo>
                  <a:cubicBezTo>
                    <a:pt x="313" y="664"/>
                    <a:pt x="313" y="664"/>
                    <a:pt x="313" y="664"/>
                  </a:cubicBezTo>
                  <a:cubicBezTo>
                    <a:pt x="313" y="159"/>
                    <a:pt x="313" y="159"/>
                    <a:pt x="313"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8" name="Freeform 210">
              <a:extLst>
                <a:ext uri="{FF2B5EF4-FFF2-40B4-BE49-F238E27FC236}">
                  <a16:creationId xmlns:a16="http://schemas.microsoft.com/office/drawing/2014/main" id="{D2E9EC4E-B0D4-CC42-8451-0AD0A0FAB7E9}"/>
                </a:ext>
              </a:extLst>
            </p:cNvPr>
            <p:cNvSpPr>
              <a:spLocks noChangeArrowheads="1"/>
            </p:cNvSpPr>
            <p:nvPr/>
          </p:nvSpPr>
          <p:spPr bwMode="auto">
            <a:xfrm>
              <a:off x="15550624" y="9480868"/>
              <a:ext cx="184757" cy="392931"/>
            </a:xfrm>
            <a:custGeom>
              <a:avLst/>
              <a:gdLst>
                <a:gd name="T0" fmla="*/ 313 w 314"/>
                <a:gd name="T1" fmla="*/ 166 h 665"/>
                <a:gd name="T2" fmla="*/ 313 w 314"/>
                <a:gd name="T3" fmla="*/ 166 h 665"/>
                <a:gd name="T4" fmla="*/ 313 w 314"/>
                <a:gd name="T5" fmla="*/ 159 h 665"/>
                <a:gd name="T6" fmla="*/ 160 w 314"/>
                <a:gd name="T7" fmla="*/ 0 h 665"/>
                <a:gd name="T8" fmla="*/ 0 w 314"/>
                <a:gd name="T9" fmla="*/ 159 h 665"/>
                <a:gd name="T10" fmla="*/ 0 w 314"/>
                <a:gd name="T11" fmla="*/ 166 h 665"/>
                <a:gd name="T12" fmla="*/ 0 w 314"/>
                <a:gd name="T13" fmla="*/ 166 h 665"/>
                <a:gd name="T14" fmla="*/ 0 w 314"/>
                <a:gd name="T15" fmla="*/ 664 h 665"/>
                <a:gd name="T16" fmla="*/ 313 w 314"/>
                <a:gd name="T17" fmla="*/ 664 h 665"/>
                <a:gd name="T18" fmla="*/ 313 w 314"/>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66"/>
                  </a:moveTo>
                  <a:lnTo>
                    <a:pt x="313" y="166"/>
                  </a:lnTo>
                  <a:cubicBezTo>
                    <a:pt x="313" y="159"/>
                    <a:pt x="313" y="159"/>
                    <a:pt x="313" y="159"/>
                  </a:cubicBezTo>
                  <a:cubicBezTo>
                    <a:pt x="313" y="73"/>
                    <a:pt x="246" y="0"/>
                    <a:pt x="160" y="0"/>
                  </a:cubicBezTo>
                  <a:cubicBezTo>
                    <a:pt x="67" y="0"/>
                    <a:pt x="0" y="73"/>
                    <a:pt x="0" y="159"/>
                  </a:cubicBezTo>
                  <a:cubicBezTo>
                    <a:pt x="0" y="159"/>
                    <a:pt x="0" y="159"/>
                    <a:pt x="0" y="166"/>
                  </a:cubicBezTo>
                  <a:lnTo>
                    <a:pt x="0" y="166"/>
                  </a:lnTo>
                  <a:cubicBezTo>
                    <a:pt x="0" y="664"/>
                    <a:pt x="0" y="664"/>
                    <a:pt x="0" y="664"/>
                  </a:cubicBezTo>
                  <a:cubicBezTo>
                    <a:pt x="313" y="664"/>
                    <a:pt x="313" y="664"/>
                    <a:pt x="313" y="664"/>
                  </a:cubicBezTo>
                  <a:cubicBezTo>
                    <a:pt x="313" y="166"/>
                    <a:pt x="313" y="166"/>
                    <a:pt x="313"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9" name="Freeform 211">
              <a:extLst>
                <a:ext uri="{FF2B5EF4-FFF2-40B4-BE49-F238E27FC236}">
                  <a16:creationId xmlns:a16="http://schemas.microsoft.com/office/drawing/2014/main" id="{0AC202B4-0074-4347-BE51-9899FF39C2C5}"/>
                </a:ext>
              </a:extLst>
            </p:cNvPr>
            <p:cNvSpPr>
              <a:spLocks noChangeArrowheads="1"/>
            </p:cNvSpPr>
            <p:nvPr/>
          </p:nvSpPr>
          <p:spPr bwMode="auto">
            <a:xfrm>
              <a:off x="15805639" y="9480868"/>
              <a:ext cx="184757" cy="392931"/>
            </a:xfrm>
            <a:custGeom>
              <a:avLst/>
              <a:gdLst>
                <a:gd name="T0" fmla="*/ 312 w 313"/>
                <a:gd name="T1" fmla="*/ 166 h 665"/>
                <a:gd name="T2" fmla="*/ 312 w 313"/>
                <a:gd name="T3" fmla="*/ 166 h 665"/>
                <a:gd name="T4" fmla="*/ 312 w 313"/>
                <a:gd name="T5" fmla="*/ 159 h 665"/>
                <a:gd name="T6" fmla="*/ 160 w 313"/>
                <a:gd name="T7" fmla="*/ 0 h 665"/>
                <a:gd name="T8" fmla="*/ 0 w 313"/>
                <a:gd name="T9" fmla="*/ 159 h 665"/>
                <a:gd name="T10" fmla="*/ 0 w 313"/>
                <a:gd name="T11" fmla="*/ 166 h 665"/>
                <a:gd name="T12" fmla="*/ 0 w 313"/>
                <a:gd name="T13" fmla="*/ 166 h 665"/>
                <a:gd name="T14" fmla="*/ 0 w 313"/>
                <a:gd name="T15" fmla="*/ 664 h 665"/>
                <a:gd name="T16" fmla="*/ 312 w 313"/>
                <a:gd name="T17" fmla="*/ 664 h 665"/>
                <a:gd name="T18" fmla="*/ 312 w 313"/>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66"/>
                  </a:moveTo>
                  <a:lnTo>
                    <a:pt x="312" y="166"/>
                  </a:lnTo>
                  <a:cubicBezTo>
                    <a:pt x="312" y="159"/>
                    <a:pt x="312" y="159"/>
                    <a:pt x="312" y="159"/>
                  </a:cubicBezTo>
                  <a:cubicBezTo>
                    <a:pt x="312" y="73"/>
                    <a:pt x="246" y="0"/>
                    <a:pt x="160" y="0"/>
                  </a:cubicBezTo>
                  <a:cubicBezTo>
                    <a:pt x="66" y="0"/>
                    <a:pt x="0" y="73"/>
                    <a:pt x="0" y="159"/>
                  </a:cubicBezTo>
                  <a:cubicBezTo>
                    <a:pt x="0" y="159"/>
                    <a:pt x="0" y="159"/>
                    <a:pt x="0" y="166"/>
                  </a:cubicBezTo>
                  <a:lnTo>
                    <a:pt x="0" y="166"/>
                  </a:lnTo>
                  <a:cubicBezTo>
                    <a:pt x="0" y="664"/>
                    <a:pt x="0" y="664"/>
                    <a:pt x="0" y="664"/>
                  </a:cubicBezTo>
                  <a:cubicBezTo>
                    <a:pt x="312" y="664"/>
                    <a:pt x="312" y="664"/>
                    <a:pt x="312" y="664"/>
                  </a:cubicBezTo>
                  <a:cubicBezTo>
                    <a:pt x="312" y="166"/>
                    <a:pt x="312" y="166"/>
                    <a:pt x="312"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0" name="Freeform 212">
              <a:extLst>
                <a:ext uri="{FF2B5EF4-FFF2-40B4-BE49-F238E27FC236}">
                  <a16:creationId xmlns:a16="http://schemas.microsoft.com/office/drawing/2014/main" id="{90BCCC08-6CE1-ED45-952D-3CC4A88D5816}"/>
                </a:ext>
              </a:extLst>
            </p:cNvPr>
            <p:cNvSpPr>
              <a:spLocks noChangeArrowheads="1"/>
            </p:cNvSpPr>
            <p:nvPr/>
          </p:nvSpPr>
          <p:spPr bwMode="auto">
            <a:xfrm>
              <a:off x="16060654" y="9480868"/>
              <a:ext cx="184757" cy="392931"/>
            </a:xfrm>
            <a:custGeom>
              <a:avLst/>
              <a:gdLst>
                <a:gd name="T0" fmla="*/ 312 w 313"/>
                <a:gd name="T1" fmla="*/ 166 h 665"/>
                <a:gd name="T2" fmla="*/ 312 w 313"/>
                <a:gd name="T3" fmla="*/ 166 h 665"/>
                <a:gd name="T4" fmla="*/ 312 w 313"/>
                <a:gd name="T5" fmla="*/ 159 h 665"/>
                <a:gd name="T6" fmla="*/ 159 w 313"/>
                <a:gd name="T7" fmla="*/ 0 h 665"/>
                <a:gd name="T8" fmla="*/ 0 w 313"/>
                <a:gd name="T9" fmla="*/ 159 h 665"/>
                <a:gd name="T10" fmla="*/ 0 w 313"/>
                <a:gd name="T11" fmla="*/ 166 h 665"/>
                <a:gd name="T12" fmla="*/ 0 w 313"/>
                <a:gd name="T13" fmla="*/ 166 h 665"/>
                <a:gd name="T14" fmla="*/ 0 w 313"/>
                <a:gd name="T15" fmla="*/ 664 h 665"/>
                <a:gd name="T16" fmla="*/ 312 w 313"/>
                <a:gd name="T17" fmla="*/ 664 h 665"/>
                <a:gd name="T18" fmla="*/ 312 w 313"/>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66"/>
                  </a:moveTo>
                  <a:lnTo>
                    <a:pt x="312" y="166"/>
                  </a:lnTo>
                  <a:cubicBezTo>
                    <a:pt x="312" y="159"/>
                    <a:pt x="312" y="159"/>
                    <a:pt x="312" y="159"/>
                  </a:cubicBezTo>
                  <a:cubicBezTo>
                    <a:pt x="312" y="73"/>
                    <a:pt x="245" y="0"/>
                    <a:pt x="159" y="0"/>
                  </a:cubicBezTo>
                  <a:cubicBezTo>
                    <a:pt x="66" y="0"/>
                    <a:pt x="0" y="73"/>
                    <a:pt x="0" y="159"/>
                  </a:cubicBezTo>
                  <a:cubicBezTo>
                    <a:pt x="0" y="159"/>
                    <a:pt x="0" y="159"/>
                    <a:pt x="0" y="166"/>
                  </a:cubicBezTo>
                  <a:lnTo>
                    <a:pt x="0" y="166"/>
                  </a:lnTo>
                  <a:cubicBezTo>
                    <a:pt x="0" y="664"/>
                    <a:pt x="0" y="664"/>
                    <a:pt x="0" y="664"/>
                  </a:cubicBezTo>
                  <a:cubicBezTo>
                    <a:pt x="312" y="664"/>
                    <a:pt x="312" y="664"/>
                    <a:pt x="312" y="664"/>
                  </a:cubicBezTo>
                  <a:cubicBezTo>
                    <a:pt x="312" y="166"/>
                    <a:pt x="312" y="166"/>
                    <a:pt x="312"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1" name="Freeform 213">
              <a:extLst>
                <a:ext uri="{FF2B5EF4-FFF2-40B4-BE49-F238E27FC236}">
                  <a16:creationId xmlns:a16="http://schemas.microsoft.com/office/drawing/2014/main" id="{CCBBC644-CAFA-A342-86C1-F6F3E57561A9}"/>
                </a:ext>
              </a:extLst>
            </p:cNvPr>
            <p:cNvSpPr>
              <a:spLocks noChangeArrowheads="1"/>
            </p:cNvSpPr>
            <p:nvPr/>
          </p:nvSpPr>
          <p:spPr bwMode="auto">
            <a:xfrm>
              <a:off x="16315669" y="9480868"/>
              <a:ext cx="184757" cy="392931"/>
            </a:xfrm>
            <a:custGeom>
              <a:avLst/>
              <a:gdLst>
                <a:gd name="T0" fmla="*/ 313 w 314"/>
                <a:gd name="T1" fmla="*/ 166 h 665"/>
                <a:gd name="T2" fmla="*/ 313 w 314"/>
                <a:gd name="T3" fmla="*/ 166 h 665"/>
                <a:gd name="T4" fmla="*/ 313 w 314"/>
                <a:gd name="T5" fmla="*/ 159 h 665"/>
                <a:gd name="T6" fmla="*/ 160 w 314"/>
                <a:gd name="T7" fmla="*/ 0 h 665"/>
                <a:gd name="T8" fmla="*/ 0 w 314"/>
                <a:gd name="T9" fmla="*/ 159 h 665"/>
                <a:gd name="T10" fmla="*/ 0 w 314"/>
                <a:gd name="T11" fmla="*/ 166 h 665"/>
                <a:gd name="T12" fmla="*/ 0 w 314"/>
                <a:gd name="T13" fmla="*/ 166 h 665"/>
                <a:gd name="T14" fmla="*/ 0 w 314"/>
                <a:gd name="T15" fmla="*/ 664 h 665"/>
                <a:gd name="T16" fmla="*/ 313 w 314"/>
                <a:gd name="T17" fmla="*/ 664 h 665"/>
                <a:gd name="T18" fmla="*/ 313 w 314"/>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66"/>
                  </a:moveTo>
                  <a:lnTo>
                    <a:pt x="313" y="166"/>
                  </a:lnTo>
                  <a:cubicBezTo>
                    <a:pt x="313" y="159"/>
                    <a:pt x="313" y="159"/>
                    <a:pt x="313" y="159"/>
                  </a:cubicBezTo>
                  <a:cubicBezTo>
                    <a:pt x="313" y="73"/>
                    <a:pt x="246" y="0"/>
                    <a:pt x="160" y="0"/>
                  </a:cubicBezTo>
                  <a:cubicBezTo>
                    <a:pt x="67" y="0"/>
                    <a:pt x="0" y="73"/>
                    <a:pt x="0" y="159"/>
                  </a:cubicBezTo>
                  <a:cubicBezTo>
                    <a:pt x="0" y="159"/>
                    <a:pt x="0" y="159"/>
                    <a:pt x="0" y="166"/>
                  </a:cubicBezTo>
                  <a:lnTo>
                    <a:pt x="0" y="166"/>
                  </a:lnTo>
                  <a:cubicBezTo>
                    <a:pt x="0" y="664"/>
                    <a:pt x="0" y="664"/>
                    <a:pt x="0" y="664"/>
                  </a:cubicBezTo>
                  <a:cubicBezTo>
                    <a:pt x="313" y="664"/>
                    <a:pt x="313" y="664"/>
                    <a:pt x="313" y="664"/>
                  </a:cubicBezTo>
                  <a:cubicBezTo>
                    <a:pt x="313" y="166"/>
                    <a:pt x="313" y="166"/>
                    <a:pt x="313"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2" name="Freeform 214">
              <a:extLst>
                <a:ext uri="{FF2B5EF4-FFF2-40B4-BE49-F238E27FC236}">
                  <a16:creationId xmlns:a16="http://schemas.microsoft.com/office/drawing/2014/main" id="{457871B3-8694-3A4A-B18C-A26284A3B02C}"/>
                </a:ext>
              </a:extLst>
            </p:cNvPr>
            <p:cNvSpPr>
              <a:spLocks noChangeArrowheads="1"/>
            </p:cNvSpPr>
            <p:nvPr/>
          </p:nvSpPr>
          <p:spPr bwMode="auto">
            <a:xfrm>
              <a:off x="19214515" y="8596122"/>
              <a:ext cx="1277679" cy="2219672"/>
            </a:xfrm>
            <a:custGeom>
              <a:avLst/>
              <a:gdLst>
                <a:gd name="T0" fmla="*/ 2165 w 2166"/>
                <a:gd name="T1" fmla="*/ 3759 h 3760"/>
                <a:gd name="T2" fmla="*/ 0 w 2166"/>
                <a:gd name="T3" fmla="*/ 3759 h 3760"/>
                <a:gd name="T4" fmla="*/ 0 w 2166"/>
                <a:gd name="T5" fmla="*/ 584 h 3760"/>
                <a:gd name="T6" fmla="*/ 445 w 2166"/>
                <a:gd name="T7" fmla="*/ 0 h 3760"/>
                <a:gd name="T8" fmla="*/ 1707 w 2166"/>
                <a:gd name="T9" fmla="*/ 0 h 3760"/>
                <a:gd name="T10" fmla="*/ 2165 w 2166"/>
                <a:gd name="T11" fmla="*/ 584 h 3760"/>
                <a:gd name="T12" fmla="*/ 2165 w 2166"/>
                <a:gd name="T13" fmla="*/ 3759 h 3760"/>
              </a:gdLst>
              <a:ahLst/>
              <a:cxnLst>
                <a:cxn ang="0">
                  <a:pos x="T0" y="T1"/>
                </a:cxn>
                <a:cxn ang="0">
                  <a:pos x="T2" y="T3"/>
                </a:cxn>
                <a:cxn ang="0">
                  <a:pos x="T4" y="T5"/>
                </a:cxn>
                <a:cxn ang="0">
                  <a:pos x="T6" y="T7"/>
                </a:cxn>
                <a:cxn ang="0">
                  <a:pos x="T8" y="T9"/>
                </a:cxn>
                <a:cxn ang="0">
                  <a:pos x="T10" y="T11"/>
                </a:cxn>
                <a:cxn ang="0">
                  <a:pos x="T12" y="T13"/>
                </a:cxn>
              </a:cxnLst>
              <a:rect l="0" t="0" r="r" b="b"/>
              <a:pathLst>
                <a:path w="2166" h="3760">
                  <a:moveTo>
                    <a:pt x="2165" y="3759"/>
                  </a:moveTo>
                  <a:lnTo>
                    <a:pt x="0" y="3759"/>
                  </a:lnTo>
                  <a:lnTo>
                    <a:pt x="0" y="584"/>
                  </a:lnTo>
                  <a:lnTo>
                    <a:pt x="445" y="0"/>
                  </a:lnTo>
                  <a:lnTo>
                    <a:pt x="1707" y="0"/>
                  </a:lnTo>
                  <a:lnTo>
                    <a:pt x="2165" y="584"/>
                  </a:lnTo>
                  <a:lnTo>
                    <a:pt x="2165" y="3759"/>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3" name="Freeform 215">
              <a:extLst>
                <a:ext uri="{FF2B5EF4-FFF2-40B4-BE49-F238E27FC236}">
                  <a16:creationId xmlns:a16="http://schemas.microsoft.com/office/drawing/2014/main" id="{0B663601-8149-984C-B5EA-FAA41D7F283D}"/>
                </a:ext>
              </a:extLst>
            </p:cNvPr>
            <p:cNvSpPr>
              <a:spLocks noChangeArrowheads="1"/>
            </p:cNvSpPr>
            <p:nvPr/>
          </p:nvSpPr>
          <p:spPr bwMode="auto">
            <a:xfrm>
              <a:off x="19508564" y="9041096"/>
              <a:ext cx="689581" cy="317468"/>
            </a:xfrm>
            <a:custGeom>
              <a:avLst/>
              <a:gdLst>
                <a:gd name="T0" fmla="*/ 1169 w 1170"/>
                <a:gd name="T1" fmla="*/ 538 h 539"/>
                <a:gd name="T2" fmla="*/ 0 w 1170"/>
                <a:gd name="T3" fmla="*/ 538 h 539"/>
                <a:gd name="T4" fmla="*/ 0 w 1170"/>
                <a:gd name="T5" fmla="*/ 0 h 539"/>
                <a:gd name="T6" fmla="*/ 1169 w 1170"/>
                <a:gd name="T7" fmla="*/ 0 h 539"/>
                <a:gd name="T8" fmla="*/ 1169 w 1170"/>
                <a:gd name="T9" fmla="*/ 538 h 539"/>
              </a:gdLst>
              <a:ahLst/>
              <a:cxnLst>
                <a:cxn ang="0">
                  <a:pos x="T0" y="T1"/>
                </a:cxn>
                <a:cxn ang="0">
                  <a:pos x="T2" y="T3"/>
                </a:cxn>
                <a:cxn ang="0">
                  <a:pos x="T4" y="T5"/>
                </a:cxn>
                <a:cxn ang="0">
                  <a:pos x="T6" y="T7"/>
                </a:cxn>
                <a:cxn ang="0">
                  <a:pos x="T8" y="T9"/>
                </a:cxn>
              </a:cxnLst>
              <a:rect l="0" t="0" r="r" b="b"/>
              <a:pathLst>
                <a:path w="1170" h="539">
                  <a:moveTo>
                    <a:pt x="1169" y="538"/>
                  </a:moveTo>
                  <a:lnTo>
                    <a:pt x="0" y="538"/>
                  </a:lnTo>
                  <a:lnTo>
                    <a:pt x="0" y="0"/>
                  </a:lnTo>
                  <a:lnTo>
                    <a:pt x="1169" y="0"/>
                  </a:lnTo>
                  <a:lnTo>
                    <a:pt x="1169" y="538"/>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4" name="Freeform 216">
              <a:extLst>
                <a:ext uri="{FF2B5EF4-FFF2-40B4-BE49-F238E27FC236}">
                  <a16:creationId xmlns:a16="http://schemas.microsoft.com/office/drawing/2014/main" id="{9B11361E-0BAA-DD43-930B-28518BE3528D}"/>
                </a:ext>
              </a:extLst>
            </p:cNvPr>
            <p:cNvSpPr>
              <a:spLocks noChangeArrowheads="1"/>
            </p:cNvSpPr>
            <p:nvPr/>
          </p:nvSpPr>
          <p:spPr bwMode="auto">
            <a:xfrm>
              <a:off x="19508564" y="9527708"/>
              <a:ext cx="689581" cy="317468"/>
            </a:xfrm>
            <a:custGeom>
              <a:avLst/>
              <a:gdLst>
                <a:gd name="T0" fmla="*/ 1169 w 1170"/>
                <a:gd name="T1" fmla="*/ 538 h 539"/>
                <a:gd name="T2" fmla="*/ 0 w 1170"/>
                <a:gd name="T3" fmla="*/ 538 h 539"/>
                <a:gd name="T4" fmla="*/ 0 w 1170"/>
                <a:gd name="T5" fmla="*/ 0 h 539"/>
                <a:gd name="T6" fmla="*/ 1169 w 1170"/>
                <a:gd name="T7" fmla="*/ 0 h 539"/>
                <a:gd name="T8" fmla="*/ 1169 w 1170"/>
                <a:gd name="T9" fmla="*/ 538 h 539"/>
              </a:gdLst>
              <a:ahLst/>
              <a:cxnLst>
                <a:cxn ang="0">
                  <a:pos x="T0" y="T1"/>
                </a:cxn>
                <a:cxn ang="0">
                  <a:pos x="T2" y="T3"/>
                </a:cxn>
                <a:cxn ang="0">
                  <a:pos x="T4" y="T5"/>
                </a:cxn>
                <a:cxn ang="0">
                  <a:pos x="T6" y="T7"/>
                </a:cxn>
                <a:cxn ang="0">
                  <a:pos x="T8" y="T9"/>
                </a:cxn>
              </a:cxnLst>
              <a:rect l="0" t="0" r="r" b="b"/>
              <a:pathLst>
                <a:path w="1170" h="539">
                  <a:moveTo>
                    <a:pt x="1169" y="538"/>
                  </a:moveTo>
                  <a:lnTo>
                    <a:pt x="0" y="538"/>
                  </a:lnTo>
                  <a:lnTo>
                    <a:pt x="0" y="0"/>
                  </a:lnTo>
                  <a:lnTo>
                    <a:pt x="1169" y="0"/>
                  </a:lnTo>
                  <a:lnTo>
                    <a:pt x="1169" y="538"/>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5" name="Freeform 217">
              <a:extLst>
                <a:ext uri="{FF2B5EF4-FFF2-40B4-BE49-F238E27FC236}">
                  <a16:creationId xmlns:a16="http://schemas.microsoft.com/office/drawing/2014/main" id="{05AD697D-5133-AB40-A41C-4727329CBEE5}"/>
                </a:ext>
              </a:extLst>
            </p:cNvPr>
            <p:cNvSpPr>
              <a:spLocks noChangeArrowheads="1"/>
            </p:cNvSpPr>
            <p:nvPr/>
          </p:nvSpPr>
          <p:spPr bwMode="auto">
            <a:xfrm>
              <a:off x="14114212" y="8312482"/>
              <a:ext cx="1275076" cy="2414837"/>
            </a:xfrm>
            <a:custGeom>
              <a:avLst/>
              <a:gdLst>
                <a:gd name="T0" fmla="*/ 2159 w 2160"/>
                <a:gd name="T1" fmla="*/ 4090 h 4091"/>
                <a:gd name="T2" fmla="*/ 0 w 2160"/>
                <a:gd name="T3" fmla="*/ 4090 h 4091"/>
                <a:gd name="T4" fmla="*/ 0 w 2160"/>
                <a:gd name="T5" fmla="*/ 0 h 4091"/>
                <a:gd name="T6" fmla="*/ 2159 w 2160"/>
                <a:gd name="T7" fmla="*/ 0 h 4091"/>
                <a:gd name="T8" fmla="*/ 2159 w 2160"/>
                <a:gd name="T9" fmla="*/ 4090 h 4091"/>
              </a:gdLst>
              <a:ahLst/>
              <a:cxnLst>
                <a:cxn ang="0">
                  <a:pos x="T0" y="T1"/>
                </a:cxn>
                <a:cxn ang="0">
                  <a:pos x="T2" y="T3"/>
                </a:cxn>
                <a:cxn ang="0">
                  <a:pos x="T4" y="T5"/>
                </a:cxn>
                <a:cxn ang="0">
                  <a:pos x="T6" y="T7"/>
                </a:cxn>
                <a:cxn ang="0">
                  <a:pos x="T8" y="T9"/>
                </a:cxn>
              </a:cxnLst>
              <a:rect l="0" t="0" r="r" b="b"/>
              <a:pathLst>
                <a:path w="2160" h="4091">
                  <a:moveTo>
                    <a:pt x="2159" y="4090"/>
                  </a:moveTo>
                  <a:lnTo>
                    <a:pt x="0" y="4090"/>
                  </a:lnTo>
                  <a:lnTo>
                    <a:pt x="0" y="0"/>
                  </a:lnTo>
                  <a:lnTo>
                    <a:pt x="2159" y="0"/>
                  </a:lnTo>
                  <a:lnTo>
                    <a:pt x="2159" y="4090"/>
                  </a:lnTo>
                </a:path>
              </a:pathLst>
            </a:custGeom>
            <a:solidFill>
              <a:srgbClr val="E31F16"/>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6" name="Freeform 218">
              <a:extLst>
                <a:ext uri="{FF2B5EF4-FFF2-40B4-BE49-F238E27FC236}">
                  <a16:creationId xmlns:a16="http://schemas.microsoft.com/office/drawing/2014/main" id="{06F8D67D-C385-6F42-BF85-299CE9C96F81}"/>
                </a:ext>
              </a:extLst>
            </p:cNvPr>
            <p:cNvSpPr>
              <a:spLocks noChangeArrowheads="1"/>
            </p:cNvSpPr>
            <p:nvPr/>
          </p:nvSpPr>
          <p:spPr bwMode="auto">
            <a:xfrm>
              <a:off x="14322388" y="8598723"/>
              <a:ext cx="255015" cy="124905"/>
            </a:xfrm>
            <a:custGeom>
              <a:avLst/>
              <a:gdLst>
                <a:gd name="T0" fmla="*/ 432 w 433"/>
                <a:gd name="T1" fmla="*/ 212 h 213"/>
                <a:gd name="T2" fmla="*/ 0 w 433"/>
                <a:gd name="T3" fmla="*/ 212 h 213"/>
                <a:gd name="T4" fmla="*/ 0 w 433"/>
                <a:gd name="T5" fmla="*/ 0 h 213"/>
                <a:gd name="T6" fmla="*/ 432 w 433"/>
                <a:gd name="T7" fmla="*/ 0 h 213"/>
                <a:gd name="T8" fmla="*/ 432 w 433"/>
                <a:gd name="T9" fmla="*/ 212 h 213"/>
              </a:gdLst>
              <a:ahLst/>
              <a:cxnLst>
                <a:cxn ang="0">
                  <a:pos x="T0" y="T1"/>
                </a:cxn>
                <a:cxn ang="0">
                  <a:pos x="T2" y="T3"/>
                </a:cxn>
                <a:cxn ang="0">
                  <a:pos x="T4" y="T5"/>
                </a:cxn>
                <a:cxn ang="0">
                  <a:pos x="T6" y="T7"/>
                </a:cxn>
                <a:cxn ang="0">
                  <a:pos x="T8" y="T9"/>
                </a:cxn>
              </a:cxnLst>
              <a:rect l="0" t="0" r="r" b="b"/>
              <a:pathLst>
                <a:path w="433" h="213">
                  <a:moveTo>
                    <a:pt x="432" y="212"/>
                  </a:moveTo>
                  <a:lnTo>
                    <a:pt x="0" y="212"/>
                  </a:lnTo>
                  <a:lnTo>
                    <a:pt x="0" y="0"/>
                  </a:lnTo>
                  <a:lnTo>
                    <a:pt x="432" y="0"/>
                  </a:lnTo>
                  <a:lnTo>
                    <a:pt x="432" y="21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7" name="Freeform 219">
              <a:extLst>
                <a:ext uri="{FF2B5EF4-FFF2-40B4-BE49-F238E27FC236}">
                  <a16:creationId xmlns:a16="http://schemas.microsoft.com/office/drawing/2014/main" id="{C15DB471-C632-1346-BB06-1FEA02A21CC5}"/>
                </a:ext>
              </a:extLst>
            </p:cNvPr>
            <p:cNvSpPr>
              <a:spLocks noChangeArrowheads="1"/>
            </p:cNvSpPr>
            <p:nvPr/>
          </p:nvSpPr>
          <p:spPr bwMode="auto">
            <a:xfrm>
              <a:off x="14624242" y="8598723"/>
              <a:ext cx="255015" cy="124905"/>
            </a:xfrm>
            <a:custGeom>
              <a:avLst/>
              <a:gdLst>
                <a:gd name="T0" fmla="*/ 431 w 432"/>
                <a:gd name="T1" fmla="*/ 212 h 213"/>
                <a:gd name="T2" fmla="*/ 0 w 432"/>
                <a:gd name="T3" fmla="*/ 212 h 213"/>
                <a:gd name="T4" fmla="*/ 0 w 432"/>
                <a:gd name="T5" fmla="*/ 0 h 213"/>
                <a:gd name="T6" fmla="*/ 431 w 432"/>
                <a:gd name="T7" fmla="*/ 0 h 213"/>
                <a:gd name="T8" fmla="*/ 431 w 432"/>
                <a:gd name="T9" fmla="*/ 212 h 213"/>
              </a:gdLst>
              <a:ahLst/>
              <a:cxnLst>
                <a:cxn ang="0">
                  <a:pos x="T0" y="T1"/>
                </a:cxn>
                <a:cxn ang="0">
                  <a:pos x="T2" y="T3"/>
                </a:cxn>
                <a:cxn ang="0">
                  <a:pos x="T4" y="T5"/>
                </a:cxn>
                <a:cxn ang="0">
                  <a:pos x="T6" y="T7"/>
                </a:cxn>
                <a:cxn ang="0">
                  <a:pos x="T8" y="T9"/>
                </a:cxn>
              </a:cxnLst>
              <a:rect l="0" t="0" r="r" b="b"/>
              <a:pathLst>
                <a:path w="432" h="213">
                  <a:moveTo>
                    <a:pt x="431" y="212"/>
                  </a:moveTo>
                  <a:lnTo>
                    <a:pt x="0" y="212"/>
                  </a:lnTo>
                  <a:lnTo>
                    <a:pt x="0" y="0"/>
                  </a:lnTo>
                  <a:lnTo>
                    <a:pt x="431" y="0"/>
                  </a:lnTo>
                  <a:lnTo>
                    <a:pt x="431" y="21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8" name="Freeform 220">
              <a:extLst>
                <a:ext uri="{FF2B5EF4-FFF2-40B4-BE49-F238E27FC236}">
                  <a16:creationId xmlns:a16="http://schemas.microsoft.com/office/drawing/2014/main" id="{0CEFA034-5E60-2044-80FF-DC41336C8A80}"/>
                </a:ext>
              </a:extLst>
            </p:cNvPr>
            <p:cNvSpPr>
              <a:spLocks noChangeArrowheads="1"/>
            </p:cNvSpPr>
            <p:nvPr/>
          </p:nvSpPr>
          <p:spPr bwMode="auto">
            <a:xfrm>
              <a:off x="14926097" y="8598723"/>
              <a:ext cx="255015" cy="124905"/>
            </a:xfrm>
            <a:custGeom>
              <a:avLst/>
              <a:gdLst>
                <a:gd name="T0" fmla="*/ 432 w 433"/>
                <a:gd name="T1" fmla="*/ 212 h 213"/>
                <a:gd name="T2" fmla="*/ 0 w 433"/>
                <a:gd name="T3" fmla="*/ 212 h 213"/>
                <a:gd name="T4" fmla="*/ 0 w 433"/>
                <a:gd name="T5" fmla="*/ 0 h 213"/>
                <a:gd name="T6" fmla="*/ 432 w 433"/>
                <a:gd name="T7" fmla="*/ 0 h 213"/>
                <a:gd name="T8" fmla="*/ 432 w 433"/>
                <a:gd name="T9" fmla="*/ 212 h 213"/>
              </a:gdLst>
              <a:ahLst/>
              <a:cxnLst>
                <a:cxn ang="0">
                  <a:pos x="T0" y="T1"/>
                </a:cxn>
                <a:cxn ang="0">
                  <a:pos x="T2" y="T3"/>
                </a:cxn>
                <a:cxn ang="0">
                  <a:pos x="T4" y="T5"/>
                </a:cxn>
                <a:cxn ang="0">
                  <a:pos x="T6" y="T7"/>
                </a:cxn>
                <a:cxn ang="0">
                  <a:pos x="T8" y="T9"/>
                </a:cxn>
              </a:cxnLst>
              <a:rect l="0" t="0" r="r" b="b"/>
              <a:pathLst>
                <a:path w="433" h="213">
                  <a:moveTo>
                    <a:pt x="432" y="212"/>
                  </a:moveTo>
                  <a:lnTo>
                    <a:pt x="0" y="212"/>
                  </a:lnTo>
                  <a:lnTo>
                    <a:pt x="0" y="0"/>
                  </a:lnTo>
                  <a:lnTo>
                    <a:pt x="432" y="0"/>
                  </a:lnTo>
                  <a:lnTo>
                    <a:pt x="432" y="21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9" name="Freeform 221">
              <a:extLst>
                <a:ext uri="{FF2B5EF4-FFF2-40B4-BE49-F238E27FC236}">
                  <a16:creationId xmlns:a16="http://schemas.microsoft.com/office/drawing/2014/main" id="{AB923049-9EA4-3F46-B576-92E1B93D3E7D}"/>
                </a:ext>
              </a:extLst>
            </p:cNvPr>
            <p:cNvSpPr>
              <a:spLocks noChangeArrowheads="1"/>
            </p:cNvSpPr>
            <p:nvPr/>
          </p:nvSpPr>
          <p:spPr bwMode="auto">
            <a:xfrm>
              <a:off x="14322388" y="8830319"/>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0" name="Freeform 222">
              <a:extLst>
                <a:ext uri="{FF2B5EF4-FFF2-40B4-BE49-F238E27FC236}">
                  <a16:creationId xmlns:a16="http://schemas.microsoft.com/office/drawing/2014/main" id="{0EC8250C-1774-1241-B480-10A3D6C997C1}"/>
                </a:ext>
              </a:extLst>
            </p:cNvPr>
            <p:cNvSpPr>
              <a:spLocks noChangeArrowheads="1"/>
            </p:cNvSpPr>
            <p:nvPr/>
          </p:nvSpPr>
          <p:spPr bwMode="auto">
            <a:xfrm>
              <a:off x="14624242" y="8830319"/>
              <a:ext cx="255015" cy="127507"/>
            </a:xfrm>
            <a:custGeom>
              <a:avLst/>
              <a:gdLst>
                <a:gd name="T0" fmla="*/ 431 w 432"/>
                <a:gd name="T1" fmla="*/ 213 h 214"/>
                <a:gd name="T2" fmla="*/ 0 w 432"/>
                <a:gd name="T3" fmla="*/ 213 h 214"/>
                <a:gd name="T4" fmla="*/ 0 w 432"/>
                <a:gd name="T5" fmla="*/ 0 h 214"/>
                <a:gd name="T6" fmla="*/ 431 w 432"/>
                <a:gd name="T7" fmla="*/ 0 h 214"/>
                <a:gd name="T8" fmla="*/ 431 w 432"/>
                <a:gd name="T9" fmla="*/ 213 h 214"/>
              </a:gdLst>
              <a:ahLst/>
              <a:cxnLst>
                <a:cxn ang="0">
                  <a:pos x="T0" y="T1"/>
                </a:cxn>
                <a:cxn ang="0">
                  <a:pos x="T2" y="T3"/>
                </a:cxn>
                <a:cxn ang="0">
                  <a:pos x="T4" y="T5"/>
                </a:cxn>
                <a:cxn ang="0">
                  <a:pos x="T6" y="T7"/>
                </a:cxn>
                <a:cxn ang="0">
                  <a:pos x="T8" y="T9"/>
                </a:cxn>
              </a:cxnLst>
              <a:rect l="0" t="0" r="r" b="b"/>
              <a:pathLst>
                <a:path w="432" h="214">
                  <a:moveTo>
                    <a:pt x="431" y="213"/>
                  </a:moveTo>
                  <a:lnTo>
                    <a:pt x="0" y="213"/>
                  </a:lnTo>
                  <a:lnTo>
                    <a:pt x="0" y="0"/>
                  </a:lnTo>
                  <a:lnTo>
                    <a:pt x="431" y="0"/>
                  </a:lnTo>
                  <a:lnTo>
                    <a:pt x="431"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1" name="Freeform 223">
              <a:extLst>
                <a:ext uri="{FF2B5EF4-FFF2-40B4-BE49-F238E27FC236}">
                  <a16:creationId xmlns:a16="http://schemas.microsoft.com/office/drawing/2014/main" id="{9818B5D5-DDA0-FA4A-8AF1-C90CEB859FD8}"/>
                </a:ext>
              </a:extLst>
            </p:cNvPr>
            <p:cNvSpPr>
              <a:spLocks noChangeArrowheads="1"/>
            </p:cNvSpPr>
            <p:nvPr/>
          </p:nvSpPr>
          <p:spPr bwMode="auto">
            <a:xfrm>
              <a:off x="14926097" y="8830319"/>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2" name="Freeform 224">
              <a:extLst>
                <a:ext uri="{FF2B5EF4-FFF2-40B4-BE49-F238E27FC236}">
                  <a16:creationId xmlns:a16="http://schemas.microsoft.com/office/drawing/2014/main" id="{03F4FAC6-3C4C-5849-8BDF-FCE64E041EA0}"/>
                </a:ext>
              </a:extLst>
            </p:cNvPr>
            <p:cNvSpPr>
              <a:spLocks noChangeArrowheads="1"/>
            </p:cNvSpPr>
            <p:nvPr/>
          </p:nvSpPr>
          <p:spPr bwMode="auto">
            <a:xfrm>
              <a:off x="14322388" y="9056710"/>
              <a:ext cx="255015" cy="130110"/>
            </a:xfrm>
            <a:custGeom>
              <a:avLst/>
              <a:gdLst>
                <a:gd name="T0" fmla="*/ 432 w 433"/>
                <a:gd name="T1" fmla="*/ 219 h 220"/>
                <a:gd name="T2" fmla="*/ 0 w 433"/>
                <a:gd name="T3" fmla="*/ 219 h 220"/>
                <a:gd name="T4" fmla="*/ 0 w 433"/>
                <a:gd name="T5" fmla="*/ 0 h 220"/>
                <a:gd name="T6" fmla="*/ 432 w 433"/>
                <a:gd name="T7" fmla="*/ 0 h 220"/>
                <a:gd name="T8" fmla="*/ 432 w 433"/>
                <a:gd name="T9" fmla="*/ 219 h 220"/>
              </a:gdLst>
              <a:ahLst/>
              <a:cxnLst>
                <a:cxn ang="0">
                  <a:pos x="T0" y="T1"/>
                </a:cxn>
                <a:cxn ang="0">
                  <a:pos x="T2" y="T3"/>
                </a:cxn>
                <a:cxn ang="0">
                  <a:pos x="T4" y="T5"/>
                </a:cxn>
                <a:cxn ang="0">
                  <a:pos x="T6" y="T7"/>
                </a:cxn>
                <a:cxn ang="0">
                  <a:pos x="T8" y="T9"/>
                </a:cxn>
              </a:cxnLst>
              <a:rect l="0" t="0" r="r" b="b"/>
              <a:pathLst>
                <a:path w="433" h="220">
                  <a:moveTo>
                    <a:pt x="432" y="219"/>
                  </a:moveTo>
                  <a:lnTo>
                    <a:pt x="0" y="219"/>
                  </a:lnTo>
                  <a:lnTo>
                    <a:pt x="0" y="0"/>
                  </a:lnTo>
                  <a:lnTo>
                    <a:pt x="432" y="0"/>
                  </a:lnTo>
                  <a:lnTo>
                    <a:pt x="432" y="219"/>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3" name="Freeform 225">
              <a:extLst>
                <a:ext uri="{FF2B5EF4-FFF2-40B4-BE49-F238E27FC236}">
                  <a16:creationId xmlns:a16="http://schemas.microsoft.com/office/drawing/2014/main" id="{EF111238-CCAA-6741-9850-E1AFC337625A}"/>
                </a:ext>
              </a:extLst>
            </p:cNvPr>
            <p:cNvSpPr>
              <a:spLocks noChangeArrowheads="1"/>
            </p:cNvSpPr>
            <p:nvPr/>
          </p:nvSpPr>
          <p:spPr bwMode="auto">
            <a:xfrm>
              <a:off x="14624242" y="9056710"/>
              <a:ext cx="255015" cy="130110"/>
            </a:xfrm>
            <a:custGeom>
              <a:avLst/>
              <a:gdLst>
                <a:gd name="T0" fmla="*/ 431 w 432"/>
                <a:gd name="T1" fmla="*/ 219 h 220"/>
                <a:gd name="T2" fmla="*/ 0 w 432"/>
                <a:gd name="T3" fmla="*/ 219 h 220"/>
                <a:gd name="T4" fmla="*/ 0 w 432"/>
                <a:gd name="T5" fmla="*/ 0 h 220"/>
                <a:gd name="T6" fmla="*/ 431 w 432"/>
                <a:gd name="T7" fmla="*/ 0 h 220"/>
                <a:gd name="T8" fmla="*/ 431 w 432"/>
                <a:gd name="T9" fmla="*/ 219 h 220"/>
              </a:gdLst>
              <a:ahLst/>
              <a:cxnLst>
                <a:cxn ang="0">
                  <a:pos x="T0" y="T1"/>
                </a:cxn>
                <a:cxn ang="0">
                  <a:pos x="T2" y="T3"/>
                </a:cxn>
                <a:cxn ang="0">
                  <a:pos x="T4" y="T5"/>
                </a:cxn>
                <a:cxn ang="0">
                  <a:pos x="T6" y="T7"/>
                </a:cxn>
                <a:cxn ang="0">
                  <a:pos x="T8" y="T9"/>
                </a:cxn>
              </a:cxnLst>
              <a:rect l="0" t="0" r="r" b="b"/>
              <a:pathLst>
                <a:path w="432" h="220">
                  <a:moveTo>
                    <a:pt x="431" y="219"/>
                  </a:moveTo>
                  <a:lnTo>
                    <a:pt x="0" y="219"/>
                  </a:lnTo>
                  <a:lnTo>
                    <a:pt x="0" y="0"/>
                  </a:lnTo>
                  <a:lnTo>
                    <a:pt x="431" y="0"/>
                  </a:lnTo>
                  <a:lnTo>
                    <a:pt x="431" y="219"/>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4" name="Freeform 226">
              <a:extLst>
                <a:ext uri="{FF2B5EF4-FFF2-40B4-BE49-F238E27FC236}">
                  <a16:creationId xmlns:a16="http://schemas.microsoft.com/office/drawing/2014/main" id="{E1F38307-C4D1-7A41-800B-3721960E5B99}"/>
                </a:ext>
              </a:extLst>
            </p:cNvPr>
            <p:cNvSpPr>
              <a:spLocks noChangeArrowheads="1"/>
            </p:cNvSpPr>
            <p:nvPr/>
          </p:nvSpPr>
          <p:spPr bwMode="auto">
            <a:xfrm>
              <a:off x="14926097" y="9056710"/>
              <a:ext cx="255015" cy="130110"/>
            </a:xfrm>
            <a:custGeom>
              <a:avLst/>
              <a:gdLst>
                <a:gd name="T0" fmla="*/ 432 w 433"/>
                <a:gd name="T1" fmla="*/ 219 h 220"/>
                <a:gd name="T2" fmla="*/ 0 w 433"/>
                <a:gd name="T3" fmla="*/ 219 h 220"/>
                <a:gd name="T4" fmla="*/ 0 w 433"/>
                <a:gd name="T5" fmla="*/ 0 h 220"/>
                <a:gd name="T6" fmla="*/ 432 w 433"/>
                <a:gd name="T7" fmla="*/ 0 h 220"/>
                <a:gd name="T8" fmla="*/ 432 w 433"/>
                <a:gd name="T9" fmla="*/ 219 h 220"/>
              </a:gdLst>
              <a:ahLst/>
              <a:cxnLst>
                <a:cxn ang="0">
                  <a:pos x="T0" y="T1"/>
                </a:cxn>
                <a:cxn ang="0">
                  <a:pos x="T2" y="T3"/>
                </a:cxn>
                <a:cxn ang="0">
                  <a:pos x="T4" y="T5"/>
                </a:cxn>
                <a:cxn ang="0">
                  <a:pos x="T6" y="T7"/>
                </a:cxn>
                <a:cxn ang="0">
                  <a:pos x="T8" y="T9"/>
                </a:cxn>
              </a:cxnLst>
              <a:rect l="0" t="0" r="r" b="b"/>
              <a:pathLst>
                <a:path w="433" h="220">
                  <a:moveTo>
                    <a:pt x="432" y="219"/>
                  </a:moveTo>
                  <a:lnTo>
                    <a:pt x="0" y="219"/>
                  </a:lnTo>
                  <a:lnTo>
                    <a:pt x="0" y="0"/>
                  </a:lnTo>
                  <a:lnTo>
                    <a:pt x="432" y="0"/>
                  </a:lnTo>
                  <a:lnTo>
                    <a:pt x="432" y="219"/>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5" name="Freeform 227">
              <a:extLst>
                <a:ext uri="{FF2B5EF4-FFF2-40B4-BE49-F238E27FC236}">
                  <a16:creationId xmlns:a16="http://schemas.microsoft.com/office/drawing/2014/main" id="{FA17317D-3D3E-D241-8293-909DF8F524DD}"/>
                </a:ext>
              </a:extLst>
            </p:cNvPr>
            <p:cNvSpPr>
              <a:spLocks noChangeArrowheads="1"/>
            </p:cNvSpPr>
            <p:nvPr/>
          </p:nvSpPr>
          <p:spPr bwMode="auto">
            <a:xfrm>
              <a:off x="14322388" y="9288306"/>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6" name="Freeform 228">
              <a:extLst>
                <a:ext uri="{FF2B5EF4-FFF2-40B4-BE49-F238E27FC236}">
                  <a16:creationId xmlns:a16="http://schemas.microsoft.com/office/drawing/2014/main" id="{FFEDB90C-6F83-DD4F-ADAC-59CA6F66BA8A}"/>
                </a:ext>
              </a:extLst>
            </p:cNvPr>
            <p:cNvSpPr>
              <a:spLocks noChangeArrowheads="1"/>
            </p:cNvSpPr>
            <p:nvPr/>
          </p:nvSpPr>
          <p:spPr bwMode="auto">
            <a:xfrm>
              <a:off x="14624242" y="9288306"/>
              <a:ext cx="255015" cy="127507"/>
            </a:xfrm>
            <a:custGeom>
              <a:avLst/>
              <a:gdLst>
                <a:gd name="T0" fmla="*/ 431 w 432"/>
                <a:gd name="T1" fmla="*/ 213 h 214"/>
                <a:gd name="T2" fmla="*/ 0 w 432"/>
                <a:gd name="T3" fmla="*/ 213 h 214"/>
                <a:gd name="T4" fmla="*/ 0 w 432"/>
                <a:gd name="T5" fmla="*/ 0 h 214"/>
                <a:gd name="T6" fmla="*/ 431 w 432"/>
                <a:gd name="T7" fmla="*/ 0 h 214"/>
                <a:gd name="T8" fmla="*/ 431 w 432"/>
                <a:gd name="T9" fmla="*/ 213 h 214"/>
              </a:gdLst>
              <a:ahLst/>
              <a:cxnLst>
                <a:cxn ang="0">
                  <a:pos x="T0" y="T1"/>
                </a:cxn>
                <a:cxn ang="0">
                  <a:pos x="T2" y="T3"/>
                </a:cxn>
                <a:cxn ang="0">
                  <a:pos x="T4" y="T5"/>
                </a:cxn>
                <a:cxn ang="0">
                  <a:pos x="T6" y="T7"/>
                </a:cxn>
                <a:cxn ang="0">
                  <a:pos x="T8" y="T9"/>
                </a:cxn>
              </a:cxnLst>
              <a:rect l="0" t="0" r="r" b="b"/>
              <a:pathLst>
                <a:path w="432" h="214">
                  <a:moveTo>
                    <a:pt x="431" y="213"/>
                  </a:moveTo>
                  <a:lnTo>
                    <a:pt x="0" y="213"/>
                  </a:lnTo>
                  <a:lnTo>
                    <a:pt x="0" y="0"/>
                  </a:lnTo>
                  <a:lnTo>
                    <a:pt x="431" y="0"/>
                  </a:lnTo>
                  <a:lnTo>
                    <a:pt x="431"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7" name="Freeform 229">
              <a:extLst>
                <a:ext uri="{FF2B5EF4-FFF2-40B4-BE49-F238E27FC236}">
                  <a16:creationId xmlns:a16="http://schemas.microsoft.com/office/drawing/2014/main" id="{48E87064-796B-7F41-914B-DED3BEDDE963}"/>
                </a:ext>
              </a:extLst>
            </p:cNvPr>
            <p:cNvSpPr>
              <a:spLocks noChangeArrowheads="1"/>
            </p:cNvSpPr>
            <p:nvPr/>
          </p:nvSpPr>
          <p:spPr bwMode="auto">
            <a:xfrm>
              <a:off x="14926097" y="9288306"/>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9" name="Freeform 230">
              <a:extLst>
                <a:ext uri="{FF2B5EF4-FFF2-40B4-BE49-F238E27FC236}">
                  <a16:creationId xmlns:a16="http://schemas.microsoft.com/office/drawing/2014/main" id="{46049F4B-E7B6-0248-B8B9-3F15BD029741}"/>
                </a:ext>
              </a:extLst>
            </p:cNvPr>
            <p:cNvSpPr>
              <a:spLocks noChangeArrowheads="1"/>
            </p:cNvSpPr>
            <p:nvPr/>
          </p:nvSpPr>
          <p:spPr bwMode="auto">
            <a:xfrm>
              <a:off x="14322388" y="9514696"/>
              <a:ext cx="255015" cy="130110"/>
            </a:xfrm>
            <a:custGeom>
              <a:avLst/>
              <a:gdLst>
                <a:gd name="T0" fmla="*/ 432 w 433"/>
                <a:gd name="T1" fmla="*/ 220 h 221"/>
                <a:gd name="T2" fmla="*/ 0 w 433"/>
                <a:gd name="T3" fmla="*/ 220 h 221"/>
                <a:gd name="T4" fmla="*/ 0 w 433"/>
                <a:gd name="T5" fmla="*/ 0 h 221"/>
                <a:gd name="T6" fmla="*/ 432 w 433"/>
                <a:gd name="T7" fmla="*/ 0 h 221"/>
                <a:gd name="T8" fmla="*/ 432 w 433"/>
                <a:gd name="T9" fmla="*/ 220 h 221"/>
              </a:gdLst>
              <a:ahLst/>
              <a:cxnLst>
                <a:cxn ang="0">
                  <a:pos x="T0" y="T1"/>
                </a:cxn>
                <a:cxn ang="0">
                  <a:pos x="T2" y="T3"/>
                </a:cxn>
                <a:cxn ang="0">
                  <a:pos x="T4" y="T5"/>
                </a:cxn>
                <a:cxn ang="0">
                  <a:pos x="T6" y="T7"/>
                </a:cxn>
                <a:cxn ang="0">
                  <a:pos x="T8" y="T9"/>
                </a:cxn>
              </a:cxnLst>
              <a:rect l="0" t="0" r="r" b="b"/>
              <a:pathLst>
                <a:path w="433" h="221">
                  <a:moveTo>
                    <a:pt x="432" y="220"/>
                  </a:moveTo>
                  <a:lnTo>
                    <a:pt x="0" y="220"/>
                  </a:lnTo>
                  <a:lnTo>
                    <a:pt x="0" y="0"/>
                  </a:lnTo>
                  <a:lnTo>
                    <a:pt x="432" y="0"/>
                  </a:lnTo>
                  <a:lnTo>
                    <a:pt x="432" y="22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0" name="Freeform 231">
              <a:extLst>
                <a:ext uri="{FF2B5EF4-FFF2-40B4-BE49-F238E27FC236}">
                  <a16:creationId xmlns:a16="http://schemas.microsoft.com/office/drawing/2014/main" id="{63EDC910-DB3D-CF43-9F01-90E92F000419}"/>
                </a:ext>
              </a:extLst>
            </p:cNvPr>
            <p:cNvSpPr>
              <a:spLocks noChangeArrowheads="1"/>
            </p:cNvSpPr>
            <p:nvPr/>
          </p:nvSpPr>
          <p:spPr bwMode="auto">
            <a:xfrm>
              <a:off x="14624242" y="9514696"/>
              <a:ext cx="255015" cy="130110"/>
            </a:xfrm>
            <a:custGeom>
              <a:avLst/>
              <a:gdLst>
                <a:gd name="T0" fmla="*/ 431 w 432"/>
                <a:gd name="T1" fmla="*/ 220 h 221"/>
                <a:gd name="T2" fmla="*/ 0 w 432"/>
                <a:gd name="T3" fmla="*/ 220 h 221"/>
                <a:gd name="T4" fmla="*/ 0 w 432"/>
                <a:gd name="T5" fmla="*/ 0 h 221"/>
                <a:gd name="T6" fmla="*/ 431 w 432"/>
                <a:gd name="T7" fmla="*/ 0 h 221"/>
                <a:gd name="T8" fmla="*/ 431 w 432"/>
                <a:gd name="T9" fmla="*/ 220 h 221"/>
              </a:gdLst>
              <a:ahLst/>
              <a:cxnLst>
                <a:cxn ang="0">
                  <a:pos x="T0" y="T1"/>
                </a:cxn>
                <a:cxn ang="0">
                  <a:pos x="T2" y="T3"/>
                </a:cxn>
                <a:cxn ang="0">
                  <a:pos x="T4" y="T5"/>
                </a:cxn>
                <a:cxn ang="0">
                  <a:pos x="T6" y="T7"/>
                </a:cxn>
                <a:cxn ang="0">
                  <a:pos x="T8" y="T9"/>
                </a:cxn>
              </a:cxnLst>
              <a:rect l="0" t="0" r="r" b="b"/>
              <a:pathLst>
                <a:path w="432" h="221">
                  <a:moveTo>
                    <a:pt x="431" y="220"/>
                  </a:moveTo>
                  <a:lnTo>
                    <a:pt x="0" y="220"/>
                  </a:lnTo>
                  <a:lnTo>
                    <a:pt x="0" y="0"/>
                  </a:lnTo>
                  <a:lnTo>
                    <a:pt x="431" y="0"/>
                  </a:lnTo>
                  <a:lnTo>
                    <a:pt x="431" y="22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1" name="Freeform 232">
              <a:extLst>
                <a:ext uri="{FF2B5EF4-FFF2-40B4-BE49-F238E27FC236}">
                  <a16:creationId xmlns:a16="http://schemas.microsoft.com/office/drawing/2014/main" id="{0B0E68B4-AC9A-C24D-A582-AC5FF9A836DD}"/>
                </a:ext>
              </a:extLst>
            </p:cNvPr>
            <p:cNvSpPr>
              <a:spLocks noChangeArrowheads="1"/>
            </p:cNvSpPr>
            <p:nvPr/>
          </p:nvSpPr>
          <p:spPr bwMode="auto">
            <a:xfrm>
              <a:off x="14926097" y="9514696"/>
              <a:ext cx="255015" cy="130110"/>
            </a:xfrm>
            <a:custGeom>
              <a:avLst/>
              <a:gdLst>
                <a:gd name="T0" fmla="*/ 432 w 433"/>
                <a:gd name="T1" fmla="*/ 220 h 221"/>
                <a:gd name="T2" fmla="*/ 0 w 433"/>
                <a:gd name="T3" fmla="*/ 220 h 221"/>
                <a:gd name="T4" fmla="*/ 0 w 433"/>
                <a:gd name="T5" fmla="*/ 0 h 221"/>
                <a:gd name="T6" fmla="*/ 432 w 433"/>
                <a:gd name="T7" fmla="*/ 0 h 221"/>
                <a:gd name="T8" fmla="*/ 432 w 433"/>
                <a:gd name="T9" fmla="*/ 220 h 221"/>
              </a:gdLst>
              <a:ahLst/>
              <a:cxnLst>
                <a:cxn ang="0">
                  <a:pos x="T0" y="T1"/>
                </a:cxn>
                <a:cxn ang="0">
                  <a:pos x="T2" y="T3"/>
                </a:cxn>
                <a:cxn ang="0">
                  <a:pos x="T4" y="T5"/>
                </a:cxn>
                <a:cxn ang="0">
                  <a:pos x="T6" y="T7"/>
                </a:cxn>
                <a:cxn ang="0">
                  <a:pos x="T8" y="T9"/>
                </a:cxn>
              </a:cxnLst>
              <a:rect l="0" t="0" r="r" b="b"/>
              <a:pathLst>
                <a:path w="433" h="221">
                  <a:moveTo>
                    <a:pt x="432" y="220"/>
                  </a:moveTo>
                  <a:lnTo>
                    <a:pt x="0" y="220"/>
                  </a:lnTo>
                  <a:lnTo>
                    <a:pt x="0" y="0"/>
                  </a:lnTo>
                  <a:lnTo>
                    <a:pt x="432" y="0"/>
                  </a:lnTo>
                  <a:lnTo>
                    <a:pt x="432" y="22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2" name="Freeform 233">
              <a:extLst>
                <a:ext uri="{FF2B5EF4-FFF2-40B4-BE49-F238E27FC236}">
                  <a16:creationId xmlns:a16="http://schemas.microsoft.com/office/drawing/2014/main" id="{ACAB30AB-2119-834D-8D01-74D0A305B439}"/>
                </a:ext>
              </a:extLst>
            </p:cNvPr>
            <p:cNvSpPr>
              <a:spLocks noChangeArrowheads="1"/>
            </p:cNvSpPr>
            <p:nvPr/>
          </p:nvSpPr>
          <p:spPr bwMode="auto">
            <a:xfrm>
              <a:off x="14322388" y="9746292"/>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3" name="Freeform 234">
              <a:extLst>
                <a:ext uri="{FF2B5EF4-FFF2-40B4-BE49-F238E27FC236}">
                  <a16:creationId xmlns:a16="http://schemas.microsoft.com/office/drawing/2014/main" id="{7FF30306-7136-E34E-9C6E-36F994BC2367}"/>
                </a:ext>
              </a:extLst>
            </p:cNvPr>
            <p:cNvSpPr>
              <a:spLocks noChangeArrowheads="1"/>
            </p:cNvSpPr>
            <p:nvPr/>
          </p:nvSpPr>
          <p:spPr bwMode="auto">
            <a:xfrm>
              <a:off x="14624242" y="9746292"/>
              <a:ext cx="255015" cy="127507"/>
            </a:xfrm>
            <a:custGeom>
              <a:avLst/>
              <a:gdLst>
                <a:gd name="T0" fmla="*/ 431 w 432"/>
                <a:gd name="T1" fmla="*/ 213 h 214"/>
                <a:gd name="T2" fmla="*/ 0 w 432"/>
                <a:gd name="T3" fmla="*/ 213 h 214"/>
                <a:gd name="T4" fmla="*/ 0 w 432"/>
                <a:gd name="T5" fmla="*/ 0 h 214"/>
                <a:gd name="T6" fmla="*/ 431 w 432"/>
                <a:gd name="T7" fmla="*/ 0 h 214"/>
                <a:gd name="T8" fmla="*/ 431 w 432"/>
                <a:gd name="T9" fmla="*/ 213 h 214"/>
              </a:gdLst>
              <a:ahLst/>
              <a:cxnLst>
                <a:cxn ang="0">
                  <a:pos x="T0" y="T1"/>
                </a:cxn>
                <a:cxn ang="0">
                  <a:pos x="T2" y="T3"/>
                </a:cxn>
                <a:cxn ang="0">
                  <a:pos x="T4" y="T5"/>
                </a:cxn>
                <a:cxn ang="0">
                  <a:pos x="T6" y="T7"/>
                </a:cxn>
                <a:cxn ang="0">
                  <a:pos x="T8" y="T9"/>
                </a:cxn>
              </a:cxnLst>
              <a:rect l="0" t="0" r="r" b="b"/>
              <a:pathLst>
                <a:path w="432" h="214">
                  <a:moveTo>
                    <a:pt x="431" y="213"/>
                  </a:moveTo>
                  <a:lnTo>
                    <a:pt x="0" y="213"/>
                  </a:lnTo>
                  <a:lnTo>
                    <a:pt x="0" y="0"/>
                  </a:lnTo>
                  <a:lnTo>
                    <a:pt x="431" y="0"/>
                  </a:lnTo>
                  <a:lnTo>
                    <a:pt x="431"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2" name="Freeform 235">
              <a:extLst>
                <a:ext uri="{FF2B5EF4-FFF2-40B4-BE49-F238E27FC236}">
                  <a16:creationId xmlns:a16="http://schemas.microsoft.com/office/drawing/2014/main" id="{9D87864F-256A-A34B-A9F6-07A6F4CA333B}"/>
                </a:ext>
              </a:extLst>
            </p:cNvPr>
            <p:cNvSpPr>
              <a:spLocks noChangeArrowheads="1"/>
            </p:cNvSpPr>
            <p:nvPr/>
          </p:nvSpPr>
          <p:spPr bwMode="auto">
            <a:xfrm>
              <a:off x="14926097" y="9746292"/>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4" name="Freeform 236">
              <a:extLst>
                <a:ext uri="{FF2B5EF4-FFF2-40B4-BE49-F238E27FC236}">
                  <a16:creationId xmlns:a16="http://schemas.microsoft.com/office/drawing/2014/main" id="{93B4F71E-75B2-7C44-9FA3-BD81C1D54A54}"/>
                </a:ext>
              </a:extLst>
            </p:cNvPr>
            <p:cNvSpPr>
              <a:spLocks noChangeArrowheads="1"/>
            </p:cNvSpPr>
            <p:nvPr/>
          </p:nvSpPr>
          <p:spPr bwMode="auto">
            <a:xfrm>
              <a:off x="11558856" y="8304676"/>
              <a:ext cx="1277679" cy="2422643"/>
            </a:xfrm>
            <a:custGeom>
              <a:avLst/>
              <a:gdLst>
                <a:gd name="T0" fmla="*/ 2165 w 2166"/>
                <a:gd name="T1" fmla="*/ 4103 h 4104"/>
                <a:gd name="T2" fmla="*/ 0 w 2166"/>
                <a:gd name="T3" fmla="*/ 4103 h 4104"/>
                <a:gd name="T4" fmla="*/ 0 w 2166"/>
                <a:gd name="T5" fmla="*/ 1467 h 4104"/>
                <a:gd name="T6" fmla="*/ 1082 w 2166"/>
                <a:gd name="T7" fmla="*/ 0 h 4104"/>
                <a:gd name="T8" fmla="*/ 2165 w 2166"/>
                <a:gd name="T9" fmla="*/ 1467 h 4104"/>
                <a:gd name="T10" fmla="*/ 2165 w 2166"/>
                <a:gd name="T11" fmla="*/ 4103 h 4104"/>
              </a:gdLst>
              <a:ahLst/>
              <a:cxnLst>
                <a:cxn ang="0">
                  <a:pos x="T0" y="T1"/>
                </a:cxn>
                <a:cxn ang="0">
                  <a:pos x="T2" y="T3"/>
                </a:cxn>
                <a:cxn ang="0">
                  <a:pos x="T4" y="T5"/>
                </a:cxn>
                <a:cxn ang="0">
                  <a:pos x="T6" y="T7"/>
                </a:cxn>
                <a:cxn ang="0">
                  <a:pos x="T8" y="T9"/>
                </a:cxn>
                <a:cxn ang="0">
                  <a:pos x="T10" y="T11"/>
                </a:cxn>
              </a:cxnLst>
              <a:rect l="0" t="0" r="r" b="b"/>
              <a:pathLst>
                <a:path w="2166" h="4104">
                  <a:moveTo>
                    <a:pt x="2165" y="4103"/>
                  </a:moveTo>
                  <a:lnTo>
                    <a:pt x="0" y="4103"/>
                  </a:lnTo>
                  <a:lnTo>
                    <a:pt x="0" y="1467"/>
                  </a:lnTo>
                  <a:lnTo>
                    <a:pt x="1082" y="0"/>
                  </a:lnTo>
                  <a:lnTo>
                    <a:pt x="2165" y="1467"/>
                  </a:lnTo>
                  <a:lnTo>
                    <a:pt x="2165" y="4103"/>
                  </a:lnTo>
                </a:path>
              </a:pathLst>
            </a:custGeom>
            <a:solidFill>
              <a:schemeClr val="bg1">
                <a:lumMod val="95000"/>
              </a:schemeClr>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6" name="Freeform 237">
              <a:extLst>
                <a:ext uri="{FF2B5EF4-FFF2-40B4-BE49-F238E27FC236}">
                  <a16:creationId xmlns:a16="http://schemas.microsoft.com/office/drawing/2014/main" id="{9CF49A83-8FA2-1442-BE8B-86E8DC915D11}"/>
                </a:ext>
              </a:extLst>
            </p:cNvPr>
            <p:cNvSpPr>
              <a:spLocks noChangeArrowheads="1"/>
            </p:cNvSpPr>
            <p:nvPr/>
          </p:nvSpPr>
          <p:spPr bwMode="auto">
            <a:xfrm>
              <a:off x="11954390" y="8955225"/>
              <a:ext cx="174348" cy="377318"/>
            </a:xfrm>
            <a:custGeom>
              <a:avLst/>
              <a:gdLst>
                <a:gd name="T0" fmla="*/ 293 w 294"/>
                <a:gd name="T1" fmla="*/ 637 h 638"/>
                <a:gd name="T2" fmla="*/ 0 w 294"/>
                <a:gd name="T3" fmla="*/ 637 h 638"/>
                <a:gd name="T4" fmla="*/ 0 w 294"/>
                <a:gd name="T5" fmla="*/ 0 h 638"/>
                <a:gd name="T6" fmla="*/ 293 w 294"/>
                <a:gd name="T7" fmla="*/ 0 h 638"/>
                <a:gd name="T8" fmla="*/ 293 w 294"/>
                <a:gd name="T9" fmla="*/ 637 h 638"/>
              </a:gdLst>
              <a:ahLst/>
              <a:cxnLst>
                <a:cxn ang="0">
                  <a:pos x="T0" y="T1"/>
                </a:cxn>
                <a:cxn ang="0">
                  <a:pos x="T2" y="T3"/>
                </a:cxn>
                <a:cxn ang="0">
                  <a:pos x="T4" y="T5"/>
                </a:cxn>
                <a:cxn ang="0">
                  <a:pos x="T6" y="T7"/>
                </a:cxn>
                <a:cxn ang="0">
                  <a:pos x="T8" y="T9"/>
                </a:cxn>
              </a:cxnLst>
              <a:rect l="0" t="0" r="r" b="b"/>
              <a:pathLst>
                <a:path w="294" h="638">
                  <a:moveTo>
                    <a:pt x="293" y="637"/>
                  </a:moveTo>
                  <a:lnTo>
                    <a:pt x="0" y="637"/>
                  </a:lnTo>
                  <a:lnTo>
                    <a:pt x="0" y="0"/>
                  </a:lnTo>
                  <a:lnTo>
                    <a:pt x="293" y="0"/>
                  </a:lnTo>
                  <a:lnTo>
                    <a:pt x="293"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7" name="Freeform 238">
              <a:extLst>
                <a:ext uri="{FF2B5EF4-FFF2-40B4-BE49-F238E27FC236}">
                  <a16:creationId xmlns:a16="http://schemas.microsoft.com/office/drawing/2014/main" id="{7DF38597-3D1D-BA4B-906F-4DAEB0C49B25}"/>
                </a:ext>
              </a:extLst>
            </p:cNvPr>
            <p:cNvSpPr>
              <a:spLocks noChangeArrowheads="1"/>
            </p:cNvSpPr>
            <p:nvPr/>
          </p:nvSpPr>
          <p:spPr bwMode="auto">
            <a:xfrm>
              <a:off x="12222417" y="8955225"/>
              <a:ext cx="169142"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8" name="Freeform 239">
              <a:extLst>
                <a:ext uri="{FF2B5EF4-FFF2-40B4-BE49-F238E27FC236}">
                  <a16:creationId xmlns:a16="http://schemas.microsoft.com/office/drawing/2014/main" id="{C5BB2455-188C-D140-86C0-B42F2A26A63A}"/>
                </a:ext>
              </a:extLst>
            </p:cNvPr>
            <p:cNvSpPr>
              <a:spLocks noChangeArrowheads="1"/>
            </p:cNvSpPr>
            <p:nvPr/>
          </p:nvSpPr>
          <p:spPr bwMode="auto">
            <a:xfrm>
              <a:off x="11954390" y="9457448"/>
              <a:ext cx="174348" cy="377319"/>
            </a:xfrm>
            <a:custGeom>
              <a:avLst/>
              <a:gdLst>
                <a:gd name="T0" fmla="*/ 293 w 294"/>
                <a:gd name="T1" fmla="*/ 637 h 638"/>
                <a:gd name="T2" fmla="*/ 0 w 294"/>
                <a:gd name="T3" fmla="*/ 637 h 638"/>
                <a:gd name="T4" fmla="*/ 0 w 294"/>
                <a:gd name="T5" fmla="*/ 0 h 638"/>
                <a:gd name="T6" fmla="*/ 293 w 294"/>
                <a:gd name="T7" fmla="*/ 0 h 638"/>
                <a:gd name="T8" fmla="*/ 293 w 294"/>
                <a:gd name="T9" fmla="*/ 637 h 638"/>
              </a:gdLst>
              <a:ahLst/>
              <a:cxnLst>
                <a:cxn ang="0">
                  <a:pos x="T0" y="T1"/>
                </a:cxn>
                <a:cxn ang="0">
                  <a:pos x="T2" y="T3"/>
                </a:cxn>
                <a:cxn ang="0">
                  <a:pos x="T4" y="T5"/>
                </a:cxn>
                <a:cxn ang="0">
                  <a:pos x="T6" y="T7"/>
                </a:cxn>
                <a:cxn ang="0">
                  <a:pos x="T8" y="T9"/>
                </a:cxn>
              </a:cxnLst>
              <a:rect l="0" t="0" r="r" b="b"/>
              <a:pathLst>
                <a:path w="294" h="638">
                  <a:moveTo>
                    <a:pt x="293" y="637"/>
                  </a:moveTo>
                  <a:lnTo>
                    <a:pt x="0" y="637"/>
                  </a:lnTo>
                  <a:lnTo>
                    <a:pt x="0" y="0"/>
                  </a:lnTo>
                  <a:lnTo>
                    <a:pt x="293" y="0"/>
                  </a:lnTo>
                  <a:lnTo>
                    <a:pt x="293"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9" name="Freeform 240">
              <a:extLst>
                <a:ext uri="{FF2B5EF4-FFF2-40B4-BE49-F238E27FC236}">
                  <a16:creationId xmlns:a16="http://schemas.microsoft.com/office/drawing/2014/main" id="{8BAEC323-5ACE-384C-A2F3-80EF839A61C2}"/>
                </a:ext>
              </a:extLst>
            </p:cNvPr>
            <p:cNvSpPr>
              <a:spLocks noChangeArrowheads="1"/>
            </p:cNvSpPr>
            <p:nvPr/>
          </p:nvSpPr>
          <p:spPr bwMode="auto">
            <a:xfrm>
              <a:off x="12222417" y="9457448"/>
              <a:ext cx="169142" cy="377319"/>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0" name="Freeform 241">
              <a:extLst>
                <a:ext uri="{FF2B5EF4-FFF2-40B4-BE49-F238E27FC236}">
                  <a16:creationId xmlns:a16="http://schemas.microsoft.com/office/drawing/2014/main" id="{862215C2-5655-E545-892B-566BC3FCB876}"/>
                </a:ext>
              </a:extLst>
            </p:cNvPr>
            <p:cNvSpPr>
              <a:spLocks noChangeArrowheads="1"/>
            </p:cNvSpPr>
            <p:nvPr/>
          </p:nvSpPr>
          <p:spPr bwMode="auto">
            <a:xfrm>
              <a:off x="17939439" y="8736640"/>
              <a:ext cx="1277679" cy="1990679"/>
            </a:xfrm>
            <a:custGeom>
              <a:avLst/>
              <a:gdLst>
                <a:gd name="T0" fmla="*/ 2164 w 2165"/>
                <a:gd name="T1" fmla="*/ 3373 h 3374"/>
                <a:gd name="T2" fmla="*/ 0 w 2165"/>
                <a:gd name="T3" fmla="*/ 3373 h 3374"/>
                <a:gd name="T4" fmla="*/ 0 w 2165"/>
                <a:gd name="T5" fmla="*/ 0 h 3374"/>
                <a:gd name="T6" fmla="*/ 2164 w 2165"/>
                <a:gd name="T7" fmla="*/ 0 h 3374"/>
                <a:gd name="T8" fmla="*/ 2164 w 2165"/>
                <a:gd name="T9" fmla="*/ 3373 h 3374"/>
              </a:gdLst>
              <a:ahLst/>
              <a:cxnLst>
                <a:cxn ang="0">
                  <a:pos x="T0" y="T1"/>
                </a:cxn>
                <a:cxn ang="0">
                  <a:pos x="T2" y="T3"/>
                </a:cxn>
                <a:cxn ang="0">
                  <a:pos x="T4" y="T5"/>
                </a:cxn>
                <a:cxn ang="0">
                  <a:pos x="T6" y="T7"/>
                </a:cxn>
                <a:cxn ang="0">
                  <a:pos x="T8" y="T9"/>
                </a:cxn>
              </a:cxnLst>
              <a:rect l="0" t="0" r="r" b="b"/>
              <a:pathLst>
                <a:path w="2165" h="3374">
                  <a:moveTo>
                    <a:pt x="2164" y="3373"/>
                  </a:moveTo>
                  <a:lnTo>
                    <a:pt x="0" y="3373"/>
                  </a:lnTo>
                  <a:lnTo>
                    <a:pt x="0" y="0"/>
                  </a:lnTo>
                  <a:lnTo>
                    <a:pt x="2164" y="0"/>
                  </a:lnTo>
                  <a:lnTo>
                    <a:pt x="2164" y="3373"/>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1" name="Freeform 242">
              <a:extLst>
                <a:ext uri="{FF2B5EF4-FFF2-40B4-BE49-F238E27FC236}">
                  <a16:creationId xmlns:a16="http://schemas.microsoft.com/office/drawing/2014/main" id="{6DB5C581-6128-134B-A756-C1971E881677}"/>
                </a:ext>
              </a:extLst>
            </p:cNvPr>
            <p:cNvSpPr>
              <a:spLocks noChangeArrowheads="1"/>
            </p:cNvSpPr>
            <p:nvPr/>
          </p:nvSpPr>
          <p:spPr bwMode="auto">
            <a:xfrm>
              <a:off x="18056539" y="8481625"/>
              <a:ext cx="975822" cy="515235"/>
            </a:xfrm>
            <a:custGeom>
              <a:avLst/>
              <a:gdLst>
                <a:gd name="T0" fmla="*/ 1653 w 1654"/>
                <a:gd name="T1" fmla="*/ 870 h 871"/>
                <a:gd name="T2" fmla="*/ 0 w 1654"/>
                <a:gd name="T3" fmla="*/ 870 h 871"/>
                <a:gd name="T4" fmla="*/ 0 w 1654"/>
                <a:gd name="T5" fmla="*/ 0 h 871"/>
                <a:gd name="T6" fmla="*/ 1653 w 1654"/>
                <a:gd name="T7" fmla="*/ 0 h 871"/>
                <a:gd name="T8" fmla="*/ 1653 w 1654"/>
                <a:gd name="T9" fmla="*/ 870 h 871"/>
              </a:gdLst>
              <a:ahLst/>
              <a:cxnLst>
                <a:cxn ang="0">
                  <a:pos x="T0" y="T1"/>
                </a:cxn>
                <a:cxn ang="0">
                  <a:pos x="T2" y="T3"/>
                </a:cxn>
                <a:cxn ang="0">
                  <a:pos x="T4" y="T5"/>
                </a:cxn>
                <a:cxn ang="0">
                  <a:pos x="T6" y="T7"/>
                </a:cxn>
                <a:cxn ang="0">
                  <a:pos x="T8" y="T9"/>
                </a:cxn>
              </a:cxnLst>
              <a:rect l="0" t="0" r="r" b="b"/>
              <a:pathLst>
                <a:path w="1654" h="871">
                  <a:moveTo>
                    <a:pt x="1653" y="870"/>
                  </a:moveTo>
                  <a:lnTo>
                    <a:pt x="0" y="870"/>
                  </a:lnTo>
                  <a:lnTo>
                    <a:pt x="0" y="0"/>
                  </a:lnTo>
                  <a:lnTo>
                    <a:pt x="1653" y="0"/>
                  </a:lnTo>
                  <a:lnTo>
                    <a:pt x="1653" y="87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2" name="Freeform 243">
              <a:extLst>
                <a:ext uri="{FF2B5EF4-FFF2-40B4-BE49-F238E27FC236}">
                  <a16:creationId xmlns:a16="http://schemas.microsoft.com/office/drawing/2014/main" id="{13B1F674-EF0C-8B4A-A169-C571ACD35617}"/>
                </a:ext>
              </a:extLst>
            </p:cNvPr>
            <p:cNvSpPr>
              <a:spLocks noChangeArrowheads="1"/>
            </p:cNvSpPr>
            <p:nvPr/>
          </p:nvSpPr>
          <p:spPr bwMode="auto">
            <a:xfrm>
              <a:off x="18173637" y="8263041"/>
              <a:ext cx="744228" cy="387726"/>
            </a:xfrm>
            <a:custGeom>
              <a:avLst/>
              <a:gdLst>
                <a:gd name="T0" fmla="*/ 1262 w 1263"/>
                <a:gd name="T1" fmla="*/ 657 h 658"/>
                <a:gd name="T2" fmla="*/ 0 w 1263"/>
                <a:gd name="T3" fmla="*/ 657 h 658"/>
                <a:gd name="T4" fmla="*/ 0 w 1263"/>
                <a:gd name="T5" fmla="*/ 0 h 658"/>
                <a:gd name="T6" fmla="*/ 1262 w 1263"/>
                <a:gd name="T7" fmla="*/ 0 h 658"/>
                <a:gd name="T8" fmla="*/ 1262 w 1263"/>
                <a:gd name="T9" fmla="*/ 657 h 658"/>
              </a:gdLst>
              <a:ahLst/>
              <a:cxnLst>
                <a:cxn ang="0">
                  <a:pos x="T0" y="T1"/>
                </a:cxn>
                <a:cxn ang="0">
                  <a:pos x="T2" y="T3"/>
                </a:cxn>
                <a:cxn ang="0">
                  <a:pos x="T4" y="T5"/>
                </a:cxn>
                <a:cxn ang="0">
                  <a:pos x="T6" y="T7"/>
                </a:cxn>
                <a:cxn ang="0">
                  <a:pos x="T8" y="T9"/>
                </a:cxn>
              </a:cxnLst>
              <a:rect l="0" t="0" r="r" b="b"/>
              <a:pathLst>
                <a:path w="1263" h="658">
                  <a:moveTo>
                    <a:pt x="1262" y="657"/>
                  </a:moveTo>
                  <a:lnTo>
                    <a:pt x="0" y="657"/>
                  </a:lnTo>
                  <a:lnTo>
                    <a:pt x="0" y="0"/>
                  </a:lnTo>
                  <a:lnTo>
                    <a:pt x="1262" y="0"/>
                  </a:lnTo>
                  <a:lnTo>
                    <a:pt x="1262" y="657"/>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3" name="Freeform 244">
              <a:extLst>
                <a:ext uri="{FF2B5EF4-FFF2-40B4-BE49-F238E27FC236}">
                  <a16:creationId xmlns:a16="http://schemas.microsoft.com/office/drawing/2014/main" id="{FE5BED12-B5DA-5344-BD64-C5CD5B3A1455}"/>
                </a:ext>
              </a:extLst>
            </p:cNvPr>
            <p:cNvSpPr>
              <a:spLocks noChangeArrowheads="1"/>
            </p:cNvSpPr>
            <p:nvPr/>
          </p:nvSpPr>
          <p:spPr bwMode="auto">
            <a:xfrm>
              <a:off x="18158024" y="8884965"/>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4" name="Freeform 245">
              <a:extLst>
                <a:ext uri="{FF2B5EF4-FFF2-40B4-BE49-F238E27FC236}">
                  <a16:creationId xmlns:a16="http://schemas.microsoft.com/office/drawing/2014/main" id="{237F0962-F186-014A-B56A-72C172088E9F}"/>
                </a:ext>
              </a:extLst>
            </p:cNvPr>
            <p:cNvSpPr>
              <a:spLocks noChangeArrowheads="1"/>
            </p:cNvSpPr>
            <p:nvPr/>
          </p:nvSpPr>
          <p:spPr bwMode="auto">
            <a:xfrm>
              <a:off x="18397426" y="8884965"/>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9" name="Freeform 246">
              <a:extLst>
                <a:ext uri="{FF2B5EF4-FFF2-40B4-BE49-F238E27FC236}">
                  <a16:creationId xmlns:a16="http://schemas.microsoft.com/office/drawing/2014/main" id="{82F1AF2C-0AE7-6845-A68F-C95B6AF0D74D}"/>
                </a:ext>
              </a:extLst>
            </p:cNvPr>
            <p:cNvSpPr>
              <a:spLocks noChangeArrowheads="1"/>
            </p:cNvSpPr>
            <p:nvPr/>
          </p:nvSpPr>
          <p:spPr bwMode="auto">
            <a:xfrm>
              <a:off x="18631623" y="8884965"/>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89" name="Freeform 247">
              <a:extLst>
                <a:ext uri="{FF2B5EF4-FFF2-40B4-BE49-F238E27FC236}">
                  <a16:creationId xmlns:a16="http://schemas.microsoft.com/office/drawing/2014/main" id="{B0E40FD8-A152-F942-9280-4B4285E09009}"/>
                </a:ext>
              </a:extLst>
            </p:cNvPr>
            <p:cNvSpPr>
              <a:spLocks noChangeArrowheads="1"/>
            </p:cNvSpPr>
            <p:nvPr/>
          </p:nvSpPr>
          <p:spPr bwMode="auto">
            <a:xfrm>
              <a:off x="18871025" y="8884965"/>
              <a:ext cx="127508"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3" name="Freeform 248">
              <a:extLst>
                <a:ext uri="{FF2B5EF4-FFF2-40B4-BE49-F238E27FC236}">
                  <a16:creationId xmlns:a16="http://schemas.microsoft.com/office/drawing/2014/main" id="{6587FBE1-3AF6-CE44-B270-7425D8562938}"/>
                </a:ext>
              </a:extLst>
            </p:cNvPr>
            <p:cNvSpPr>
              <a:spLocks noChangeArrowheads="1"/>
            </p:cNvSpPr>
            <p:nvPr/>
          </p:nvSpPr>
          <p:spPr bwMode="auto">
            <a:xfrm>
              <a:off x="18158024" y="9296112"/>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4" name="Freeform 249">
              <a:extLst>
                <a:ext uri="{FF2B5EF4-FFF2-40B4-BE49-F238E27FC236}">
                  <a16:creationId xmlns:a16="http://schemas.microsoft.com/office/drawing/2014/main" id="{D9994FAC-891F-2840-A400-8CB8300B05BA}"/>
                </a:ext>
              </a:extLst>
            </p:cNvPr>
            <p:cNvSpPr>
              <a:spLocks noChangeArrowheads="1"/>
            </p:cNvSpPr>
            <p:nvPr/>
          </p:nvSpPr>
          <p:spPr bwMode="auto">
            <a:xfrm>
              <a:off x="18397426" y="9296112"/>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5" name="Freeform 250">
              <a:extLst>
                <a:ext uri="{FF2B5EF4-FFF2-40B4-BE49-F238E27FC236}">
                  <a16:creationId xmlns:a16="http://schemas.microsoft.com/office/drawing/2014/main" id="{615344AD-79E8-B044-A89D-46D8FA0C1A91}"/>
                </a:ext>
              </a:extLst>
            </p:cNvPr>
            <p:cNvSpPr>
              <a:spLocks noChangeArrowheads="1"/>
            </p:cNvSpPr>
            <p:nvPr/>
          </p:nvSpPr>
          <p:spPr bwMode="auto">
            <a:xfrm>
              <a:off x="18631623" y="9296112"/>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7" name="Freeform 251">
              <a:extLst>
                <a:ext uri="{FF2B5EF4-FFF2-40B4-BE49-F238E27FC236}">
                  <a16:creationId xmlns:a16="http://schemas.microsoft.com/office/drawing/2014/main" id="{E8CC11B3-4B9B-E346-A931-81CCC98C740C}"/>
                </a:ext>
              </a:extLst>
            </p:cNvPr>
            <p:cNvSpPr>
              <a:spLocks noChangeArrowheads="1"/>
            </p:cNvSpPr>
            <p:nvPr/>
          </p:nvSpPr>
          <p:spPr bwMode="auto">
            <a:xfrm>
              <a:off x="18871025" y="9296112"/>
              <a:ext cx="127508" cy="299253"/>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8" name="Freeform 252">
              <a:extLst>
                <a:ext uri="{FF2B5EF4-FFF2-40B4-BE49-F238E27FC236}">
                  <a16:creationId xmlns:a16="http://schemas.microsoft.com/office/drawing/2014/main" id="{AA714370-7C48-774A-A623-03E739A05A79}"/>
                </a:ext>
              </a:extLst>
            </p:cNvPr>
            <p:cNvSpPr>
              <a:spLocks noChangeArrowheads="1"/>
            </p:cNvSpPr>
            <p:nvPr/>
          </p:nvSpPr>
          <p:spPr bwMode="auto">
            <a:xfrm>
              <a:off x="18158024" y="9704657"/>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0" name="Freeform 253">
              <a:extLst>
                <a:ext uri="{FF2B5EF4-FFF2-40B4-BE49-F238E27FC236}">
                  <a16:creationId xmlns:a16="http://schemas.microsoft.com/office/drawing/2014/main" id="{D67023BF-6A99-1745-AA53-859C4B820CD9}"/>
                </a:ext>
              </a:extLst>
            </p:cNvPr>
            <p:cNvSpPr>
              <a:spLocks noChangeArrowheads="1"/>
            </p:cNvSpPr>
            <p:nvPr/>
          </p:nvSpPr>
          <p:spPr bwMode="auto">
            <a:xfrm>
              <a:off x="18397426" y="9704657"/>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2" name="Freeform 254">
              <a:extLst>
                <a:ext uri="{FF2B5EF4-FFF2-40B4-BE49-F238E27FC236}">
                  <a16:creationId xmlns:a16="http://schemas.microsoft.com/office/drawing/2014/main" id="{56B32064-16E8-3B4E-ADCF-8A4B56912A32}"/>
                </a:ext>
              </a:extLst>
            </p:cNvPr>
            <p:cNvSpPr>
              <a:spLocks noChangeArrowheads="1"/>
            </p:cNvSpPr>
            <p:nvPr/>
          </p:nvSpPr>
          <p:spPr bwMode="auto">
            <a:xfrm>
              <a:off x="18631623" y="9704657"/>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3" name="Freeform 255">
              <a:extLst>
                <a:ext uri="{FF2B5EF4-FFF2-40B4-BE49-F238E27FC236}">
                  <a16:creationId xmlns:a16="http://schemas.microsoft.com/office/drawing/2014/main" id="{ACF5097F-9B1E-CA4B-B1F0-7BED40F72D38}"/>
                </a:ext>
              </a:extLst>
            </p:cNvPr>
            <p:cNvSpPr>
              <a:spLocks noChangeArrowheads="1"/>
            </p:cNvSpPr>
            <p:nvPr/>
          </p:nvSpPr>
          <p:spPr bwMode="auto">
            <a:xfrm>
              <a:off x="18871025" y="9704657"/>
              <a:ext cx="127508"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4" name="Freeform 256">
              <a:extLst>
                <a:ext uri="{FF2B5EF4-FFF2-40B4-BE49-F238E27FC236}">
                  <a16:creationId xmlns:a16="http://schemas.microsoft.com/office/drawing/2014/main" id="{290DF68A-6DBB-8946-8640-2359696660F7}"/>
                </a:ext>
              </a:extLst>
            </p:cNvPr>
            <p:cNvSpPr>
              <a:spLocks noChangeArrowheads="1"/>
            </p:cNvSpPr>
            <p:nvPr/>
          </p:nvSpPr>
          <p:spPr bwMode="auto">
            <a:xfrm>
              <a:off x="20492194" y="8065274"/>
              <a:ext cx="1275076" cy="2420042"/>
            </a:xfrm>
            <a:custGeom>
              <a:avLst/>
              <a:gdLst>
                <a:gd name="T0" fmla="*/ 2158 w 2159"/>
                <a:gd name="T1" fmla="*/ 4098 h 4099"/>
                <a:gd name="T2" fmla="*/ 0 w 2159"/>
                <a:gd name="T3" fmla="*/ 4098 h 4099"/>
                <a:gd name="T4" fmla="*/ 0 w 2159"/>
                <a:gd name="T5" fmla="*/ 1461 h 4099"/>
                <a:gd name="T6" fmla="*/ 1083 w 2159"/>
                <a:gd name="T7" fmla="*/ 0 h 4099"/>
                <a:gd name="T8" fmla="*/ 2158 w 2159"/>
                <a:gd name="T9" fmla="*/ 1461 h 4099"/>
                <a:gd name="T10" fmla="*/ 2158 w 2159"/>
                <a:gd name="T11" fmla="*/ 4098 h 4099"/>
              </a:gdLst>
              <a:ahLst/>
              <a:cxnLst>
                <a:cxn ang="0">
                  <a:pos x="T0" y="T1"/>
                </a:cxn>
                <a:cxn ang="0">
                  <a:pos x="T2" y="T3"/>
                </a:cxn>
                <a:cxn ang="0">
                  <a:pos x="T4" y="T5"/>
                </a:cxn>
                <a:cxn ang="0">
                  <a:pos x="T6" y="T7"/>
                </a:cxn>
                <a:cxn ang="0">
                  <a:pos x="T8" y="T9"/>
                </a:cxn>
                <a:cxn ang="0">
                  <a:pos x="T10" y="T11"/>
                </a:cxn>
              </a:cxnLst>
              <a:rect l="0" t="0" r="r" b="b"/>
              <a:pathLst>
                <a:path w="2159" h="4099">
                  <a:moveTo>
                    <a:pt x="2158" y="4098"/>
                  </a:moveTo>
                  <a:lnTo>
                    <a:pt x="0" y="4098"/>
                  </a:lnTo>
                  <a:lnTo>
                    <a:pt x="0" y="1461"/>
                  </a:lnTo>
                  <a:lnTo>
                    <a:pt x="1083" y="0"/>
                  </a:lnTo>
                  <a:lnTo>
                    <a:pt x="2158" y="1461"/>
                  </a:lnTo>
                  <a:lnTo>
                    <a:pt x="2158" y="4098"/>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5" name="Freeform 257">
              <a:extLst>
                <a:ext uri="{FF2B5EF4-FFF2-40B4-BE49-F238E27FC236}">
                  <a16:creationId xmlns:a16="http://schemas.microsoft.com/office/drawing/2014/main" id="{AF9D9AD5-6322-B543-9B80-6CBC5C7FBE94}"/>
                </a:ext>
              </a:extLst>
            </p:cNvPr>
            <p:cNvSpPr>
              <a:spLocks noChangeArrowheads="1"/>
            </p:cNvSpPr>
            <p:nvPr/>
          </p:nvSpPr>
          <p:spPr bwMode="auto">
            <a:xfrm>
              <a:off x="20752413" y="8890169"/>
              <a:ext cx="307059" cy="309662"/>
            </a:xfrm>
            <a:custGeom>
              <a:avLst/>
              <a:gdLst>
                <a:gd name="T0" fmla="*/ 519 w 520"/>
                <a:gd name="T1" fmla="*/ 259 h 525"/>
                <a:gd name="T2" fmla="*/ 519 w 520"/>
                <a:gd name="T3" fmla="*/ 259 h 525"/>
                <a:gd name="T4" fmla="*/ 260 w 520"/>
                <a:gd name="T5" fmla="*/ 0 h 525"/>
                <a:gd name="T6" fmla="*/ 0 w 520"/>
                <a:gd name="T7" fmla="*/ 259 h 525"/>
                <a:gd name="T8" fmla="*/ 260 w 520"/>
                <a:gd name="T9" fmla="*/ 524 h 525"/>
                <a:gd name="T10" fmla="*/ 519 w 520"/>
                <a:gd name="T11" fmla="*/ 259 h 525"/>
              </a:gdLst>
              <a:ahLst/>
              <a:cxnLst>
                <a:cxn ang="0">
                  <a:pos x="T0" y="T1"/>
                </a:cxn>
                <a:cxn ang="0">
                  <a:pos x="T2" y="T3"/>
                </a:cxn>
                <a:cxn ang="0">
                  <a:pos x="T4" y="T5"/>
                </a:cxn>
                <a:cxn ang="0">
                  <a:pos x="T6" y="T7"/>
                </a:cxn>
                <a:cxn ang="0">
                  <a:pos x="T8" y="T9"/>
                </a:cxn>
                <a:cxn ang="0">
                  <a:pos x="T10" y="T11"/>
                </a:cxn>
              </a:cxnLst>
              <a:rect l="0" t="0" r="r" b="b"/>
              <a:pathLst>
                <a:path w="520" h="525">
                  <a:moveTo>
                    <a:pt x="519" y="259"/>
                  </a:moveTo>
                  <a:lnTo>
                    <a:pt x="519" y="259"/>
                  </a:lnTo>
                  <a:cubicBezTo>
                    <a:pt x="519" y="119"/>
                    <a:pt x="406" y="0"/>
                    <a:pt x="260" y="0"/>
                  </a:cubicBezTo>
                  <a:cubicBezTo>
                    <a:pt x="114" y="0"/>
                    <a:pt x="0" y="119"/>
                    <a:pt x="0" y="259"/>
                  </a:cubicBezTo>
                  <a:cubicBezTo>
                    <a:pt x="0" y="405"/>
                    <a:pt x="114" y="524"/>
                    <a:pt x="260" y="524"/>
                  </a:cubicBezTo>
                  <a:cubicBezTo>
                    <a:pt x="406" y="524"/>
                    <a:pt x="519" y="405"/>
                    <a:pt x="519"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6" name="Freeform 258">
              <a:extLst>
                <a:ext uri="{FF2B5EF4-FFF2-40B4-BE49-F238E27FC236}">
                  <a16:creationId xmlns:a16="http://schemas.microsoft.com/office/drawing/2014/main" id="{F76173C6-22D9-4E47-9852-C56A79E6409B}"/>
                </a:ext>
              </a:extLst>
            </p:cNvPr>
            <p:cNvSpPr>
              <a:spLocks noChangeArrowheads="1"/>
            </p:cNvSpPr>
            <p:nvPr/>
          </p:nvSpPr>
          <p:spPr bwMode="auto">
            <a:xfrm>
              <a:off x="21202592" y="8890169"/>
              <a:ext cx="307059" cy="309662"/>
            </a:xfrm>
            <a:custGeom>
              <a:avLst/>
              <a:gdLst>
                <a:gd name="T0" fmla="*/ 518 w 519"/>
                <a:gd name="T1" fmla="*/ 259 h 525"/>
                <a:gd name="T2" fmla="*/ 518 w 519"/>
                <a:gd name="T3" fmla="*/ 259 h 525"/>
                <a:gd name="T4" fmla="*/ 259 w 519"/>
                <a:gd name="T5" fmla="*/ 0 h 525"/>
                <a:gd name="T6" fmla="*/ 0 w 519"/>
                <a:gd name="T7" fmla="*/ 259 h 525"/>
                <a:gd name="T8" fmla="*/ 259 w 519"/>
                <a:gd name="T9" fmla="*/ 524 h 525"/>
                <a:gd name="T10" fmla="*/ 518 w 519"/>
                <a:gd name="T11" fmla="*/ 259 h 525"/>
              </a:gdLst>
              <a:ahLst/>
              <a:cxnLst>
                <a:cxn ang="0">
                  <a:pos x="T0" y="T1"/>
                </a:cxn>
                <a:cxn ang="0">
                  <a:pos x="T2" y="T3"/>
                </a:cxn>
                <a:cxn ang="0">
                  <a:pos x="T4" y="T5"/>
                </a:cxn>
                <a:cxn ang="0">
                  <a:pos x="T6" y="T7"/>
                </a:cxn>
                <a:cxn ang="0">
                  <a:pos x="T8" y="T9"/>
                </a:cxn>
                <a:cxn ang="0">
                  <a:pos x="T10" y="T11"/>
                </a:cxn>
              </a:cxnLst>
              <a:rect l="0" t="0" r="r" b="b"/>
              <a:pathLst>
                <a:path w="519" h="525">
                  <a:moveTo>
                    <a:pt x="518" y="259"/>
                  </a:moveTo>
                  <a:lnTo>
                    <a:pt x="518" y="259"/>
                  </a:lnTo>
                  <a:cubicBezTo>
                    <a:pt x="518" y="119"/>
                    <a:pt x="405" y="0"/>
                    <a:pt x="259" y="0"/>
                  </a:cubicBezTo>
                  <a:cubicBezTo>
                    <a:pt x="113" y="0"/>
                    <a:pt x="0" y="119"/>
                    <a:pt x="0" y="259"/>
                  </a:cubicBezTo>
                  <a:cubicBezTo>
                    <a:pt x="0" y="405"/>
                    <a:pt x="113" y="524"/>
                    <a:pt x="259" y="524"/>
                  </a:cubicBezTo>
                  <a:cubicBezTo>
                    <a:pt x="405" y="524"/>
                    <a:pt x="518" y="405"/>
                    <a:pt x="518"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7" name="Freeform 259">
              <a:extLst>
                <a:ext uri="{FF2B5EF4-FFF2-40B4-BE49-F238E27FC236}">
                  <a16:creationId xmlns:a16="http://schemas.microsoft.com/office/drawing/2014/main" id="{0DE20BC9-FB90-BF4D-8B9C-CE1D02AB5BB1}"/>
                </a:ext>
              </a:extLst>
            </p:cNvPr>
            <p:cNvSpPr>
              <a:spLocks noChangeArrowheads="1"/>
            </p:cNvSpPr>
            <p:nvPr/>
          </p:nvSpPr>
          <p:spPr bwMode="auto">
            <a:xfrm>
              <a:off x="20752413" y="9327338"/>
              <a:ext cx="307059" cy="307059"/>
            </a:xfrm>
            <a:custGeom>
              <a:avLst/>
              <a:gdLst>
                <a:gd name="T0" fmla="*/ 519 w 520"/>
                <a:gd name="T1" fmla="*/ 259 h 519"/>
                <a:gd name="T2" fmla="*/ 519 w 520"/>
                <a:gd name="T3" fmla="*/ 259 h 519"/>
                <a:gd name="T4" fmla="*/ 260 w 520"/>
                <a:gd name="T5" fmla="*/ 0 h 519"/>
                <a:gd name="T6" fmla="*/ 0 w 520"/>
                <a:gd name="T7" fmla="*/ 259 h 519"/>
                <a:gd name="T8" fmla="*/ 260 w 520"/>
                <a:gd name="T9" fmla="*/ 518 h 519"/>
                <a:gd name="T10" fmla="*/ 519 w 520"/>
                <a:gd name="T11" fmla="*/ 259 h 519"/>
              </a:gdLst>
              <a:ahLst/>
              <a:cxnLst>
                <a:cxn ang="0">
                  <a:pos x="T0" y="T1"/>
                </a:cxn>
                <a:cxn ang="0">
                  <a:pos x="T2" y="T3"/>
                </a:cxn>
                <a:cxn ang="0">
                  <a:pos x="T4" y="T5"/>
                </a:cxn>
                <a:cxn ang="0">
                  <a:pos x="T6" y="T7"/>
                </a:cxn>
                <a:cxn ang="0">
                  <a:pos x="T8" y="T9"/>
                </a:cxn>
                <a:cxn ang="0">
                  <a:pos x="T10" y="T11"/>
                </a:cxn>
              </a:cxnLst>
              <a:rect l="0" t="0" r="r" b="b"/>
              <a:pathLst>
                <a:path w="520" h="519">
                  <a:moveTo>
                    <a:pt x="519" y="259"/>
                  </a:moveTo>
                  <a:lnTo>
                    <a:pt x="519" y="259"/>
                  </a:lnTo>
                  <a:cubicBezTo>
                    <a:pt x="519" y="113"/>
                    <a:pt x="406" y="0"/>
                    <a:pt x="260" y="0"/>
                  </a:cubicBezTo>
                  <a:cubicBezTo>
                    <a:pt x="114" y="0"/>
                    <a:pt x="0" y="113"/>
                    <a:pt x="0" y="259"/>
                  </a:cubicBezTo>
                  <a:cubicBezTo>
                    <a:pt x="0" y="405"/>
                    <a:pt x="114" y="518"/>
                    <a:pt x="260" y="518"/>
                  </a:cubicBezTo>
                  <a:cubicBezTo>
                    <a:pt x="406" y="518"/>
                    <a:pt x="519" y="405"/>
                    <a:pt x="519"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8" name="Freeform 260">
              <a:extLst>
                <a:ext uri="{FF2B5EF4-FFF2-40B4-BE49-F238E27FC236}">
                  <a16:creationId xmlns:a16="http://schemas.microsoft.com/office/drawing/2014/main" id="{2F7D9C1B-CF98-B94B-804C-3810D5DCCD74}"/>
                </a:ext>
              </a:extLst>
            </p:cNvPr>
            <p:cNvSpPr>
              <a:spLocks noChangeArrowheads="1"/>
            </p:cNvSpPr>
            <p:nvPr/>
          </p:nvSpPr>
          <p:spPr bwMode="auto">
            <a:xfrm>
              <a:off x="21202592" y="9327338"/>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13" y="0"/>
                    <a:pt x="0" y="113"/>
                    <a:pt x="0" y="259"/>
                  </a:cubicBezTo>
                  <a:cubicBezTo>
                    <a:pt x="0" y="405"/>
                    <a:pt x="113" y="518"/>
                    <a:pt x="259" y="518"/>
                  </a:cubicBezTo>
                  <a:cubicBezTo>
                    <a:pt x="405" y="518"/>
                    <a:pt x="518" y="405"/>
                    <a:pt x="518"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9" name="Freeform 261">
              <a:extLst>
                <a:ext uri="{FF2B5EF4-FFF2-40B4-BE49-F238E27FC236}">
                  <a16:creationId xmlns:a16="http://schemas.microsoft.com/office/drawing/2014/main" id="{05D48AFB-BC42-3A43-B7E5-839C1F94D0A6}"/>
                </a:ext>
              </a:extLst>
            </p:cNvPr>
            <p:cNvSpPr>
              <a:spLocks noChangeArrowheads="1"/>
            </p:cNvSpPr>
            <p:nvPr/>
          </p:nvSpPr>
          <p:spPr bwMode="auto">
            <a:xfrm>
              <a:off x="20752413" y="9767110"/>
              <a:ext cx="307059" cy="307059"/>
            </a:xfrm>
            <a:custGeom>
              <a:avLst/>
              <a:gdLst>
                <a:gd name="T0" fmla="*/ 519 w 520"/>
                <a:gd name="T1" fmla="*/ 260 h 519"/>
                <a:gd name="T2" fmla="*/ 519 w 520"/>
                <a:gd name="T3" fmla="*/ 260 h 519"/>
                <a:gd name="T4" fmla="*/ 260 w 520"/>
                <a:gd name="T5" fmla="*/ 0 h 519"/>
                <a:gd name="T6" fmla="*/ 0 w 520"/>
                <a:gd name="T7" fmla="*/ 260 h 519"/>
                <a:gd name="T8" fmla="*/ 260 w 520"/>
                <a:gd name="T9" fmla="*/ 518 h 519"/>
                <a:gd name="T10" fmla="*/ 519 w 520"/>
                <a:gd name="T11" fmla="*/ 260 h 519"/>
              </a:gdLst>
              <a:ahLst/>
              <a:cxnLst>
                <a:cxn ang="0">
                  <a:pos x="T0" y="T1"/>
                </a:cxn>
                <a:cxn ang="0">
                  <a:pos x="T2" y="T3"/>
                </a:cxn>
                <a:cxn ang="0">
                  <a:pos x="T4" y="T5"/>
                </a:cxn>
                <a:cxn ang="0">
                  <a:pos x="T6" y="T7"/>
                </a:cxn>
                <a:cxn ang="0">
                  <a:pos x="T8" y="T9"/>
                </a:cxn>
                <a:cxn ang="0">
                  <a:pos x="T10" y="T11"/>
                </a:cxn>
              </a:cxnLst>
              <a:rect l="0" t="0" r="r" b="b"/>
              <a:pathLst>
                <a:path w="520" h="519">
                  <a:moveTo>
                    <a:pt x="519" y="260"/>
                  </a:moveTo>
                  <a:lnTo>
                    <a:pt x="519" y="260"/>
                  </a:lnTo>
                  <a:cubicBezTo>
                    <a:pt x="519" y="113"/>
                    <a:pt x="406" y="0"/>
                    <a:pt x="260" y="0"/>
                  </a:cubicBezTo>
                  <a:cubicBezTo>
                    <a:pt x="114" y="0"/>
                    <a:pt x="0" y="113"/>
                    <a:pt x="0" y="260"/>
                  </a:cubicBezTo>
                  <a:cubicBezTo>
                    <a:pt x="0" y="406"/>
                    <a:pt x="114" y="518"/>
                    <a:pt x="260" y="518"/>
                  </a:cubicBezTo>
                  <a:cubicBezTo>
                    <a:pt x="406" y="518"/>
                    <a:pt x="519" y="406"/>
                    <a:pt x="519" y="260"/>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0" name="Freeform 262">
              <a:extLst>
                <a:ext uri="{FF2B5EF4-FFF2-40B4-BE49-F238E27FC236}">
                  <a16:creationId xmlns:a16="http://schemas.microsoft.com/office/drawing/2014/main" id="{3D758C89-A111-8E4B-BC98-5B10EBD6F5F1}"/>
                </a:ext>
              </a:extLst>
            </p:cNvPr>
            <p:cNvSpPr>
              <a:spLocks noChangeArrowheads="1"/>
            </p:cNvSpPr>
            <p:nvPr/>
          </p:nvSpPr>
          <p:spPr bwMode="auto">
            <a:xfrm>
              <a:off x="21202592" y="9767110"/>
              <a:ext cx="307059" cy="307059"/>
            </a:xfrm>
            <a:custGeom>
              <a:avLst/>
              <a:gdLst>
                <a:gd name="T0" fmla="*/ 518 w 519"/>
                <a:gd name="T1" fmla="*/ 260 h 519"/>
                <a:gd name="T2" fmla="*/ 518 w 519"/>
                <a:gd name="T3" fmla="*/ 260 h 519"/>
                <a:gd name="T4" fmla="*/ 259 w 519"/>
                <a:gd name="T5" fmla="*/ 0 h 519"/>
                <a:gd name="T6" fmla="*/ 0 w 519"/>
                <a:gd name="T7" fmla="*/ 260 h 519"/>
                <a:gd name="T8" fmla="*/ 259 w 519"/>
                <a:gd name="T9" fmla="*/ 518 h 519"/>
                <a:gd name="T10" fmla="*/ 518 w 519"/>
                <a:gd name="T11" fmla="*/ 260 h 519"/>
              </a:gdLst>
              <a:ahLst/>
              <a:cxnLst>
                <a:cxn ang="0">
                  <a:pos x="T0" y="T1"/>
                </a:cxn>
                <a:cxn ang="0">
                  <a:pos x="T2" y="T3"/>
                </a:cxn>
                <a:cxn ang="0">
                  <a:pos x="T4" y="T5"/>
                </a:cxn>
                <a:cxn ang="0">
                  <a:pos x="T6" y="T7"/>
                </a:cxn>
                <a:cxn ang="0">
                  <a:pos x="T8" y="T9"/>
                </a:cxn>
                <a:cxn ang="0">
                  <a:pos x="T10" y="T11"/>
                </a:cxn>
              </a:cxnLst>
              <a:rect l="0" t="0" r="r" b="b"/>
              <a:pathLst>
                <a:path w="519" h="519">
                  <a:moveTo>
                    <a:pt x="518" y="260"/>
                  </a:moveTo>
                  <a:lnTo>
                    <a:pt x="518" y="260"/>
                  </a:lnTo>
                  <a:cubicBezTo>
                    <a:pt x="518" y="113"/>
                    <a:pt x="405" y="0"/>
                    <a:pt x="259" y="0"/>
                  </a:cubicBezTo>
                  <a:cubicBezTo>
                    <a:pt x="113" y="0"/>
                    <a:pt x="0" y="113"/>
                    <a:pt x="0" y="260"/>
                  </a:cubicBezTo>
                  <a:cubicBezTo>
                    <a:pt x="0" y="406"/>
                    <a:pt x="113" y="518"/>
                    <a:pt x="259" y="518"/>
                  </a:cubicBezTo>
                  <a:cubicBezTo>
                    <a:pt x="405" y="518"/>
                    <a:pt x="518" y="406"/>
                    <a:pt x="518" y="260"/>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1" name="Freeform 263">
              <a:extLst>
                <a:ext uri="{FF2B5EF4-FFF2-40B4-BE49-F238E27FC236}">
                  <a16:creationId xmlns:a16="http://schemas.microsoft.com/office/drawing/2014/main" id="{FB46EC18-F8F0-8C49-8605-50C22FBCBB68}"/>
                </a:ext>
              </a:extLst>
            </p:cNvPr>
            <p:cNvSpPr>
              <a:spLocks noChangeArrowheads="1"/>
            </p:cNvSpPr>
            <p:nvPr/>
          </p:nvSpPr>
          <p:spPr bwMode="auto">
            <a:xfrm>
              <a:off x="11064439" y="10441078"/>
              <a:ext cx="11558952" cy="434567"/>
            </a:xfrm>
            <a:custGeom>
              <a:avLst/>
              <a:gdLst>
                <a:gd name="T0" fmla="*/ 19589 w 19590"/>
                <a:gd name="T1" fmla="*/ 0 h 738"/>
                <a:gd name="T2" fmla="*/ 0 w 19590"/>
                <a:gd name="T3" fmla="*/ 0 h 738"/>
                <a:gd name="T4" fmla="*/ 0 w 19590"/>
                <a:gd name="T5" fmla="*/ 737 h 738"/>
                <a:gd name="T6" fmla="*/ 19589 w 19590"/>
                <a:gd name="T7" fmla="*/ 737 h 738"/>
                <a:gd name="T8" fmla="*/ 19589 w 19590"/>
                <a:gd name="T9" fmla="*/ 0 h 738"/>
              </a:gdLst>
              <a:ahLst/>
              <a:cxnLst>
                <a:cxn ang="0">
                  <a:pos x="T0" y="T1"/>
                </a:cxn>
                <a:cxn ang="0">
                  <a:pos x="T2" y="T3"/>
                </a:cxn>
                <a:cxn ang="0">
                  <a:pos x="T4" y="T5"/>
                </a:cxn>
                <a:cxn ang="0">
                  <a:pos x="T6" y="T7"/>
                </a:cxn>
                <a:cxn ang="0">
                  <a:pos x="T8" y="T9"/>
                </a:cxn>
              </a:cxnLst>
              <a:rect l="0" t="0" r="r" b="b"/>
              <a:pathLst>
                <a:path w="19590" h="738">
                  <a:moveTo>
                    <a:pt x="19589" y="0"/>
                  </a:moveTo>
                  <a:lnTo>
                    <a:pt x="0" y="0"/>
                  </a:lnTo>
                  <a:lnTo>
                    <a:pt x="0" y="737"/>
                  </a:lnTo>
                  <a:lnTo>
                    <a:pt x="19589" y="737"/>
                  </a:lnTo>
                  <a:lnTo>
                    <a:pt x="19589"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2" name="Freeform 264">
              <a:extLst>
                <a:ext uri="{FF2B5EF4-FFF2-40B4-BE49-F238E27FC236}">
                  <a16:creationId xmlns:a16="http://schemas.microsoft.com/office/drawing/2014/main" id="{8ECCC093-4FA1-2A4E-B746-D1F6B78A224E}"/>
                </a:ext>
              </a:extLst>
            </p:cNvPr>
            <p:cNvSpPr>
              <a:spLocks noChangeArrowheads="1"/>
            </p:cNvSpPr>
            <p:nvPr/>
          </p:nvSpPr>
          <p:spPr bwMode="auto">
            <a:xfrm>
              <a:off x="12797501"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3" name="Freeform 265">
              <a:extLst>
                <a:ext uri="{FF2B5EF4-FFF2-40B4-BE49-F238E27FC236}">
                  <a16:creationId xmlns:a16="http://schemas.microsoft.com/office/drawing/2014/main" id="{4696BAF5-BBAA-A74E-BD34-3A6182512EB0}"/>
                </a:ext>
              </a:extLst>
            </p:cNvPr>
            <p:cNvSpPr>
              <a:spLocks noChangeArrowheads="1"/>
            </p:cNvSpPr>
            <p:nvPr/>
          </p:nvSpPr>
          <p:spPr bwMode="auto">
            <a:xfrm>
              <a:off x="12495646" y="9186819"/>
              <a:ext cx="340888" cy="1139762"/>
            </a:xfrm>
            <a:custGeom>
              <a:avLst/>
              <a:gdLst>
                <a:gd name="T0" fmla="*/ 0 w 579"/>
                <a:gd name="T1" fmla="*/ 1361 h 1933"/>
                <a:gd name="T2" fmla="*/ 0 w 579"/>
                <a:gd name="T3" fmla="*/ 1361 h 1933"/>
                <a:gd name="T4" fmla="*/ 578 w 579"/>
                <a:gd name="T5" fmla="*/ 1932 h 1933"/>
                <a:gd name="T6" fmla="*/ 578 w 579"/>
                <a:gd name="T7" fmla="*/ 0 h 1933"/>
                <a:gd name="T8" fmla="*/ 0 w 579"/>
                <a:gd name="T9" fmla="*/ 1361 h 1933"/>
              </a:gdLst>
              <a:ahLst/>
              <a:cxnLst>
                <a:cxn ang="0">
                  <a:pos x="T0" y="T1"/>
                </a:cxn>
                <a:cxn ang="0">
                  <a:pos x="T2" y="T3"/>
                </a:cxn>
                <a:cxn ang="0">
                  <a:pos x="T4" y="T5"/>
                </a:cxn>
                <a:cxn ang="0">
                  <a:pos x="T6" y="T7"/>
                </a:cxn>
                <a:cxn ang="0">
                  <a:pos x="T8" y="T9"/>
                </a:cxn>
              </a:cxnLst>
              <a:rect l="0" t="0" r="r" b="b"/>
              <a:pathLst>
                <a:path w="579" h="1933">
                  <a:moveTo>
                    <a:pt x="0" y="1361"/>
                  </a:moveTo>
                  <a:lnTo>
                    <a:pt x="0" y="1361"/>
                  </a:lnTo>
                  <a:cubicBezTo>
                    <a:pt x="0" y="1673"/>
                    <a:pt x="259" y="1932"/>
                    <a:pt x="578" y="1932"/>
                  </a:cubicBezTo>
                  <a:cubicBezTo>
                    <a:pt x="578" y="0"/>
                    <a:pt x="578" y="0"/>
                    <a:pt x="578" y="0"/>
                  </a:cubicBezTo>
                  <a:cubicBezTo>
                    <a:pt x="578"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4" name="Freeform 266">
              <a:extLst>
                <a:ext uri="{FF2B5EF4-FFF2-40B4-BE49-F238E27FC236}">
                  <a16:creationId xmlns:a16="http://schemas.microsoft.com/office/drawing/2014/main" id="{85F442DF-0B47-B740-B23E-CDCAE32195A8}"/>
                </a:ext>
              </a:extLst>
            </p:cNvPr>
            <p:cNvSpPr>
              <a:spLocks noChangeArrowheads="1"/>
            </p:cNvSpPr>
            <p:nvPr/>
          </p:nvSpPr>
          <p:spPr bwMode="auto">
            <a:xfrm>
              <a:off x="12836535" y="9186819"/>
              <a:ext cx="340887" cy="1139762"/>
            </a:xfrm>
            <a:custGeom>
              <a:avLst/>
              <a:gdLst>
                <a:gd name="T0" fmla="*/ 577 w 578"/>
                <a:gd name="T1" fmla="*/ 1361 h 1933"/>
                <a:gd name="T2" fmla="*/ 577 w 578"/>
                <a:gd name="T3" fmla="*/ 1361 h 1933"/>
                <a:gd name="T4" fmla="*/ 0 w 578"/>
                <a:gd name="T5" fmla="*/ 0 h 1933"/>
                <a:gd name="T6" fmla="*/ 0 w 578"/>
                <a:gd name="T7" fmla="*/ 1932 h 1933"/>
                <a:gd name="T8" fmla="*/ 577 w 578"/>
                <a:gd name="T9" fmla="*/ 1361 h 1933"/>
              </a:gdLst>
              <a:ahLst/>
              <a:cxnLst>
                <a:cxn ang="0">
                  <a:pos x="T0" y="T1"/>
                </a:cxn>
                <a:cxn ang="0">
                  <a:pos x="T2" y="T3"/>
                </a:cxn>
                <a:cxn ang="0">
                  <a:pos x="T4" y="T5"/>
                </a:cxn>
                <a:cxn ang="0">
                  <a:pos x="T6" y="T7"/>
                </a:cxn>
                <a:cxn ang="0">
                  <a:pos x="T8" y="T9"/>
                </a:cxn>
              </a:cxnLst>
              <a:rect l="0" t="0" r="r" b="b"/>
              <a:pathLst>
                <a:path w="578" h="1933">
                  <a:moveTo>
                    <a:pt x="577" y="1361"/>
                  </a:moveTo>
                  <a:lnTo>
                    <a:pt x="577" y="1361"/>
                  </a:lnTo>
                  <a:cubicBezTo>
                    <a:pt x="577" y="1042"/>
                    <a:pt x="0" y="0"/>
                    <a:pt x="0" y="0"/>
                  </a:cubicBezTo>
                  <a:cubicBezTo>
                    <a:pt x="0" y="1932"/>
                    <a:pt x="0" y="1932"/>
                    <a:pt x="0" y="1932"/>
                  </a:cubicBezTo>
                  <a:cubicBezTo>
                    <a:pt x="318" y="1932"/>
                    <a:pt x="577" y="1673"/>
                    <a:pt x="577"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5" name="Freeform 267">
              <a:extLst>
                <a:ext uri="{FF2B5EF4-FFF2-40B4-BE49-F238E27FC236}">
                  <a16:creationId xmlns:a16="http://schemas.microsoft.com/office/drawing/2014/main" id="{716D80BC-7864-D247-97C0-F6F04F5DE87F}"/>
                </a:ext>
              </a:extLst>
            </p:cNvPr>
            <p:cNvSpPr>
              <a:spLocks noChangeArrowheads="1"/>
            </p:cNvSpPr>
            <p:nvPr/>
          </p:nvSpPr>
          <p:spPr bwMode="auto">
            <a:xfrm>
              <a:off x="11519824"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6" name="Freeform 268">
              <a:extLst>
                <a:ext uri="{FF2B5EF4-FFF2-40B4-BE49-F238E27FC236}">
                  <a16:creationId xmlns:a16="http://schemas.microsoft.com/office/drawing/2014/main" id="{0777533E-3C4B-274E-8969-729BCD42316B}"/>
                </a:ext>
              </a:extLst>
            </p:cNvPr>
            <p:cNvSpPr>
              <a:spLocks noChangeArrowheads="1"/>
            </p:cNvSpPr>
            <p:nvPr/>
          </p:nvSpPr>
          <p:spPr bwMode="auto">
            <a:xfrm>
              <a:off x="11223174" y="9186819"/>
              <a:ext cx="338285" cy="1139762"/>
            </a:xfrm>
            <a:custGeom>
              <a:avLst/>
              <a:gdLst>
                <a:gd name="T0" fmla="*/ 0 w 572"/>
                <a:gd name="T1" fmla="*/ 1361 h 1933"/>
                <a:gd name="T2" fmla="*/ 0 w 572"/>
                <a:gd name="T3" fmla="*/ 1361 h 1933"/>
                <a:gd name="T4" fmla="*/ 571 w 572"/>
                <a:gd name="T5" fmla="*/ 1932 h 1933"/>
                <a:gd name="T6" fmla="*/ 571 w 572"/>
                <a:gd name="T7" fmla="*/ 0 h 1933"/>
                <a:gd name="T8" fmla="*/ 0 w 572"/>
                <a:gd name="T9" fmla="*/ 1361 h 1933"/>
              </a:gdLst>
              <a:ahLst/>
              <a:cxnLst>
                <a:cxn ang="0">
                  <a:pos x="T0" y="T1"/>
                </a:cxn>
                <a:cxn ang="0">
                  <a:pos x="T2" y="T3"/>
                </a:cxn>
                <a:cxn ang="0">
                  <a:pos x="T4" y="T5"/>
                </a:cxn>
                <a:cxn ang="0">
                  <a:pos x="T6" y="T7"/>
                </a:cxn>
                <a:cxn ang="0">
                  <a:pos x="T8" y="T9"/>
                </a:cxn>
              </a:cxnLst>
              <a:rect l="0" t="0" r="r" b="b"/>
              <a:pathLst>
                <a:path w="572" h="1933">
                  <a:moveTo>
                    <a:pt x="0" y="1361"/>
                  </a:moveTo>
                  <a:lnTo>
                    <a:pt x="0" y="1361"/>
                  </a:lnTo>
                  <a:cubicBezTo>
                    <a:pt x="0" y="1673"/>
                    <a:pt x="259" y="1932"/>
                    <a:pt x="571" y="1932"/>
                  </a:cubicBezTo>
                  <a:cubicBezTo>
                    <a:pt x="571" y="0"/>
                    <a:pt x="571" y="0"/>
                    <a:pt x="571" y="0"/>
                  </a:cubicBezTo>
                  <a:cubicBezTo>
                    <a:pt x="571"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7" name="Freeform 269">
              <a:extLst>
                <a:ext uri="{FF2B5EF4-FFF2-40B4-BE49-F238E27FC236}">
                  <a16:creationId xmlns:a16="http://schemas.microsoft.com/office/drawing/2014/main" id="{3EFEBDB3-59DD-6C45-9BB6-17A07312AD6E}"/>
                </a:ext>
              </a:extLst>
            </p:cNvPr>
            <p:cNvSpPr>
              <a:spLocks noChangeArrowheads="1"/>
            </p:cNvSpPr>
            <p:nvPr/>
          </p:nvSpPr>
          <p:spPr bwMode="auto">
            <a:xfrm>
              <a:off x="11558856" y="9186819"/>
              <a:ext cx="340888" cy="1139762"/>
            </a:xfrm>
            <a:custGeom>
              <a:avLst/>
              <a:gdLst>
                <a:gd name="T0" fmla="*/ 578 w 579"/>
                <a:gd name="T1" fmla="*/ 1361 h 1933"/>
                <a:gd name="T2" fmla="*/ 578 w 579"/>
                <a:gd name="T3" fmla="*/ 1361 h 1933"/>
                <a:gd name="T4" fmla="*/ 0 w 579"/>
                <a:gd name="T5" fmla="*/ 0 h 1933"/>
                <a:gd name="T6" fmla="*/ 0 w 579"/>
                <a:gd name="T7" fmla="*/ 1932 h 1933"/>
                <a:gd name="T8" fmla="*/ 578 w 579"/>
                <a:gd name="T9" fmla="*/ 1361 h 1933"/>
              </a:gdLst>
              <a:ahLst/>
              <a:cxnLst>
                <a:cxn ang="0">
                  <a:pos x="T0" y="T1"/>
                </a:cxn>
                <a:cxn ang="0">
                  <a:pos x="T2" y="T3"/>
                </a:cxn>
                <a:cxn ang="0">
                  <a:pos x="T4" y="T5"/>
                </a:cxn>
                <a:cxn ang="0">
                  <a:pos x="T6" y="T7"/>
                </a:cxn>
                <a:cxn ang="0">
                  <a:pos x="T8" y="T9"/>
                </a:cxn>
              </a:cxnLst>
              <a:rect l="0" t="0" r="r" b="b"/>
              <a:pathLst>
                <a:path w="579" h="1933">
                  <a:moveTo>
                    <a:pt x="578" y="1361"/>
                  </a:moveTo>
                  <a:lnTo>
                    <a:pt x="578" y="1361"/>
                  </a:lnTo>
                  <a:cubicBezTo>
                    <a:pt x="578" y="1042"/>
                    <a:pt x="0" y="0"/>
                    <a:pt x="0" y="0"/>
                  </a:cubicBezTo>
                  <a:cubicBezTo>
                    <a:pt x="0" y="1932"/>
                    <a:pt x="0" y="1932"/>
                    <a:pt x="0" y="1932"/>
                  </a:cubicBezTo>
                  <a:cubicBezTo>
                    <a:pt x="319" y="1932"/>
                    <a:pt x="578" y="1673"/>
                    <a:pt x="578"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8" name="Freeform 270">
              <a:extLst>
                <a:ext uri="{FF2B5EF4-FFF2-40B4-BE49-F238E27FC236}">
                  <a16:creationId xmlns:a16="http://schemas.microsoft.com/office/drawing/2014/main" id="{9CF70297-A5F9-5744-8589-897872370977}"/>
                </a:ext>
              </a:extLst>
            </p:cNvPr>
            <p:cNvSpPr>
              <a:spLocks noChangeArrowheads="1"/>
            </p:cNvSpPr>
            <p:nvPr/>
          </p:nvSpPr>
          <p:spPr bwMode="auto">
            <a:xfrm>
              <a:off x="13617194"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9" name="Freeform 271">
              <a:extLst>
                <a:ext uri="{FF2B5EF4-FFF2-40B4-BE49-F238E27FC236}">
                  <a16:creationId xmlns:a16="http://schemas.microsoft.com/office/drawing/2014/main" id="{467DB2C6-4192-D945-A363-9CFABC4F8AC0}"/>
                </a:ext>
              </a:extLst>
            </p:cNvPr>
            <p:cNvSpPr>
              <a:spLocks noChangeArrowheads="1"/>
            </p:cNvSpPr>
            <p:nvPr/>
          </p:nvSpPr>
          <p:spPr bwMode="auto">
            <a:xfrm>
              <a:off x="13315339" y="9186819"/>
              <a:ext cx="340887" cy="1139762"/>
            </a:xfrm>
            <a:custGeom>
              <a:avLst/>
              <a:gdLst>
                <a:gd name="T0" fmla="*/ 0 w 579"/>
                <a:gd name="T1" fmla="*/ 1361 h 1933"/>
                <a:gd name="T2" fmla="*/ 0 w 579"/>
                <a:gd name="T3" fmla="*/ 1361 h 1933"/>
                <a:gd name="T4" fmla="*/ 578 w 579"/>
                <a:gd name="T5" fmla="*/ 1932 h 1933"/>
                <a:gd name="T6" fmla="*/ 578 w 579"/>
                <a:gd name="T7" fmla="*/ 0 h 1933"/>
                <a:gd name="T8" fmla="*/ 0 w 579"/>
                <a:gd name="T9" fmla="*/ 1361 h 1933"/>
              </a:gdLst>
              <a:ahLst/>
              <a:cxnLst>
                <a:cxn ang="0">
                  <a:pos x="T0" y="T1"/>
                </a:cxn>
                <a:cxn ang="0">
                  <a:pos x="T2" y="T3"/>
                </a:cxn>
                <a:cxn ang="0">
                  <a:pos x="T4" y="T5"/>
                </a:cxn>
                <a:cxn ang="0">
                  <a:pos x="T6" y="T7"/>
                </a:cxn>
                <a:cxn ang="0">
                  <a:pos x="T8" y="T9"/>
                </a:cxn>
              </a:cxnLst>
              <a:rect l="0" t="0" r="r" b="b"/>
              <a:pathLst>
                <a:path w="579" h="1933">
                  <a:moveTo>
                    <a:pt x="0" y="1361"/>
                  </a:moveTo>
                  <a:lnTo>
                    <a:pt x="0" y="1361"/>
                  </a:lnTo>
                  <a:cubicBezTo>
                    <a:pt x="0" y="1673"/>
                    <a:pt x="259" y="1932"/>
                    <a:pt x="578" y="1932"/>
                  </a:cubicBezTo>
                  <a:cubicBezTo>
                    <a:pt x="578" y="0"/>
                    <a:pt x="578" y="0"/>
                    <a:pt x="578" y="0"/>
                  </a:cubicBezTo>
                  <a:cubicBezTo>
                    <a:pt x="578"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0" name="Freeform 272">
              <a:extLst>
                <a:ext uri="{FF2B5EF4-FFF2-40B4-BE49-F238E27FC236}">
                  <a16:creationId xmlns:a16="http://schemas.microsoft.com/office/drawing/2014/main" id="{CA9EE007-2732-D74E-8FC8-490BBE5FC223}"/>
                </a:ext>
              </a:extLst>
            </p:cNvPr>
            <p:cNvSpPr>
              <a:spLocks noChangeArrowheads="1"/>
            </p:cNvSpPr>
            <p:nvPr/>
          </p:nvSpPr>
          <p:spPr bwMode="auto">
            <a:xfrm>
              <a:off x="13656226" y="9186819"/>
              <a:ext cx="338285" cy="1139762"/>
            </a:xfrm>
            <a:custGeom>
              <a:avLst/>
              <a:gdLst>
                <a:gd name="T0" fmla="*/ 571 w 572"/>
                <a:gd name="T1" fmla="*/ 1361 h 1933"/>
                <a:gd name="T2" fmla="*/ 571 w 572"/>
                <a:gd name="T3" fmla="*/ 1361 h 1933"/>
                <a:gd name="T4" fmla="*/ 0 w 572"/>
                <a:gd name="T5" fmla="*/ 0 h 1933"/>
                <a:gd name="T6" fmla="*/ 0 w 572"/>
                <a:gd name="T7" fmla="*/ 1932 h 1933"/>
                <a:gd name="T8" fmla="*/ 571 w 572"/>
                <a:gd name="T9" fmla="*/ 1361 h 1933"/>
              </a:gdLst>
              <a:ahLst/>
              <a:cxnLst>
                <a:cxn ang="0">
                  <a:pos x="T0" y="T1"/>
                </a:cxn>
                <a:cxn ang="0">
                  <a:pos x="T2" y="T3"/>
                </a:cxn>
                <a:cxn ang="0">
                  <a:pos x="T4" y="T5"/>
                </a:cxn>
                <a:cxn ang="0">
                  <a:pos x="T6" y="T7"/>
                </a:cxn>
                <a:cxn ang="0">
                  <a:pos x="T8" y="T9"/>
                </a:cxn>
              </a:cxnLst>
              <a:rect l="0" t="0" r="r" b="b"/>
              <a:pathLst>
                <a:path w="572" h="1933">
                  <a:moveTo>
                    <a:pt x="571" y="1361"/>
                  </a:moveTo>
                  <a:lnTo>
                    <a:pt x="571" y="1361"/>
                  </a:lnTo>
                  <a:cubicBezTo>
                    <a:pt x="571" y="1042"/>
                    <a:pt x="0" y="0"/>
                    <a:pt x="0" y="0"/>
                  </a:cubicBezTo>
                  <a:cubicBezTo>
                    <a:pt x="0" y="1932"/>
                    <a:pt x="0" y="1932"/>
                    <a:pt x="0" y="1932"/>
                  </a:cubicBezTo>
                  <a:cubicBezTo>
                    <a:pt x="318" y="1932"/>
                    <a:pt x="571" y="1673"/>
                    <a:pt x="571"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1" name="Freeform 273">
              <a:extLst>
                <a:ext uri="{FF2B5EF4-FFF2-40B4-BE49-F238E27FC236}">
                  <a16:creationId xmlns:a16="http://schemas.microsoft.com/office/drawing/2014/main" id="{07FDD803-A657-614B-80E9-3B321ABC54EA}"/>
                </a:ext>
              </a:extLst>
            </p:cNvPr>
            <p:cNvSpPr>
              <a:spLocks noChangeArrowheads="1"/>
            </p:cNvSpPr>
            <p:nvPr/>
          </p:nvSpPr>
          <p:spPr bwMode="auto">
            <a:xfrm>
              <a:off x="17903009" y="10170449"/>
              <a:ext cx="75464" cy="455385"/>
            </a:xfrm>
            <a:custGeom>
              <a:avLst/>
              <a:gdLst>
                <a:gd name="T0" fmla="*/ 126 w 127"/>
                <a:gd name="T1" fmla="*/ 771 h 772"/>
                <a:gd name="T2" fmla="*/ 0 w 127"/>
                <a:gd name="T3" fmla="*/ 771 h 772"/>
                <a:gd name="T4" fmla="*/ 0 w 127"/>
                <a:gd name="T5" fmla="*/ 0 h 772"/>
                <a:gd name="T6" fmla="*/ 126 w 127"/>
                <a:gd name="T7" fmla="*/ 0 h 772"/>
                <a:gd name="T8" fmla="*/ 126 w 127"/>
                <a:gd name="T9" fmla="*/ 771 h 772"/>
              </a:gdLst>
              <a:ahLst/>
              <a:cxnLst>
                <a:cxn ang="0">
                  <a:pos x="T0" y="T1"/>
                </a:cxn>
                <a:cxn ang="0">
                  <a:pos x="T2" y="T3"/>
                </a:cxn>
                <a:cxn ang="0">
                  <a:pos x="T4" y="T5"/>
                </a:cxn>
                <a:cxn ang="0">
                  <a:pos x="T6" y="T7"/>
                </a:cxn>
                <a:cxn ang="0">
                  <a:pos x="T8" y="T9"/>
                </a:cxn>
              </a:cxnLst>
              <a:rect l="0" t="0" r="r" b="b"/>
              <a:pathLst>
                <a:path w="127" h="772">
                  <a:moveTo>
                    <a:pt x="126" y="771"/>
                  </a:moveTo>
                  <a:lnTo>
                    <a:pt x="0" y="771"/>
                  </a:lnTo>
                  <a:lnTo>
                    <a:pt x="0" y="0"/>
                  </a:lnTo>
                  <a:lnTo>
                    <a:pt x="126" y="0"/>
                  </a:lnTo>
                  <a:lnTo>
                    <a:pt x="126"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2" name="Freeform 274">
              <a:extLst>
                <a:ext uri="{FF2B5EF4-FFF2-40B4-BE49-F238E27FC236}">
                  <a16:creationId xmlns:a16="http://schemas.microsoft.com/office/drawing/2014/main" id="{88B2E9C4-94E8-7546-84B6-10315182513B}"/>
                </a:ext>
              </a:extLst>
            </p:cNvPr>
            <p:cNvSpPr>
              <a:spLocks noChangeArrowheads="1"/>
            </p:cNvSpPr>
            <p:nvPr/>
          </p:nvSpPr>
          <p:spPr bwMode="auto">
            <a:xfrm>
              <a:off x="17601154" y="9186819"/>
              <a:ext cx="338285" cy="1139762"/>
            </a:xfrm>
            <a:custGeom>
              <a:avLst/>
              <a:gdLst>
                <a:gd name="T0" fmla="*/ 0 w 573"/>
                <a:gd name="T1" fmla="*/ 1361 h 1933"/>
                <a:gd name="T2" fmla="*/ 0 w 573"/>
                <a:gd name="T3" fmla="*/ 1361 h 1933"/>
                <a:gd name="T4" fmla="*/ 572 w 573"/>
                <a:gd name="T5" fmla="*/ 1932 h 1933"/>
                <a:gd name="T6" fmla="*/ 572 w 573"/>
                <a:gd name="T7" fmla="*/ 0 h 1933"/>
                <a:gd name="T8" fmla="*/ 0 w 573"/>
                <a:gd name="T9" fmla="*/ 1361 h 1933"/>
              </a:gdLst>
              <a:ahLst/>
              <a:cxnLst>
                <a:cxn ang="0">
                  <a:pos x="T0" y="T1"/>
                </a:cxn>
                <a:cxn ang="0">
                  <a:pos x="T2" y="T3"/>
                </a:cxn>
                <a:cxn ang="0">
                  <a:pos x="T4" y="T5"/>
                </a:cxn>
                <a:cxn ang="0">
                  <a:pos x="T6" y="T7"/>
                </a:cxn>
                <a:cxn ang="0">
                  <a:pos x="T8" y="T9"/>
                </a:cxn>
              </a:cxnLst>
              <a:rect l="0" t="0" r="r" b="b"/>
              <a:pathLst>
                <a:path w="573" h="1933">
                  <a:moveTo>
                    <a:pt x="0" y="1361"/>
                  </a:moveTo>
                  <a:lnTo>
                    <a:pt x="0" y="1361"/>
                  </a:lnTo>
                  <a:cubicBezTo>
                    <a:pt x="0" y="1673"/>
                    <a:pt x="260" y="1932"/>
                    <a:pt x="572" y="1932"/>
                  </a:cubicBezTo>
                  <a:cubicBezTo>
                    <a:pt x="572" y="0"/>
                    <a:pt x="572" y="0"/>
                    <a:pt x="572" y="0"/>
                  </a:cubicBezTo>
                  <a:cubicBezTo>
                    <a:pt x="572"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3" name="Freeform 275">
              <a:extLst>
                <a:ext uri="{FF2B5EF4-FFF2-40B4-BE49-F238E27FC236}">
                  <a16:creationId xmlns:a16="http://schemas.microsoft.com/office/drawing/2014/main" id="{092E767F-761B-D74C-8CEB-091BA2EC83DF}"/>
                </a:ext>
              </a:extLst>
            </p:cNvPr>
            <p:cNvSpPr>
              <a:spLocks noChangeArrowheads="1"/>
            </p:cNvSpPr>
            <p:nvPr/>
          </p:nvSpPr>
          <p:spPr bwMode="auto">
            <a:xfrm>
              <a:off x="17939439" y="9186819"/>
              <a:ext cx="340888" cy="1139762"/>
            </a:xfrm>
            <a:custGeom>
              <a:avLst/>
              <a:gdLst>
                <a:gd name="T0" fmla="*/ 577 w 578"/>
                <a:gd name="T1" fmla="*/ 1361 h 1933"/>
                <a:gd name="T2" fmla="*/ 577 w 578"/>
                <a:gd name="T3" fmla="*/ 1361 h 1933"/>
                <a:gd name="T4" fmla="*/ 0 w 578"/>
                <a:gd name="T5" fmla="*/ 0 h 1933"/>
                <a:gd name="T6" fmla="*/ 0 w 578"/>
                <a:gd name="T7" fmla="*/ 1932 h 1933"/>
                <a:gd name="T8" fmla="*/ 577 w 578"/>
                <a:gd name="T9" fmla="*/ 1361 h 1933"/>
              </a:gdLst>
              <a:ahLst/>
              <a:cxnLst>
                <a:cxn ang="0">
                  <a:pos x="T0" y="T1"/>
                </a:cxn>
                <a:cxn ang="0">
                  <a:pos x="T2" y="T3"/>
                </a:cxn>
                <a:cxn ang="0">
                  <a:pos x="T4" y="T5"/>
                </a:cxn>
                <a:cxn ang="0">
                  <a:pos x="T6" y="T7"/>
                </a:cxn>
                <a:cxn ang="0">
                  <a:pos x="T8" y="T9"/>
                </a:cxn>
              </a:cxnLst>
              <a:rect l="0" t="0" r="r" b="b"/>
              <a:pathLst>
                <a:path w="578" h="1933">
                  <a:moveTo>
                    <a:pt x="577" y="1361"/>
                  </a:moveTo>
                  <a:lnTo>
                    <a:pt x="577" y="1361"/>
                  </a:lnTo>
                  <a:cubicBezTo>
                    <a:pt x="577" y="1042"/>
                    <a:pt x="0" y="0"/>
                    <a:pt x="0" y="0"/>
                  </a:cubicBezTo>
                  <a:cubicBezTo>
                    <a:pt x="0" y="1932"/>
                    <a:pt x="0" y="1932"/>
                    <a:pt x="0" y="1932"/>
                  </a:cubicBezTo>
                  <a:cubicBezTo>
                    <a:pt x="318" y="1932"/>
                    <a:pt x="577" y="1673"/>
                    <a:pt x="577"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4" name="Freeform 276">
              <a:extLst>
                <a:ext uri="{FF2B5EF4-FFF2-40B4-BE49-F238E27FC236}">
                  <a16:creationId xmlns:a16="http://schemas.microsoft.com/office/drawing/2014/main" id="{385038C5-5606-4C40-8C37-03FE9043E751}"/>
                </a:ext>
              </a:extLst>
            </p:cNvPr>
            <p:cNvSpPr>
              <a:spLocks noChangeArrowheads="1"/>
            </p:cNvSpPr>
            <p:nvPr/>
          </p:nvSpPr>
          <p:spPr bwMode="auto">
            <a:xfrm>
              <a:off x="18722701" y="10170449"/>
              <a:ext cx="75463" cy="455385"/>
            </a:xfrm>
            <a:custGeom>
              <a:avLst/>
              <a:gdLst>
                <a:gd name="T0" fmla="*/ 126 w 127"/>
                <a:gd name="T1" fmla="*/ 771 h 772"/>
                <a:gd name="T2" fmla="*/ 0 w 127"/>
                <a:gd name="T3" fmla="*/ 771 h 772"/>
                <a:gd name="T4" fmla="*/ 0 w 127"/>
                <a:gd name="T5" fmla="*/ 0 h 772"/>
                <a:gd name="T6" fmla="*/ 126 w 127"/>
                <a:gd name="T7" fmla="*/ 0 h 772"/>
                <a:gd name="T8" fmla="*/ 126 w 127"/>
                <a:gd name="T9" fmla="*/ 771 h 772"/>
              </a:gdLst>
              <a:ahLst/>
              <a:cxnLst>
                <a:cxn ang="0">
                  <a:pos x="T0" y="T1"/>
                </a:cxn>
                <a:cxn ang="0">
                  <a:pos x="T2" y="T3"/>
                </a:cxn>
                <a:cxn ang="0">
                  <a:pos x="T4" y="T5"/>
                </a:cxn>
                <a:cxn ang="0">
                  <a:pos x="T6" y="T7"/>
                </a:cxn>
                <a:cxn ang="0">
                  <a:pos x="T8" y="T9"/>
                </a:cxn>
              </a:cxnLst>
              <a:rect l="0" t="0" r="r" b="b"/>
              <a:pathLst>
                <a:path w="127" h="772">
                  <a:moveTo>
                    <a:pt x="126" y="771"/>
                  </a:moveTo>
                  <a:lnTo>
                    <a:pt x="0" y="771"/>
                  </a:lnTo>
                  <a:lnTo>
                    <a:pt x="0" y="0"/>
                  </a:lnTo>
                  <a:lnTo>
                    <a:pt x="126" y="0"/>
                  </a:lnTo>
                  <a:lnTo>
                    <a:pt x="126"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5" name="Freeform 277">
              <a:extLst>
                <a:ext uri="{FF2B5EF4-FFF2-40B4-BE49-F238E27FC236}">
                  <a16:creationId xmlns:a16="http://schemas.microsoft.com/office/drawing/2014/main" id="{108C2CB9-4611-3842-B47A-0C8A843F3D9D}"/>
                </a:ext>
              </a:extLst>
            </p:cNvPr>
            <p:cNvSpPr>
              <a:spLocks noChangeArrowheads="1"/>
            </p:cNvSpPr>
            <p:nvPr/>
          </p:nvSpPr>
          <p:spPr bwMode="auto">
            <a:xfrm>
              <a:off x="18420846" y="9186819"/>
              <a:ext cx="335682" cy="1139762"/>
            </a:xfrm>
            <a:custGeom>
              <a:avLst/>
              <a:gdLst>
                <a:gd name="T0" fmla="*/ 0 w 571"/>
                <a:gd name="T1" fmla="*/ 1361 h 1933"/>
                <a:gd name="T2" fmla="*/ 0 w 571"/>
                <a:gd name="T3" fmla="*/ 1361 h 1933"/>
                <a:gd name="T4" fmla="*/ 570 w 571"/>
                <a:gd name="T5" fmla="*/ 1932 h 1933"/>
                <a:gd name="T6" fmla="*/ 570 w 571"/>
                <a:gd name="T7" fmla="*/ 0 h 1933"/>
                <a:gd name="T8" fmla="*/ 0 w 571"/>
                <a:gd name="T9" fmla="*/ 1361 h 1933"/>
              </a:gdLst>
              <a:ahLst/>
              <a:cxnLst>
                <a:cxn ang="0">
                  <a:pos x="T0" y="T1"/>
                </a:cxn>
                <a:cxn ang="0">
                  <a:pos x="T2" y="T3"/>
                </a:cxn>
                <a:cxn ang="0">
                  <a:pos x="T4" y="T5"/>
                </a:cxn>
                <a:cxn ang="0">
                  <a:pos x="T6" y="T7"/>
                </a:cxn>
                <a:cxn ang="0">
                  <a:pos x="T8" y="T9"/>
                </a:cxn>
              </a:cxnLst>
              <a:rect l="0" t="0" r="r" b="b"/>
              <a:pathLst>
                <a:path w="571" h="1933">
                  <a:moveTo>
                    <a:pt x="0" y="1361"/>
                  </a:moveTo>
                  <a:lnTo>
                    <a:pt x="0" y="1361"/>
                  </a:lnTo>
                  <a:cubicBezTo>
                    <a:pt x="0" y="1673"/>
                    <a:pt x="258" y="1932"/>
                    <a:pt x="570" y="1932"/>
                  </a:cubicBezTo>
                  <a:cubicBezTo>
                    <a:pt x="570" y="0"/>
                    <a:pt x="570" y="0"/>
                    <a:pt x="570" y="0"/>
                  </a:cubicBezTo>
                  <a:cubicBezTo>
                    <a:pt x="570"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6" name="Freeform 278">
              <a:extLst>
                <a:ext uri="{FF2B5EF4-FFF2-40B4-BE49-F238E27FC236}">
                  <a16:creationId xmlns:a16="http://schemas.microsoft.com/office/drawing/2014/main" id="{1BD2DC06-6319-CC40-BDFB-325764CADA57}"/>
                </a:ext>
              </a:extLst>
            </p:cNvPr>
            <p:cNvSpPr>
              <a:spLocks noChangeArrowheads="1"/>
            </p:cNvSpPr>
            <p:nvPr/>
          </p:nvSpPr>
          <p:spPr bwMode="auto">
            <a:xfrm>
              <a:off x="18756529" y="9186819"/>
              <a:ext cx="340888" cy="1139762"/>
            </a:xfrm>
            <a:custGeom>
              <a:avLst/>
              <a:gdLst>
                <a:gd name="T0" fmla="*/ 578 w 579"/>
                <a:gd name="T1" fmla="*/ 1361 h 1933"/>
                <a:gd name="T2" fmla="*/ 578 w 579"/>
                <a:gd name="T3" fmla="*/ 1361 h 1933"/>
                <a:gd name="T4" fmla="*/ 0 w 579"/>
                <a:gd name="T5" fmla="*/ 0 h 1933"/>
                <a:gd name="T6" fmla="*/ 0 w 579"/>
                <a:gd name="T7" fmla="*/ 1932 h 1933"/>
                <a:gd name="T8" fmla="*/ 578 w 579"/>
                <a:gd name="T9" fmla="*/ 1361 h 1933"/>
              </a:gdLst>
              <a:ahLst/>
              <a:cxnLst>
                <a:cxn ang="0">
                  <a:pos x="T0" y="T1"/>
                </a:cxn>
                <a:cxn ang="0">
                  <a:pos x="T2" y="T3"/>
                </a:cxn>
                <a:cxn ang="0">
                  <a:pos x="T4" y="T5"/>
                </a:cxn>
                <a:cxn ang="0">
                  <a:pos x="T6" y="T7"/>
                </a:cxn>
                <a:cxn ang="0">
                  <a:pos x="T8" y="T9"/>
                </a:cxn>
              </a:cxnLst>
              <a:rect l="0" t="0" r="r" b="b"/>
              <a:pathLst>
                <a:path w="579" h="1933">
                  <a:moveTo>
                    <a:pt x="578" y="1361"/>
                  </a:moveTo>
                  <a:lnTo>
                    <a:pt x="578" y="1361"/>
                  </a:lnTo>
                  <a:cubicBezTo>
                    <a:pt x="578" y="1042"/>
                    <a:pt x="0" y="0"/>
                    <a:pt x="0" y="0"/>
                  </a:cubicBezTo>
                  <a:cubicBezTo>
                    <a:pt x="0" y="1932"/>
                    <a:pt x="0" y="1932"/>
                    <a:pt x="0" y="1932"/>
                  </a:cubicBezTo>
                  <a:cubicBezTo>
                    <a:pt x="319" y="1932"/>
                    <a:pt x="578" y="1673"/>
                    <a:pt x="578"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7" name="Freeform 279">
              <a:extLst>
                <a:ext uri="{FF2B5EF4-FFF2-40B4-BE49-F238E27FC236}">
                  <a16:creationId xmlns:a16="http://schemas.microsoft.com/office/drawing/2014/main" id="{696ADA4F-E6DB-3040-9305-2DC93EDDDBDA}"/>
                </a:ext>
              </a:extLst>
            </p:cNvPr>
            <p:cNvSpPr>
              <a:spLocks noChangeArrowheads="1"/>
            </p:cNvSpPr>
            <p:nvPr/>
          </p:nvSpPr>
          <p:spPr bwMode="auto">
            <a:xfrm>
              <a:off x="21715226"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8" name="Freeform 280">
              <a:extLst>
                <a:ext uri="{FF2B5EF4-FFF2-40B4-BE49-F238E27FC236}">
                  <a16:creationId xmlns:a16="http://schemas.microsoft.com/office/drawing/2014/main" id="{4904B6AE-3E6A-9142-94CD-D0D713C79692}"/>
                </a:ext>
              </a:extLst>
            </p:cNvPr>
            <p:cNvSpPr>
              <a:spLocks noChangeArrowheads="1"/>
            </p:cNvSpPr>
            <p:nvPr/>
          </p:nvSpPr>
          <p:spPr bwMode="auto">
            <a:xfrm>
              <a:off x="21413371" y="9186819"/>
              <a:ext cx="340887" cy="1139762"/>
            </a:xfrm>
            <a:custGeom>
              <a:avLst/>
              <a:gdLst>
                <a:gd name="T0" fmla="*/ 0 w 578"/>
                <a:gd name="T1" fmla="*/ 1361 h 1933"/>
                <a:gd name="T2" fmla="*/ 0 w 578"/>
                <a:gd name="T3" fmla="*/ 1361 h 1933"/>
                <a:gd name="T4" fmla="*/ 577 w 578"/>
                <a:gd name="T5" fmla="*/ 1932 h 1933"/>
                <a:gd name="T6" fmla="*/ 577 w 578"/>
                <a:gd name="T7" fmla="*/ 0 h 1933"/>
                <a:gd name="T8" fmla="*/ 0 w 578"/>
                <a:gd name="T9" fmla="*/ 1361 h 1933"/>
              </a:gdLst>
              <a:ahLst/>
              <a:cxnLst>
                <a:cxn ang="0">
                  <a:pos x="T0" y="T1"/>
                </a:cxn>
                <a:cxn ang="0">
                  <a:pos x="T2" y="T3"/>
                </a:cxn>
                <a:cxn ang="0">
                  <a:pos x="T4" y="T5"/>
                </a:cxn>
                <a:cxn ang="0">
                  <a:pos x="T6" y="T7"/>
                </a:cxn>
                <a:cxn ang="0">
                  <a:pos x="T8" y="T9"/>
                </a:cxn>
              </a:cxnLst>
              <a:rect l="0" t="0" r="r" b="b"/>
              <a:pathLst>
                <a:path w="578" h="1933">
                  <a:moveTo>
                    <a:pt x="0" y="1361"/>
                  </a:moveTo>
                  <a:lnTo>
                    <a:pt x="0" y="1361"/>
                  </a:lnTo>
                  <a:cubicBezTo>
                    <a:pt x="0" y="1673"/>
                    <a:pt x="259" y="1932"/>
                    <a:pt x="577" y="1932"/>
                  </a:cubicBezTo>
                  <a:cubicBezTo>
                    <a:pt x="577" y="0"/>
                    <a:pt x="577" y="0"/>
                    <a:pt x="577" y="0"/>
                  </a:cubicBezTo>
                  <a:cubicBezTo>
                    <a:pt x="577"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9" name="Freeform 281">
              <a:extLst>
                <a:ext uri="{FF2B5EF4-FFF2-40B4-BE49-F238E27FC236}">
                  <a16:creationId xmlns:a16="http://schemas.microsoft.com/office/drawing/2014/main" id="{518BD417-7B3F-0749-A783-69513EB55657}"/>
                </a:ext>
              </a:extLst>
            </p:cNvPr>
            <p:cNvSpPr>
              <a:spLocks noChangeArrowheads="1"/>
            </p:cNvSpPr>
            <p:nvPr/>
          </p:nvSpPr>
          <p:spPr bwMode="auto">
            <a:xfrm>
              <a:off x="21754258" y="9186819"/>
              <a:ext cx="338285" cy="1139762"/>
            </a:xfrm>
            <a:custGeom>
              <a:avLst/>
              <a:gdLst>
                <a:gd name="T0" fmla="*/ 572 w 573"/>
                <a:gd name="T1" fmla="*/ 1361 h 1933"/>
                <a:gd name="T2" fmla="*/ 572 w 573"/>
                <a:gd name="T3" fmla="*/ 1361 h 1933"/>
                <a:gd name="T4" fmla="*/ 0 w 573"/>
                <a:gd name="T5" fmla="*/ 0 h 1933"/>
                <a:gd name="T6" fmla="*/ 0 w 573"/>
                <a:gd name="T7" fmla="*/ 1932 h 1933"/>
                <a:gd name="T8" fmla="*/ 572 w 573"/>
                <a:gd name="T9" fmla="*/ 1361 h 1933"/>
              </a:gdLst>
              <a:ahLst/>
              <a:cxnLst>
                <a:cxn ang="0">
                  <a:pos x="T0" y="T1"/>
                </a:cxn>
                <a:cxn ang="0">
                  <a:pos x="T2" y="T3"/>
                </a:cxn>
                <a:cxn ang="0">
                  <a:pos x="T4" y="T5"/>
                </a:cxn>
                <a:cxn ang="0">
                  <a:pos x="T6" y="T7"/>
                </a:cxn>
                <a:cxn ang="0">
                  <a:pos x="T8" y="T9"/>
                </a:cxn>
              </a:cxnLst>
              <a:rect l="0" t="0" r="r" b="b"/>
              <a:pathLst>
                <a:path w="573" h="1933">
                  <a:moveTo>
                    <a:pt x="572" y="1361"/>
                  </a:moveTo>
                  <a:lnTo>
                    <a:pt x="572" y="1361"/>
                  </a:lnTo>
                  <a:cubicBezTo>
                    <a:pt x="572" y="1042"/>
                    <a:pt x="0" y="0"/>
                    <a:pt x="0" y="0"/>
                  </a:cubicBezTo>
                  <a:cubicBezTo>
                    <a:pt x="0" y="1932"/>
                    <a:pt x="0" y="1932"/>
                    <a:pt x="0" y="1932"/>
                  </a:cubicBezTo>
                  <a:cubicBezTo>
                    <a:pt x="319" y="1932"/>
                    <a:pt x="572" y="1673"/>
                    <a:pt x="572"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349" name="Rectangle 348">
            <a:extLst>
              <a:ext uri="{FF2B5EF4-FFF2-40B4-BE49-F238E27FC236}">
                <a16:creationId xmlns:a16="http://schemas.microsoft.com/office/drawing/2014/main" id="{BADCB1EE-289F-EF45-B8CE-C07779B233D9}"/>
              </a:ext>
            </a:extLst>
          </p:cNvPr>
          <p:cNvSpPr/>
          <p:nvPr/>
        </p:nvSpPr>
        <p:spPr>
          <a:xfrm>
            <a:off x="249772" y="667883"/>
            <a:ext cx="4312560" cy="3531734"/>
          </a:xfrm>
          <a:prstGeom prst="rect">
            <a:avLst/>
          </a:prstGeom>
        </p:spPr>
        <p:txBody>
          <a:bodyPr wrap="square" lIns="91438" tIns="45719" rIns="91438" bIns="45719">
            <a:spAutoFit/>
          </a:bodyPr>
          <a:lstStyle/>
          <a:p>
            <a:pPr lvl="0"/>
            <a:r>
              <a:rPr lang="en-US" sz="1050" dirty="0">
                <a:solidFill>
                  <a:schemeClr val="tx1">
                    <a:lumMod val="85000"/>
                    <a:lumOff val="15000"/>
                  </a:schemeClr>
                </a:solidFill>
              </a:rPr>
              <a:t>		</a:t>
            </a:r>
          </a:p>
          <a:p>
            <a:r>
              <a:rPr lang="en-US" sz="1050" dirty="0">
                <a:solidFill>
                  <a:schemeClr val="tx1">
                    <a:lumMod val="85000"/>
                    <a:lumOff val="15000"/>
                  </a:schemeClr>
                </a:solidFill>
              </a:rPr>
              <a:t> </a:t>
            </a:r>
          </a:p>
          <a:p>
            <a:pPr marL="171450" indent="-171450">
              <a:buFont typeface="Wingdings" panose="05000000000000000000" pitchFamily="2" charset="2"/>
              <a:buChar char="v"/>
            </a:pPr>
            <a:r>
              <a:rPr lang="en-US" sz="1600" dirty="0" smtClean="0">
                <a:solidFill>
                  <a:schemeClr val="tx1">
                    <a:lumMod val="85000"/>
                    <a:lumOff val="15000"/>
                  </a:schemeClr>
                </a:solidFill>
              </a:rPr>
              <a:t>The </a:t>
            </a:r>
            <a:r>
              <a:rPr lang="en-US" sz="1600" dirty="0">
                <a:solidFill>
                  <a:schemeClr val="tx1">
                    <a:lumMod val="85000"/>
                    <a:lumOff val="15000"/>
                  </a:schemeClr>
                </a:solidFill>
              </a:rPr>
              <a:t>AFGD </a:t>
            </a:r>
            <a:r>
              <a:rPr lang="en-US" sz="1600" dirty="0" smtClean="0">
                <a:solidFill>
                  <a:schemeClr val="tx1">
                    <a:lumMod val="85000"/>
                    <a:lumOff val="15000"/>
                  </a:schemeClr>
                </a:solidFill>
              </a:rPr>
              <a:t>value for any quarter cannot exceed the price cap of </a:t>
            </a:r>
            <a:r>
              <a:rPr lang="en-US" sz="1600" b="1" dirty="0" smtClean="0">
                <a:solidFill>
                  <a:schemeClr val="tx1">
                    <a:lumMod val="85000"/>
                    <a:lumOff val="15000"/>
                  </a:schemeClr>
                </a:solidFill>
              </a:rPr>
              <a:t>5.3 </a:t>
            </a:r>
            <a:r>
              <a:rPr lang="en-US" sz="1600" b="1" dirty="0" err="1" smtClean="0">
                <a:solidFill>
                  <a:schemeClr val="tx1">
                    <a:lumMod val="85000"/>
                    <a:lumOff val="15000"/>
                  </a:schemeClr>
                </a:solidFill>
              </a:rPr>
              <a:t>USDcent</a:t>
            </a:r>
            <a:r>
              <a:rPr lang="en-US" sz="1600" b="1" dirty="0" smtClean="0">
                <a:solidFill>
                  <a:schemeClr val="tx1">
                    <a:lumMod val="85000"/>
                    <a:lumOff val="15000"/>
                  </a:schemeClr>
                </a:solidFill>
              </a:rPr>
              <a:t>/kwh</a:t>
            </a:r>
            <a:r>
              <a:rPr lang="en-US" sz="1600" dirty="0" smtClean="0">
                <a:solidFill>
                  <a:schemeClr val="tx1">
                    <a:lumMod val="85000"/>
                    <a:lumOff val="15000"/>
                  </a:schemeClr>
                </a:solidFill>
              </a:rPr>
              <a:t>.</a:t>
            </a:r>
          </a:p>
          <a:p>
            <a:pPr marL="171450" indent="-171450">
              <a:buFont typeface="Wingdings" panose="05000000000000000000" pitchFamily="2" charset="2"/>
              <a:buChar char="v"/>
            </a:pPr>
            <a:endParaRPr lang="en-US" sz="1600" dirty="0">
              <a:solidFill>
                <a:schemeClr val="tx1">
                  <a:lumMod val="85000"/>
                  <a:lumOff val="15000"/>
                </a:schemeClr>
              </a:solidFill>
            </a:endParaRPr>
          </a:p>
          <a:p>
            <a:pPr marL="171450" indent="-171450">
              <a:buFont typeface="Wingdings" panose="05000000000000000000" pitchFamily="2" charset="2"/>
              <a:buChar char="v"/>
            </a:pPr>
            <a:r>
              <a:rPr lang="en-US" sz="1600" dirty="0" smtClean="0">
                <a:solidFill>
                  <a:schemeClr val="tx1">
                    <a:lumMod val="85000"/>
                    <a:lumOff val="15000"/>
                  </a:schemeClr>
                </a:solidFill>
              </a:rPr>
              <a:t>If </a:t>
            </a:r>
            <a:r>
              <a:rPr lang="en-US" sz="1600" dirty="0">
                <a:solidFill>
                  <a:schemeClr val="tx1">
                    <a:lumMod val="85000"/>
                    <a:lumOff val="15000"/>
                  </a:schemeClr>
                </a:solidFill>
              </a:rPr>
              <a:t>the AFGD</a:t>
            </a:r>
            <a:r>
              <a:rPr lang="en-US" sz="1600" dirty="0" smtClean="0">
                <a:solidFill>
                  <a:schemeClr val="tx1">
                    <a:lumMod val="85000"/>
                    <a:lumOff val="15000"/>
                  </a:schemeClr>
                </a:solidFill>
              </a:rPr>
              <a:t> value assessed </a:t>
            </a:r>
            <a:r>
              <a:rPr lang="en-US" sz="1600" dirty="0">
                <a:solidFill>
                  <a:schemeClr val="tx1">
                    <a:lumMod val="85000"/>
                    <a:lumOff val="15000"/>
                  </a:schemeClr>
                </a:solidFill>
              </a:rPr>
              <a:t>for a certain quarter </a:t>
            </a:r>
            <a:r>
              <a:rPr lang="en-US" sz="1600" dirty="0" smtClean="0">
                <a:solidFill>
                  <a:schemeClr val="tx1">
                    <a:lumMod val="85000"/>
                    <a:lumOff val="15000"/>
                  </a:schemeClr>
                </a:solidFill>
              </a:rPr>
              <a:t>is more than the price cap, which is</a:t>
            </a:r>
            <a:r>
              <a:rPr lang="en-US" sz="1600" dirty="0" smtClean="0">
                <a:latin typeface="Arial" panose="020B0604020202020204" pitchFamily="34" charset="0"/>
                <a:ea typeface="Cambria" panose="02040503050406030204" pitchFamily="18" charset="0"/>
                <a:cs typeface="Arial" panose="020B0604020202020204" pitchFamily="34" charset="0"/>
              </a:rPr>
              <a:t> calculated from the </a:t>
            </a:r>
            <a:r>
              <a:rPr lang="en-US" sz="1600" dirty="0">
                <a:latin typeface="Arial" panose="020B0604020202020204" pitchFamily="34" charset="0"/>
                <a:ea typeface="Cambria" panose="02040503050406030204" pitchFamily="18" charset="0"/>
                <a:cs typeface="Arial" panose="020B0604020202020204" pitchFamily="34" charset="0"/>
              </a:rPr>
              <a:t>daily average of </a:t>
            </a:r>
            <a:r>
              <a:rPr lang="en-US" sz="1600" dirty="0" smtClean="0">
                <a:latin typeface="Arial" panose="020B0604020202020204" pitchFamily="34" charset="0"/>
                <a:ea typeface="Cambria" panose="02040503050406030204" pitchFamily="18" charset="0"/>
                <a:cs typeface="Arial" panose="020B0604020202020204" pitchFamily="34" charset="0"/>
              </a:rPr>
              <a:t>USD/TRY </a:t>
            </a:r>
            <a:r>
              <a:rPr lang="en-US" sz="1600" dirty="0">
                <a:latin typeface="Arial" panose="020B0604020202020204" pitchFamily="34" charset="0"/>
                <a:ea typeface="Cambria" panose="02040503050406030204" pitchFamily="18" charset="0"/>
                <a:cs typeface="Arial" panose="020B0604020202020204" pitchFamily="34" charset="0"/>
              </a:rPr>
              <a:t>exchange rates, published by the </a:t>
            </a:r>
            <a:r>
              <a:rPr lang="en-US" sz="1600" dirty="0" smtClean="0">
                <a:latin typeface="Arial" panose="020B0604020202020204" pitchFamily="34" charset="0"/>
                <a:ea typeface="Cambria" panose="02040503050406030204" pitchFamily="18" charset="0"/>
                <a:cs typeface="Arial" panose="020B0604020202020204" pitchFamily="34" charset="0"/>
              </a:rPr>
              <a:t>CBRT, for the </a:t>
            </a:r>
            <a:r>
              <a:rPr lang="en-US" sz="1600" dirty="0">
                <a:latin typeface="Arial" panose="020B0604020202020204" pitchFamily="34" charset="0"/>
                <a:ea typeface="Cambria" panose="02040503050406030204" pitchFamily="18" charset="0"/>
                <a:cs typeface="Arial" panose="020B0604020202020204" pitchFamily="34" charset="0"/>
              </a:rPr>
              <a:t>second, third and fourth months prior to </a:t>
            </a:r>
            <a:r>
              <a:rPr lang="en-US" sz="1600" dirty="0" smtClean="0">
                <a:latin typeface="Arial" panose="020B0604020202020204" pitchFamily="34" charset="0"/>
                <a:ea typeface="Cambria" panose="02040503050406030204" pitchFamily="18" charset="0"/>
                <a:cs typeface="Arial" panose="020B0604020202020204" pitchFamily="34" charset="0"/>
              </a:rPr>
              <a:t>that quarter to </a:t>
            </a:r>
            <a:r>
              <a:rPr lang="en-US" sz="1600" dirty="0">
                <a:latin typeface="Arial" panose="020B0604020202020204" pitchFamily="34" charset="0"/>
                <a:ea typeface="Cambria" panose="02040503050406030204" pitchFamily="18" charset="0"/>
                <a:cs typeface="Arial" panose="020B0604020202020204" pitchFamily="34" charset="0"/>
              </a:rPr>
              <a:t>which the electricity price is to </a:t>
            </a:r>
            <a:r>
              <a:rPr lang="en-US" sz="1600" dirty="0" smtClean="0">
                <a:latin typeface="Arial" panose="020B0604020202020204" pitchFamily="34" charset="0"/>
                <a:ea typeface="Cambria" panose="02040503050406030204" pitchFamily="18" charset="0"/>
                <a:cs typeface="Arial" panose="020B0604020202020204" pitchFamily="34" charset="0"/>
              </a:rPr>
              <a:t>apply, </a:t>
            </a:r>
            <a:r>
              <a:rPr lang="en-US" sz="1600" b="1" dirty="0" smtClean="0">
                <a:latin typeface="Arial" panose="020B0604020202020204" pitchFamily="34" charset="0"/>
                <a:ea typeface="Cambria" panose="02040503050406030204" pitchFamily="18" charset="0"/>
                <a:cs typeface="Arial" panose="020B0604020202020204" pitchFamily="34" charset="0"/>
              </a:rPr>
              <a:t>the price cap of 5.3</a:t>
            </a:r>
            <a:r>
              <a:rPr lang="en-US" sz="1600" b="1" dirty="0" smtClean="0">
                <a:solidFill>
                  <a:schemeClr val="tx1">
                    <a:lumMod val="85000"/>
                    <a:lumOff val="15000"/>
                  </a:schemeClr>
                </a:solidFill>
              </a:rPr>
              <a:t> </a:t>
            </a:r>
            <a:r>
              <a:rPr lang="en-US" sz="1600" b="1" dirty="0" err="1" smtClean="0">
                <a:solidFill>
                  <a:schemeClr val="tx1">
                    <a:lumMod val="85000"/>
                    <a:lumOff val="15000"/>
                  </a:schemeClr>
                </a:solidFill>
              </a:rPr>
              <a:t>USDcent</a:t>
            </a:r>
            <a:r>
              <a:rPr lang="en-US" sz="1600" b="1" dirty="0" smtClean="0">
                <a:solidFill>
                  <a:schemeClr val="tx1">
                    <a:lumMod val="85000"/>
                    <a:lumOff val="15000"/>
                  </a:schemeClr>
                </a:solidFill>
              </a:rPr>
              <a:t>/kwh</a:t>
            </a:r>
            <a:r>
              <a:rPr lang="en-US" sz="1600" dirty="0" smtClean="0">
                <a:solidFill>
                  <a:schemeClr val="tx1">
                    <a:lumMod val="85000"/>
                    <a:lumOff val="15000"/>
                  </a:schemeClr>
                </a:solidFill>
              </a:rPr>
              <a:t> will apply as </a:t>
            </a:r>
            <a:r>
              <a:rPr lang="en-US" sz="1600" dirty="0">
                <a:solidFill>
                  <a:schemeClr val="tx1">
                    <a:lumMod val="85000"/>
                    <a:lumOff val="15000"/>
                  </a:schemeClr>
                </a:solidFill>
              </a:rPr>
              <a:t>AFGD </a:t>
            </a:r>
            <a:r>
              <a:rPr lang="en-US" sz="1600" dirty="0" smtClean="0">
                <a:solidFill>
                  <a:schemeClr val="tx1">
                    <a:lumMod val="85000"/>
                    <a:lumOff val="15000"/>
                  </a:schemeClr>
                </a:solidFill>
              </a:rPr>
              <a:t>in terms of Turkish Lira.</a:t>
            </a:r>
            <a:endParaRPr lang="en-US" sz="1600" dirty="0" smtClean="0">
              <a:latin typeface="Arial" panose="020B0604020202020204" pitchFamily="34" charset="0"/>
              <a:ea typeface="Cambria" panose="02040503050406030204" pitchFamily="18" charset="0"/>
              <a:cs typeface="Arial" panose="020B0604020202020204" pitchFamily="34" charset="0"/>
            </a:endParaRPr>
          </a:p>
          <a:p>
            <a:endParaRPr lang="en-US" sz="1050" dirty="0">
              <a:latin typeface="Arial" panose="020B0604020202020204" pitchFamily="34"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718033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205055" y="-105829"/>
            <a:ext cx="4764292" cy="738625"/>
            <a:chOff x="-205055" y="-105830"/>
            <a:chExt cx="4764292" cy="738625"/>
          </a:xfrm>
        </p:grpSpPr>
        <p:sp>
          <p:nvSpPr>
            <p:cNvPr id="24" name="Rounded Rectangle 23"/>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8" name="Rectangle 27"/>
            <p:cNvSpPr/>
            <p:nvPr/>
          </p:nvSpPr>
          <p:spPr>
            <a:xfrm>
              <a:off x="294159" y="32649"/>
              <a:ext cx="4265078" cy="461665"/>
            </a:xfrm>
            <a:prstGeom prst="rect">
              <a:avLst/>
            </a:prstGeom>
          </p:spPr>
          <p:txBody>
            <a:bodyPr wrap="square">
              <a:spAutoFit/>
            </a:bodyPr>
            <a:lstStyle/>
            <a:p>
              <a:r>
                <a:rPr lang="en-GB" sz="1200" b="1" dirty="0" smtClean="0">
                  <a:solidFill>
                    <a:schemeClr val="bg1">
                      <a:lumMod val="95000"/>
                    </a:schemeClr>
                  </a:solidFill>
                  <a:latin typeface="+mj-lt"/>
                </a:rPr>
                <a:t>YEKA PROJECTS</a:t>
              </a:r>
            </a:p>
            <a:p>
              <a:r>
                <a:rPr lang="en-GB" sz="1200" b="1" dirty="0" smtClean="0">
                  <a:solidFill>
                    <a:schemeClr val="bg1">
                      <a:lumMod val="95000"/>
                    </a:schemeClr>
                  </a:solidFill>
                  <a:latin typeface="+mj-lt"/>
                </a:rPr>
                <a:t>ON THE AGENDA</a:t>
              </a:r>
              <a:endParaRPr lang="en-GB" sz="1200" b="1" dirty="0">
                <a:solidFill>
                  <a:schemeClr val="bg1">
                    <a:lumMod val="95000"/>
                  </a:schemeClr>
                </a:solidFill>
                <a:latin typeface="+mj-lt"/>
              </a:endParaRPr>
            </a:p>
          </p:txBody>
        </p:sp>
      </p:grpSp>
      <p:pic>
        <p:nvPicPr>
          <p:cNvPr id="31" name="Picture 30" descr="cb-forsu-orijinal-sb.png"/>
          <p:cNvPicPr>
            <a:picLocks noChangeAspect="1"/>
          </p:cNvPicPr>
          <p:nvPr/>
        </p:nvPicPr>
        <p:blipFill rotWithShape="1">
          <a:blip r:embed="rId3" cstate="screen">
            <a:alphaModFix amt="61000"/>
            <a:extLst>
              <a:ext uri="{28A0092B-C50C-407E-A947-70E740481C1C}">
                <a14:useLocalDpi xmlns:a14="http://schemas.microsoft.com/office/drawing/2010/main"/>
              </a:ext>
            </a:extLst>
          </a:blip>
          <a:srcRect/>
          <a:stretch/>
        </p:blipFill>
        <p:spPr>
          <a:xfrm>
            <a:off x="8577610" y="4535300"/>
            <a:ext cx="570848" cy="612657"/>
          </a:xfrm>
          <a:prstGeom prst="rect">
            <a:avLst/>
          </a:prstGeom>
        </p:spPr>
      </p:pic>
      <p:sp>
        <p:nvSpPr>
          <p:cNvPr id="33" name="TextBox 32">
            <a:extLst>
              <a:ext uri="{FF2B5EF4-FFF2-40B4-BE49-F238E27FC236}">
                <a16:creationId xmlns:a16="http://schemas.microsoft.com/office/drawing/2014/main" id="{F7192FB2-77C9-4BA7-A9EE-1034376A434B}"/>
              </a:ext>
            </a:extLst>
          </p:cNvPr>
          <p:cNvSpPr txBox="1"/>
          <p:nvPr/>
        </p:nvSpPr>
        <p:spPr>
          <a:xfrm>
            <a:off x="97464" y="4853989"/>
            <a:ext cx="4014714" cy="246221"/>
          </a:xfrm>
          <a:prstGeom prst="rect">
            <a:avLst/>
          </a:prstGeom>
          <a:noFill/>
        </p:spPr>
        <p:txBody>
          <a:bodyPr wrap="square" rtlCol="0">
            <a:spAutoFit/>
          </a:bodyPr>
          <a:lstStyle/>
          <a:p>
            <a:endParaRPr lang="en-US" sz="500" dirty="0">
              <a:solidFill>
                <a:schemeClr val="bg1"/>
              </a:solidFill>
            </a:endParaRPr>
          </a:p>
          <a:p>
            <a:r>
              <a:rPr lang="en-US" sz="500" dirty="0">
                <a:solidFill>
                  <a:schemeClr val="bg1"/>
                </a:solidFill>
              </a:rPr>
              <a:t>Source: Ministry of Agriculture and Forestry</a:t>
            </a:r>
          </a:p>
        </p:txBody>
      </p:sp>
      <p:graphicFrame>
        <p:nvGraphicFramePr>
          <p:cNvPr id="2" name="Diagram 1"/>
          <p:cNvGraphicFramePr/>
          <p:nvPr>
            <p:extLst>
              <p:ext uri="{D42A27DB-BD31-4B8C-83A1-F6EECF244321}">
                <p14:modId xmlns:p14="http://schemas.microsoft.com/office/powerpoint/2010/main" val="1525941971"/>
              </p:ext>
            </p:extLst>
          </p:nvPr>
        </p:nvGraphicFramePr>
        <p:xfrm>
          <a:off x="1536010" y="1398703"/>
          <a:ext cx="4681329" cy="28679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83142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205055" y="-105829"/>
            <a:ext cx="4689341" cy="738625"/>
            <a:chOff x="-205055" y="-105830"/>
            <a:chExt cx="4689341" cy="738625"/>
          </a:xfrm>
        </p:grpSpPr>
        <p:sp>
          <p:nvSpPr>
            <p:cNvPr id="24" name="Rounded Rectangle 23"/>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8" name="Rectangle 27"/>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WIND-III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pic>
        <p:nvPicPr>
          <p:cNvPr id="31" name="Picture 30" descr="cb-forsu-orijinal-sb.png"/>
          <p:cNvPicPr>
            <a:picLocks noChangeAspect="1"/>
          </p:cNvPicPr>
          <p:nvPr/>
        </p:nvPicPr>
        <p:blipFill rotWithShape="1">
          <a:blip r:embed="rId3" cstate="screen">
            <a:alphaModFix amt="61000"/>
            <a:extLst>
              <a:ext uri="{28A0092B-C50C-407E-A947-70E740481C1C}">
                <a14:useLocalDpi xmlns:a14="http://schemas.microsoft.com/office/drawing/2010/main"/>
              </a:ext>
            </a:extLst>
          </a:blip>
          <a:srcRect/>
          <a:stretch/>
        </p:blipFill>
        <p:spPr>
          <a:xfrm>
            <a:off x="8577610" y="4535300"/>
            <a:ext cx="570848" cy="612657"/>
          </a:xfrm>
          <a:prstGeom prst="rect">
            <a:avLst/>
          </a:prstGeom>
        </p:spPr>
      </p:pic>
      <p:sp>
        <p:nvSpPr>
          <p:cNvPr id="33" name="TextBox 32">
            <a:extLst>
              <a:ext uri="{FF2B5EF4-FFF2-40B4-BE49-F238E27FC236}">
                <a16:creationId xmlns:a16="http://schemas.microsoft.com/office/drawing/2014/main" id="{F7192FB2-77C9-4BA7-A9EE-1034376A434B}"/>
              </a:ext>
            </a:extLst>
          </p:cNvPr>
          <p:cNvSpPr txBox="1"/>
          <p:nvPr/>
        </p:nvSpPr>
        <p:spPr>
          <a:xfrm>
            <a:off x="97464" y="4853989"/>
            <a:ext cx="4014714" cy="246221"/>
          </a:xfrm>
          <a:prstGeom prst="rect">
            <a:avLst/>
          </a:prstGeom>
          <a:noFill/>
        </p:spPr>
        <p:txBody>
          <a:bodyPr wrap="square" rtlCol="0">
            <a:spAutoFit/>
          </a:bodyPr>
          <a:lstStyle/>
          <a:p>
            <a:endParaRPr lang="en-US" sz="500" dirty="0">
              <a:solidFill>
                <a:schemeClr val="bg1"/>
              </a:solidFill>
            </a:endParaRPr>
          </a:p>
          <a:p>
            <a:r>
              <a:rPr lang="en-US" sz="500" dirty="0">
                <a:solidFill>
                  <a:schemeClr val="bg1"/>
                </a:solidFill>
              </a:rPr>
              <a:t>Source: Ministry of Agriculture and Forestry</a:t>
            </a:r>
          </a:p>
        </p:txBody>
      </p:sp>
      <p:sp>
        <p:nvSpPr>
          <p:cNvPr id="34" name="Rectangle 33">
            <a:extLst>
              <a:ext uri="{FF2B5EF4-FFF2-40B4-BE49-F238E27FC236}">
                <a16:creationId xmlns:a16="http://schemas.microsoft.com/office/drawing/2014/main" id="{9B68952D-A1C8-3C4E-AECD-C76F28030F8E}"/>
              </a:ext>
            </a:extLst>
          </p:cNvPr>
          <p:cNvSpPr/>
          <p:nvPr/>
        </p:nvSpPr>
        <p:spPr>
          <a:xfrm>
            <a:off x="3354817" y="162599"/>
            <a:ext cx="5558963" cy="523220"/>
          </a:xfrm>
          <a:prstGeom prst="rect">
            <a:avLst/>
          </a:prstGeom>
        </p:spPr>
        <p:txBody>
          <a:bodyPr wrap="square">
            <a:spAutoFit/>
          </a:bodyPr>
          <a:lstStyle/>
          <a:p>
            <a:pPr algn="r"/>
            <a:r>
              <a:rPr lang="en-US" b="1" dirty="0"/>
              <a:t>TENDER ANNOUNCEMENT: </a:t>
            </a:r>
            <a:endParaRPr lang="en-US" b="1" dirty="0" smtClean="0"/>
          </a:p>
          <a:p>
            <a:pPr algn="r"/>
            <a:r>
              <a:rPr lang="en-US" b="1" dirty="0" smtClean="0"/>
              <a:t>29</a:t>
            </a:r>
            <a:r>
              <a:rPr lang="en-US" b="1" baseline="30000" dirty="0" smtClean="0"/>
              <a:t>th</a:t>
            </a:r>
            <a:r>
              <a:rPr lang="en-US" b="1" dirty="0" smtClean="0"/>
              <a:t> of May, 2021</a:t>
            </a:r>
          </a:p>
        </p:txBody>
      </p:sp>
      <p:cxnSp>
        <p:nvCxnSpPr>
          <p:cNvPr id="35" name="Straight Connector 34">
            <a:extLst>
              <a:ext uri="{FF2B5EF4-FFF2-40B4-BE49-F238E27FC236}">
                <a16:creationId xmlns:a16="http://schemas.microsoft.com/office/drawing/2014/main" id="{6DF4EC63-3636-4D4E-AD27-978E8F289045}"/>
              </a:ext>
            </a:extLst>
          </p:cNvPr>
          <p:cNvCxnSpPr>
            <a:cxnSpLocks/>
          </p:cNvCxnSpPr>
          <p:nvPr/>
        </p:nvCxnSpPr>
        <p:spPr>
          <a:xfrm>
            <a:off x="6205329" y="742311"/>
            <a:ext cx="2708451"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
        <p:nvSpPr>
          <p:cNvPr id="295" name="Freeform 20">
            <a:extLst>
              <a:ext uri="{FF2B5EF4-FFF2-40B4-BE49-F238E27FC236}">
                <a16:creationId xmlns:a16="http://schemas.microsoft.com/office/drawing/2014/main" id="{A0B3EE5B-2C3B-8542-82D0-AE7E7F422492}"/>
              </a:ext>
            </a:extLst>
          </p:cNvPr>
          <p:cNvSpPr>
            <a:spLocks noEditPoints="1"/>
          </p:cNvSpPr>
          <p:nvPr/>
        </p:nvSpPr>
        <p:spPr bwMode="auto">
          <a:xfrm>
            <a:off x="1790235" y="3439576"/>
            <a:ext cx="733034" cy="1008240"/>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296" name="Freeform 20">
            <a:extLst>
              <a:ext uri="{FF2B5EF4-FFF2-40B4-BE49-F238E27FC236}">
                <a16:creationId xmlns:a16="http://schemas.microsoft.com/office/drawing/2014/main" id="{34CE4C2E-50E5-A542-8E62-AF6991F7D3AA}"/>
              </a:ext>
            </a:extLst>
          </p:cNvPr>
          <p:cNvSpPr>
            <a:spLocks noEditPoints="1"/>
          </p:cNvSpPr>
          <p:nvPr/>
        </p:nvSpPr>
        <p:spPr bwMode="auto">
          <a:xfrm>
            <a:off x="734951" y="3907015"/>
            <a:ext cx="376568" cy="517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297" name="Freeform 217">
            <a:extLst>
              <a:ext uri="{FF2B5EF4-FFF2-40B4-BE49-F238E27FC236}">
                <a16:creationId xmlns:a16="http://schemas.microsoft.com/office/drawing/2014/main" id="{2ED1373C-2AFB-FF4D-A14D-3205E0C0B59F}"/>
              </a:ext>
            </a:extLst>
          </p:cNvPr>
          <p:cNvSpPr>
            <a:spLocks noChangeArrowheads="1"/>
          </p:cNvSpPr>
          <p:nvPr/>
        </p:nvSpPr>
        <p:spPr bwMode="auto">
          <a:xfrm>
            <a:off x="390154" y="1667135"/>
            <a:ext cx="1490963" cy="2780681"/>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solidFill>
            <a:srgbClr val="455465"/>
          </a:solidFill>
          <a:ln w="9525" cap="flat">
            <a:noFill/>
            <a:bevel/>
            <a:headEnd/>
            <a:tailEnd/>
          </a:ln>
          <a:effectLst/>
        </p:spPr>
        <p:txBody>
          <a:bodyPr wrap="none" lIns="121853" tIns="60926" rIns="121853" bIns="60926" anchor="ctr"/>
          <a:lstStyle/>
          <a:p>
            <a:endParaRPr lang="en-US"/>
          </a:p>
        </p:txBody>
      </p:sp>
      <p:sp>
        <p:nvSpPr>
          <p:cNvPr id="299" name="Freeform 217">
            <a:extLst>
              <a:ext uri="{FF2B5EF4-FFF2-40B4-BE49-F238E27FC236}">
                <a16:creationId xmlns:a16="http://schemas.microsoft.com/office/drawing/2014/main" id="{30FB2376-1A74-7644-A32D-92CB03AF317C}"/>
              </a:ext>
            </a:extLst>
          </p:cNvPr>
          <p:cNvSpPr>
            <a:spLocks noChangeArrowheads="1"/>
          </p:cNvSpPr>
          <p:nvPr/>
        </p:nvSpPr>
        <p:spPr bwMode="auto">
          <a:xfrm>
            <a:off x="2703522" y="2588921"/>
            <a:ext cx="984459" cy="1836039"/>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solidFill>
            <a:srgbClr val="455465"/>
          </a:solidFill>
          <a:ln w="9525" cap="flat">
            <a:noFill/>
            <a:bevel/>
            <a:headEnd/>
            <a:tailEnd/>
          </a:ln>
          <a:effectLst/>
        </p:spPr>
        <p:txBody>
          <a:bodyPr wrap="none" lIns="121853" tIns="60926" rIns="121853" bIns="60926" anchor="ctr"/>
          <a:lstStyle/>
          <a:p>
            <a:endParaRPr lang="en-US" dirty="0"/>
          </a:p>
        </p:txBody>
      </p:sp>
      <p:sp>
        <p:nvSpPr>
          <p:cNvPr id="300" name="Freeform 20">
            <a:extLst>
              <a:ext uri="{FF2B5EF4-FFF2-40B4-BE49-F238E27FC236}">
                <a16:creationId xmlns:a16="http://schemas.microsoft.com/office/drawing/2014/main" id="{37732C74-9C9D-3B46-A56C-7A2CC515B1E5}"/>
              </a:ext>
            </a:extLst>
          </p:cNvPr>
          <p:cNvSpPr>
            <a:spLocks noEditPoints="1"/>
          </p:cNvSpPr>
          <p:nvPr/>
        </p:nvSpPr>
        <p:spPr bwMode="auto">
          <a:xfrm>
            <a:off x="130745" y="3749015"/>
            <a:ext cx="491441" cy="675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301" name="Freeform 20">
            <a:extLst>
              <a:ext uri="{FF2B5EF4-FFF2-40B4-BE49-F238E27FC236}">
                <a16:creationId xmlns:a16="http://schemas.microsoft.com/office/drawing/2014/main" id="{E10D68DC-E9A0-5645-BC33-37B8D4641989}"/>
              </a:ext>
            </a:extLst>
          </p:cNvPr>
          <p:cNvSpPr>
            <a:spLocks noEditPoints="1"/>
          </p:cNvSpPr>
          <p:nvPr/>
        </p:nvSpPr>
        <p:spPr bwMode="auto">
          <a:xfrm>
            <a:off x="1373567" y="3771871"/>
            <a:ext cx="491441" cy="675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302" name="Freeform 20">
            <a:extLst>
              <a:ext uri="{FF2B5EF4-FFF2-40B4-BE49-F238E27FC236}">
                <a16:creationId xmlns:a16="http://schemas.microsoft.com/office/drawing/2014/main" id="{27D2B109-2469-8543-899C-D25F10F7AE31}"/>
              </a:ext>
            </a:extLst>
          </p:cNvPr>
          <p:cNvSpPr>
            <a:spLocks noEditPoints="1"/>
          </p:cNvSpPr>
          <p:nvPr/>
        </p:nvSpPr>
        <p:spPr bwMode="auto">
          <a:xfrm>
            <a:off x="2529809" y="3897782"/>
            <a:ext cx="376568" cy="517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303" name="Freeform 20">
            <a:extLst>
              <a:ext uri="{FF2B5EF4-FFF2-40B4-BE49-F238E27FC236}">
                <a16:creationId xmlns:a16="http://schemas.microsoft.com/office/drawing/2014/main" id="{18DD350F-E193-1F4E-8655-C81D95632A9F}"/>
              </a:ext>
            </a:extLst>
          </p:cNvPr>
          <p:cNvSpPr>
            <a:spLocks noEditPoints="1"/>
          </p:cNvSpPr>
          <p:nvPr/>
        </p:nvSpPr>
        <p:spPr bwMode="auto">
          <a:xfrm>
            <a:off x="3511892" y="3685873"/>
            <a:ext cx="491441" cy="675945"/>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grpSp>
        <p:nvGrpSpPr>
          <p:cNvPr id="349" name="Group 348">
            <a:extLst>
              <a:ext uri="{FF2B5EF4-FFF2-40B4-BE49-F238E27FC236}">
                <a16:creationId xmlns:a16="http://schemas.microsoft.com/office/drawing/2014/main" id="{46244412-9AEA-CA49-AF4A-55B58793DDC7}"/>
              </a:ext>
            </a:extLst>
          </p:cNvPr>
          <p:cNvGrpSpPr/>
          <p:nvPr/>
        </p:nvGrpSpPr>
        <p:grpSpPr>
          <a:xfrm>
            <a:off x="4319519" y="1200223"/>
            <a:ext cx="2158774" cy="1395973"/>
            <a:chOff x="3881354" y="1174202"/>
            <a:chExt cx="2308864" cy="1537176"/>
          </a:xfrm>
        </p:grpSpPr>
        <p:sp>
          <p:nvSpPr>
            <p:cNvPr id="345" name="Oval 344">
              <a:extLst>
                <a:ext uri="{FF2B5EF4-FFF2-40B4-BE49-F238E27FC236}">
                  <a16:creationId xmlns:a16="http://schemas.microsoft.com/office/drawing/2014/main" id="{D529F42F-8EB0-474C-B9FF-00E0DA8EED4E}"/>
                </a:ext>
              </a:extLst>
            </p:cNvPr>
            <p:cNvSpPr>
              <a:spLocks noChangeAspect="1"/>
            </p:cNvSpPr>
            <p:nvPr/>
          </p:nvSpPr>
          <p:spPr>
            <a:xfrm>
              <a:off x="3881354" y="1174202"/>
              <a:ext cx="1537176" cy="1537176"/>
            </a:xfrm>
            <a:prstGeom prst="ellipse">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4359CCC7-07E8-1D44-A934-809F456C9BE6}"/>
                </a:ext>
              </a:extLst>
            </p:cNvPr>
            <p:cNvGrpSpPr/>
            <p:nvPr/>
          </p:nvGrpSpPr>
          <p:grpSpPr>
            <a:xfrm>
              <a:off x="3937295" y="1223593"/>
              <a:ext cx="2252923" cy="1421453"/>
              <a:chOff x="3937295" y="1223593"/>
              <a:chExt cx="2252923" cy="1421453"/>
            </a:xfrm>
          </p:grpSpPr>
          <p:sp>
            <p:nvSpPr>
              <p:cNvPr id="343" name="Freeform 121">
                <a:extLst>
                  <a:ext uri="{FF2B5EF4-FFF2-40B4-BE49-F238E27FC236}">
                    <a16:creationId xmlns:a16="http://schemas.microsoft.com/office/drawing/2014/main" id="{017F0167-05DF-6F4D-B251-648DF539758C}"/>
                  </a:ext>
                </a:extLst>
              </p:cNvPr>
              <p:cNvSpPr>
                <a:spLocks noChangeArrowheads="1"/>
              </p:cNvSpPr>
              <p:nvPr/>
            </p:nvSpPr>
            <p:spPr bwMode="auto">
              <a:xfrm rot="16200000">
                <a:off x="5448461" y="1624037"/>
                <a:ext cx="862952" cy="620563"/>
              </a:xfrm>
              <a:custGeom>
                <a:avLst/>
                <a:gdLst>
                  <a:gd name="T0" fmla="*/ 516 w 517"/>
                  <a:gd name="T1" fmla="*/ 119 h 245"/>
                  <a:gd name="T2" fmla="*/ 386 w 517"/>
                  <a:gd name="T3" fmla="*/ 0 h 245"/>
                  <a:gd name="T4" fmla="*/ 386 w 517"/>
                  <a:gd name="T5" fmla="*/ 76 h 245"/>
                  <a:gd name="T6" fmla="*/ 0 w 517"/>
                  <a:gd name="T7" fmla="*/ 76 h 245"/>
                  <a:gd name="T8" fmla="*/ 0 w 517"/>
                  <a:gd name="T9" fmla="*/ 168 h 245"/>
                  <a:gd name="T10" fmla="*/ 386 w 517"/>
                  <a:gd name="T11" fmla="*/ 168 h 245"/>
                  <a:gd name="T12" fmla="*/ 386 w 517"/>
                  <a:gd name="T13" fmla="*/ 244 h 245"/>
                  <a:gd name="T14" fmla="*/ 516 w 517"/>
                  <a:gd name="T15" fmla="*/ 119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7" h="245">
                    <a:moveTo>
                      <a:pt x="516" y="119"/>
                    </a:moveTo>
                    <a:lnTo>
                      <a:pt x="386" y="0"/>
                    </a:lnTo>
                    <a:lnTo>
                      <a:pt x="386" y="76"/>
                    </a:lnTo>
                    <a:lnTo>
                      <a:pt x="0" y="76"/>
                    </a:lnTo>
                    <a:lnTo>
                      <a:pt x="0" y="168"/>
                    </a:lnTo>
                    <a:lnTo>
                      <a:pt x="386" y="168"/>
                    </a:lnTo>
                    <a:lnTo>
                      <a:pt x="386" y="244"/>
                    </a:lnTo>
                    <a:lnTo>
                      <a:pt x="516" y="119"/>
                    </a:lnTo>
                  </a:path>
                </a:pathLst>
              </a:custGeom>
              <a:solidFill>
                <a:srgbClr val="E31F16"/>
              </a:solidFill>
              <a:ln>
                <a:noFill/>
              </a:ln>
              <a:effectLst/>
            </p:spPr>
            <p:txBody>
              <a:bodyPr wrap="none" lIns="121853" tIns="60926" rIns="121853" bIns="60926" anchor="ctr"/>
              <a:lstStyle/>
              <a:p>
                <a:endParaRPr lang="en-US" dirty="0">
                  <a:latin typeface="Lato Light"/>
                </a:endParaRPr>
              </a:p>
            </p:txBody>
          </p:sp>
          <p:sp>
            <p:nvSpPr>
              <p:cNvPr id="346" name="弧形 37">
                <a:extLst>
                  <a:ext uri="{FF2B5EF4-FFF2-40B4-BE49-F238E27FC236}">
                    <a16:creationId xmlns:a16="http://schemas.microsoft.com/office/drawing/2014/main" id="{6E60DAD3-9589-8449-9171-60EC4DC3B534}"/>
                  </a:ext>
                </a:extLst>
              </p:cNvPr>
              <p:cNvSpPr/>
              <p:nvPr/>
            </p:nvSpPr>
            <p:spPr>
              <a:xfrm>
                <a:off x="3937295" y="1223593"/>
                <a:ext cx="1421453" cy="1421453"/>
              </a:xfrm>
              <a:prstGeom prst="arc">
                <a:avLst>
                  <a:gd name="adj1" fmla="val 100036"/>
                  <a:gd name="adj2" fmla="val 18386096"/>
                </a:avLst>
              </a:prstGeom>
              <a:solidFill>
                <a:srgbClr val="9FB1C8"/>
              </a:solidFill>
              <a:ln w="76200">
                <a:solidFill>
                  <a:srgbClr val="45546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p>
            </p:txBody>
          </p:sp>
          <p:sp>
            <p:nvSpPr>
              <p:cNvPr id="347" name="TextBox 346">
                <a:extLst>
                  <a:ext uri="{FF2B5EF4-FFF2-40B4-BE49-F238E27FC236}">
                    <a16:creationId xmlns:a16="http://schemas.microsoft.com/office/drawing/2014/main" id="{EF35DD83-8E90-EE41-B8B0-4D50C5D28CC8}"/>
                  </a:ext>
                </a:extLst>
              </p:cNvPr>
              <p:cNvSpPr txBox="1"/>
              <p:nvPr/>
            </p:nvSpPr>
            <p:spPr>
              <a:xfrm>
                <a:off x="4148201" y="1564727"/>
                <a:ext cx="1001157" cy="693028"/>
              </a:xfrm>
              <a:prstGeom prst="rect">
                <a:avLst/>
              </a:prstGeom>
              <a:noFill/>
            </p:spPr>
            <p:txBody>
              <a:bodyPr wrap="square" rtlCol="0">
                <a:spAutoFit/>
              </a:bodyPr>
              <a:lstStyle/>
              <a:p>
                <a:pPr algn="ctr"/>
                <a:r>
                  <a:rPr lang="en-US" sz="3000" b="1" dirty="0">
                    <a:latin typeface="Arial" panose="020B0604020202020204" pitchFamily="34" charset="0"/>
                    <a:cs typeface="Arial" panose="020B0604020202020204" pitchFamily="34" charset="0"/>
                  </a:rPr>
                  <a:t>74</a:t>
                </a:r>
                <a:endParaRPr lang="id-ID" sz="3000" b="1" dirty="0">
                  <a:latin typeface="Arial" panose="020B0604020202020204" pitchFamily="34" charset="0"/>
                  <a:cs typeface="Arial" panose="020B0604020202020204" pitchFamily="34" charset="0"/>
                </a:endParaRPr>
              </a:p>
            </p:txBody>
          </p:sp>
        </p:grpSp>
      </p:grpSp>
      <p:sp>
        <p:nvSpPr>
          <p:cNvPr id="348" name="Rectangle 347">
            <a:extLst>
              <a:ext uri="{FF2B5EF4-FFF2-40B4-BE49-F238E27FC236}">
                <a16:creationId xmlns:a16="http://schemas.microsoft.com/office/drawing/2014/main" id="{356DC13C-14FC-0348-BD35-43889033EEFE}"/>
              </a:ext>
            </a:extLst>
          </p:cNvPr>
          <p:cNvSpPr/>
          <p:nvPr/>
        </p:nvSpPr>
        <p:spPr>
          <a:xfrm>
            <a:off x="6805543" y="1384434"/>
            <a:ext cx="2234789" cy="1577355"/>
          </a:xfrm>
          <a:prstGeom prst="rect">
            <a:avLst/>
          </a:prstGeom>
        </p:spPr>
        <p:txBody>
          <a:bodyPr wrap="square" lIns="68580" tIns="34290" rIns="68580" bIns="34290">
            <a:spAutoFit/>
          </a:bodyPr>
          <a:lstStyle/>
          <a:p>
            <a:r>
              <a:rPr lang="en-GB" b="1" dirty="0" smtClean="0">
                <a:solidFill>
                  <a:schemeClr val="tx1">
                    <a:lumMod val="85000"/>
                    <a:lumOff val="15000"/>
                  </a:schemeClr>
                </a:solidFill>
              </a:rPr>
              <a:t>Sites &amp; Locations</a:t>
            </a:r>
          </a:p>
          <a:p>
            <a:r>
              <a:rPr lang="en-GB" dirty="0" smtClean="0">
                <a:solidFill>
                  <a:schemeClr val="tx1">
                    <a:lumMod val="85000"/>
                    <a:lumOff val="15000"/>
                  </a:schemeClr>
                </a:solidFill>
              </a:rPr>
              <a:t>The </a:t>
            </a:r>
            <a:r>
              <a:rPr lang="en-GB" dirty="0">
                <a:solidFill>
                  <a:schemeClr val="tx1">
                    <a:lumMod val="85000"/>
                    <a:lumOff val="15000"/>
                  </a:schemeClr>
                </a:solidFill>
              </a:rPr>
              <a:t>projects will comprise 74 new </a:t>
            </a:r>
            <a:r>
              <a:rPr lang="en-GB" dirty="0" smtClean="0">
                <a:solidFill>
                  <a:schemeClr val="tx1">
                    <a:lumMod val="85000"/>
                    <a:lumOff val="15000"/>
                  </a:schemeClr>
                </a:solidFill>
              </a:rPr>
              <a:t>wind </a:t>
            </a:r>
            <a:r>
              <a:rPr lang="en-GB" dirty="0">
                <a:solidFill>
                  <a:schemeClr val="tx1">
                    <a:lumMod val="85000"/>
                    <a:lumOff val="15000"/>
                  </a:schemeClr>
                </a:solidFill>
              </a:rPr>
              <a:t>power plants in </a:t>
            </a:r>
            <a:r>
              <a:rPr lang="en-GB" dirty="0" smtClean="0">
                <a:solidFill>
                  <a:schemeClr val="tx1">
                    <a:lumMod val="85000"/>
                    <a:lumOff val="15000"/>
                  </a:schemeClr>
                </a:solidFill>
              </a:rPr>
              <a:t>42 </a:t>
            </a:r>
            <a:r>
              <a:rPr lang="en-GB" dirty="0">
                <a:solidFill>
                  <a:schemeClr val="tx1">
                    <a:lumMod val="85000"/>
                    <a:lumOff val="15000"/>
                  </a:schemeClr>
                </a:solidFill>
              </a:rPr>
              <a:t>cities (connection zones</a:t>
            </a:r>
            <a:r>
              <a:rPr lang="en-GB" dirty="0" smtClean="0">
                <a:solidFill>
                  <a:schemeClr val="tx1">
                    <a:lumMod val="85000"/>
                    <a:lumOff val="15000"/>
                  </a:schemeClr>
                </a:solidFill>
              </a:rPr>
              <a:t>) with a total capacity of 2000 MW.</a:t>
            </a:r>
            <a:endParaRPr lang="en-GB" dirty="0">
              <a:solidFill>
                <a:schemeClr val="tx1">
                  <a:lumMod val="85000"/>
                  <a:lumOff val="15000"/>
                </a:schemeClr>
              </a:solidFill>
            </a:endParaRPr>
          </a:p>
          <a:p>
            <a:endParaRPr lang="en-GB" dirty="0">
              <a:solidFill>
                <a:schemeClr val="tx1">
                  <a:lumMod val="85000"/>
                  <a:lumOff val="15000"/>
                </a:schemeClr>
              </a:solidFill>
            </a:endParaRPr>
          </a:p>
        </p:txBody>
      </p:sp>
      <p:grpSp>
        <p:nvGrpSpPr>
          <p:cNvPr id="357" name="Group 356">
            <a:extLst>
              <a:ext uri="{FF2B5EF4-FFF2-40B4-BE49-F238E27FC236}">
                <a16:creationId xmlns:a16="http://schemas.microsoft.com/office/drawing/2014/main" id="{C44BA605-D43B-8746-8BA6-EC883FA60F48}"/>
              </a:ext>
            </a:extLst>
          </p:cNvPr>
          <p:cNvGrpSpPr/>
          <p:nvPr/>
        </p:nvGrpSpPr>
        <p:grpSpPr>
          <a:xfrm>
            <a:off x="4342735" y="2893222"/>
            <a:ext cx="2462809" cy="1573377"/>
            <a:chOff x="3881354" y="1174202"/>
            <a:chExt cx="2308864" cy="1537176"/>
          </a:xfrm>
        </p:grpSpPr>
        <p:sp>
          <p:nvSpPr>
            <p:cNvPr id="358" name="Oval 357">
              <a:extLst>
                <a:ext uri="{FF2B5EF4-FFF2-40B4-BE49-F238E27FC236}">
                  <a16:creationId xmlns:a16="http://schemas.microsoft.com/office/drawing/2014/main" id="{64B52B8F-4F06-7C44-86B7-2DEC3B19A1C7}"/>
                </a:ext>
              </a:extLst>
            </p:cNvPr>
            <p:cNvSpPr>
              <a:spLocks noChangeAspect="1"/>
            </p:cNvSpPr>
            <p:nvPr/>
          </p:nvSpPr>
          <p:spPr>
            <a:xfrm>
              <a:off x="3881354" y="1174202"/>
              <a:ext cx="1537176" cy="1537176"/>
            </a:xfrm>
            <a:prstGeom prst="ellipse">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59" name="Group 358">
              <a:extLst>
                <a:ext uri="{FF2B5EF4-FFF2-40B4-BE49-F238E27FC236}">
                  <a16:creationId xmlns:a16="http://schemas.microsoft.com/office/drawing/2014/main" id="{3A971CF7-6E21-FE41-B2EF-D25DCBEDFEC9}"/>
                </a:ext>
              </a:extLst>
            </p:cNvPr>
            <p:cNvGrpSpPr/>
            <p:nvPr/>
          </p:nvGrpSpPr>
          <p:grpSpPr>
            <a:xfrm>
              <a:off x="3937295" y="1212650"/>
              <a:ext cx="2252923" cy="1443336"/>
              <a:chOff x="3937295" y="1212650"/>
              <a:chExt cx="2252923" cy="1443336"/>
            </a:xfrm>
          </p:grpSpPr>
          <p:sp>
            <p:nvSpPr>
              <p:cNvPr id="360" name="Freeform 121">
                <a:extLst>
                  <a:ext uri="{FF2B5EF4-FFF2-40B4-BE49-F238E27FC236}">
                    <a16:creationId xmlns:a16="http://schemas.microsoft.com/office/drawing/2014/main" id="{60795FD6-7657-6748-AF68-8FF2C6D3EF86}"/>
                  </a:ext>
                </a:extLst>
              </p:cNvPr>
              <p:cNvSpPr>
                <a:spLocks noChangeArrowheads="1"/>
              </p:cNvSpPr>
              <p:nvPr/>
            </p:nvSpPr>
            <p:spPr bwMode="auto">
              <a:xfrm rot="16200000">
                <a:off x="5448461" y="1624037"/>
                <a:ext cx="862952" cy="620563"/>
              </a:xfrm>
              <a:custGeom>
                <a:avLst/>
                <a:gdLst>
                  <a:gd name="T0" fmla="*/ 516 w 517"/>
                  <a:gd name="T1" fmla="*/ 119 h 245"/>
                  <a:gd name="T2" fmla="*/ 386 w 517"/>
                  <a:gd name="T3" fmla="*/ 0 h 245"/>
                  <a:gd name="T4" fmla="*/ 386 w 517"/>
                  <a:gd name="T5" fmla="*/ 76 h 245"/>
                  <a:gd name="T6" fmla="*/ 0 w 517"/>
                  <a:gd name="T7" fmla="*/ 76 h 245"/>
                  <a:gd name="T8" fmla="*/ 0 w 517"/>
                  <a:gd name="T9" fmla="*/ 168 h 245"/>
                  <a:gd name="T10" fmla="*/ 386 w 517"/>
                  <a:gd name="T11" fmla="*/ 168 h 245"/>
                  <a:gd name="T12" fmla="*/ 386 w 517"/>
                  <a:gd name="T13" fmla="*/ 244 h 245"/>
                  <a:gd name="T14" fmla="*/ 516 w 517"/>
                  <a:gd name="T15" fmla="*/ 119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7" h="245">
                    <a:moveTo>
                      <a:pt x="516" y="119"/>
                    </a:moveTo>
                    <a:lnTo>
                      <a:pt x="386" y="0"/>
                    </a:lnTo>
                    <a:lnTo>
                      <a:pt x="386" y="76"/>
                    </a:lnTo>
                    <a:lnTo>
                      <a:pt x="0" y="76"/>
                    </a:lnTo>
                    <a:lnTo>
                      <a:pt x="0" y="168"/>
                    </a:lnTo>
                    <a:lnTo>
                      <a:pt x="386" y="168"/>
                    </a:lnTo>
                    <a:lnTo>
                      <a:pt x="386" y="244"/>
                    </a:lnTo>
                    <a:lnTo>
                      <a:pt x="516" y="119"/>
                    </a:lnTo>
                  </a:path>
                </a:pathLst>
              </a:custGeom>
              <a:solidFill>
                <a:srgbClr val="E31F16"/>
              </a:solidFill>
              <a:ln>
                <a:noFill/>
              </a:ln>
              <a:effectLst/>
            </p:spPr>
            <p:txBody>
              <a:bodyPr wrap="none" lIns="121853" tIns="60926" rIns="121853" bIns="60926" anchor="ctr"/>
              <a:lstStyle/>
              <a:p>
                <a:endParaRPr lang="en-US" dirty="0">
                  <a:latin typeface="Lato Light"/>
                </a:endParaRPr>
              </a:p>
            </p:txBody>
          </p:sp>
          <p:sp>
            <p:nvSpPr>
              <p:cNvPr id="361" name="弧形 37">
                <a:extLst>
                  <a:ext uri="{FF2B5EF4-FFF2-40B4-BE49-F238E27FC236}">
                    <a16:creationId xmlns:a16="http://schemas.microsoft.com/office/drawing/2014/main" id="{61087E88-BF5D-0D4C-B67F-B58111DEF927}"/>
                  </a:ext>
                </a:extLst>
              </p:cNvPr>
              <p:cNvSpPr/>
              <p:nvPr/>
            </p:nvSpPr>
            <p:spPr>
              <a:xfrm>
                <a:off x="3937295" y="1223593"/>
                <a:ext cx="1421453" cy="1421453"/>
              </a:xfrm>
              <a:prstGeom prst="arc">
                <a:avLst>
                  <a:gd name="adj1" fmla="val 100036"/>
                  <a:gd name="adj2" fmla="val 13562171"/>
                </a:avLst>
              </a:prstGeom>
              <a:solidFill>
                <a:srgbClr val="9FB1C8"/>
              </a:solidFill>
              <a:ln w="76200">
                <a:solidFill>
                  <a:srgbClr val="45546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p>
            </p:txBody>
          </p:sp>
          <p:sp>
            <p:nvSpPr>
              <p:cNvPr id="362" name="TextBox 361">
                <a:extLst>
                  <a:ext uri="{FF2B5EF4-FFF2-40B4-BE49-F238E27FC236}">
                    <a16:creationId xmlns:a16="http://schemas.microsoft.com/office/drawing/2014/main" id="{FE011B44-173D-BD44-8CE0-3CC4C1331EA4}"/>
                  </a:ext>
                </a:extLst>
              </p:cNvPr>
              <p:cNvSpPr txBox="1"/>
              <p:nvPr/>
            </p:nvSpPr>
            <p:spPr>
              <a:xfrm>
                <a:off x="4378014" y="1212650"/>
                <a:ext cx="1537176" cy="1443336"/>
              </a:xfrm>
              <a:prstGeom prst="rect">
                <a:avLst/>
              </a:prstGeom>
              <a:noFill/>
            </p:spPr>
            <p:txBody>
              <a:bodyPr wrap="square" rtlCol="0">
                <a:spAutoFit/>
              </a:bodyPr>
              <a:lstStyle/>
              <a:p>
                <a:r>
                  <a:rPr lang="en-US" sz="1000" b="1" kern="0" dirty="0">
                    <a:solidFill>
                      <a:schemeClr val="tx1">
                        <a:lumMod val="85000"/>
                        <a:lumOff val="15000"/>
                      </a:schemeClr>
                    </a:solidFill>
                    <a:latin typeface="Arial" charset="0"/>
                    <a:ea typeface="Arial" charset="0"/>
                    <a:cs typeface="Arial" charset="0"/>
                  </a:rPr>
                  <a:t>10 </a:t>
                </a:r>
                <a:r>
                  <a:rPr lang="en-US" sz="1000" b="1" kern="0" dirty="0" smtClean="0">
                    <a:solidFill>
                      <a:schemeClr val="tx1">
                        <a:lumMod val="85000"/>
                        <a:lumOff val="15000"/>
                      </a:schemeClr>
                    </a:solidFill>
                    <a:latin typeface="Arial" charset="0"/>
                    <a:ea typeface="Arial" charset="0"/>
                    <a:cs typeface="Arial" charset="0"/>
                  </a:rPr>
                  <a:t>MW</a:t>
                </a:r>
                <a:r>
                  <a:rPr lang="en-GB" sz="1000" baseline="-25000" dirty="0">
                    <a:solidFill>
                      <a:schemeClr val="tx1">
                        <a:lumMod val="85000"/>
                        <a:lumOff val="15000"/>
                      </a:schemeClr>
                    </a:solidFill>
                  </a:rPr>
                  <a:t>e</a:t>
                </a:r>
                <a:endParaRPr lang="en-US" sz="1000" b="1" kern="0" dirty="0">
                  <a:solidFill>
                    <a:schemeClr val="tx1">
                      <a:lumMod val="85000"/>
                      <a:lumOff val="15000"/>
                    </a:schemeClr>
                  </a:solidFill>
                  <a:latin typeface="Arial" charset="0"/>
                  <a:ea typeface="Arial" charset="0"/>
                  <a:cs typeface="Arial" charset="0"/>
                </a:endParaRPr>
              </a:p>
              <a:p>
                <a:r>
                  <a:rPr lang="en-US" sz="1000" b="1" kern="0" dirty="0" smtClean="0">
                    <a:solidFill>
                      <a:schemeClr val="tx1">
                        <a:lumMod val="85000"/>
                        <a:lumOff val="15000"/>
                      </a:schemeClr>
                    </a:solidFill>
                    <a:latin typeface="Arial" charset="0"/>
                    <a:cs typeface="Arial" charset="0"/>
                  </a:rPr>
                  <a:t>20 MW</a:t>
                </a:r>
                <a:r>
                  <a:rPr lang="en-GB" sz="1000" baseline="-25000" dirty="0">
                    <a:solidFill>
                      <a:schemeClr val="tx1">
                        <a:lumMod val="85000"/>
                        <a:lumOff val="15000"/>
                      </a:schemeClr>
                    </a:solidFill>
                  </a:rPr>
                  <a:t>e</a:t>
                </a:r>
                <a:endParaRPr lang="en-US" sz="1000" b="1" kern="0" dirty="0">
                  <a:solidFill>
                    <a:schemeClr val="tx1">
                      <a:lumMod val="85000"/>
                      <a:lumOff val="15000"/>
                    </a:schemeClr>
                  </a:solidFill>
                  <a:latin typeface="Arial" charset="0"/>
                  <a:cs typeface="Arial" charset="0"/>
                </a:endParaRPr>
              </a:p>
              <a:p>
                <a:r>
                  <a:rPr lang="en-US" sz="1000" b="1" kern="0" dirty="0" smtClean="0">
                    <a:solidFill>
                      <a:schemeClr val="tx1">
                        <a:lumMod val="85000"/>
                        <a:lumOff val="15000"/>
                      </a:schemeClr>
                    </a:solidFill>
                    <a:latin typeface="Arial" charset="0"/>
                    <a:cs typeface="Arial" charset="0"/>
                  </a:rPr>
                  <a:t>30 MW</a:t>
                </a:r>
                <a:r>
                  <a:rPr lang="en-GB" sz="1000" baseline="-25000" dirty="0">
                    <a:solidFill>
                      <a:schemeClr val="tx1">
                        <a:lumMod val="85000"/>
                        <a:lumOff val="15000"/>
                      </a:schemeClr>
                    </a:solidFill>
                  </a:rPr>
                  <a:t>e</a:t>
                </a:r>
                <a:endParaRPr lang="en-US" sz="1000" b="1" kern="0" dirty="0" smtClean="0">
                  <a:solidFill>
                    <a:schemeClr val="tx1">
                      <a:lumMod val="85000"/>
                      <a:lumOff val="15000"/>
                    </a:schemeClr>
                  </a:solidFill>
                  <a:latin typeface="Arial" charset="0"/>
                  <a:cs typeface="Arial" charset="0"/>
                </a:endParaRPr>
              </a:p>
              <a:p>
                <a:r>
                  <a:rPr lang="en-US" sz="1000" b="1" kern="0" dirty="0" smtClean="0">
                    <a:solidFill>
                      <a:schemeClr val="tx1">
                        <a:lumMod val="85000"/>
                        <a:lumOff val="15000"/>
                      </a:schemeClr>
                    </a:solidFill>
                    <a:latin typeface="Arial" charset="0"/>
                    <a:cs typeface="Arial" charset="0"/>
                  </a:rPr>
                  <a:t>40 MW</a:t>
                </a:r>
                <a:r>
                  <a:rPr lang="en-GB" sz="1000" baseline="-25000" dirty="0">
                    <a:solidFill>
                      <a:schemeClr val="tx1">
                        <a:lumMod val="85000"/>
                        <a:lumOff val="15000"/>
                      </a:schemeClr>
                    </a:solidFill>
                  </a:rPr>
                  <a:t>e</a:t>
                </a:r>
                <a:endParaRPr lang="en-US" sz="1000" b="1" kern="0" dirty="0" smtClean="0">
                  <a:solidFill>
                    <a:schemeClr val="tx1">
                      <a:lumMod val="85000"/>
                      <a:lumOff val="15000"/>
                    </a:schemeClr>
                  </a:solidFill>
                  <a:latin typeface="Arial" charset="0"/>
                  <a:cs typeface="Arial" charset="0"/>
                </a:endParaRPr>
              </a:p>
              <a:p>
                <a:r>
                  <a:rPr lang="en-US" sz="1000" b="1" kern="0" dirty="0" smtClean="0">
                    <a:solidFill>
                      <a:schemeClr val="tx1">
                        <a:lumMod val="85000"/>
                        <a:lumOff val="15000"/>
                      </a:schemeClr>
                    </a:solidFill>
                    <a:latin typeface="Arial" charset="0"/>
                    <a:cs typeface="Arial" charset="0"/>
                  </a:rPr>
                  <a:t>50 MW</a:t>
                </a:r>
                <a:r>
                  <a:rPr lang="en-GB" sz="1000" baseline="-25000" dirty="0">
                    <a:solidFill>
                      <a:schemeClr val="tx1">
                        <a:lumMod val="85000"/>
                        <a:lumOff val="15000"/>
                      </a:schemeClr>
                    </a:solidFill>
                  </a:rPr>
                  <a:t>e</a:t>
                </a:r>
                <a:endParaRPr lang="en-US" sz="1000" b="1" kern="0" dirty="0" smtClean="0">
                  <a:solidFill>
                    <a:schemeClr val="tx1">
                      <a:lumMod val="85000"/>
                      <a:lumOff val="15000"/>
                    </a:schemeClr>
                  </a:solidFill>
                  <a:latin typeface="Arial" charset="0"/>
                  <a:cs typeface="Arial" charset="0"/>
                </a:endParaRPr>
              </a:p>
              <a:p>
                <a:r>
                  <a:rPr lang="en-US" sz="1000" b="1" kern="0" dirty="0" smtClean="0">
                    <a:solidFill>
                      <a:schemeClr val="tx1">
                        <a:lumMod val="85000"/>
                        <a:lumOff val="15000"/>
                      </a:schemeClr>
                    </a:solidFill>
                    <a:latin typeface="Arial" charset="0"/>
                    <a:cs typeface="Arial" charset="0"/>
                  </a:rPr>
                  <a:t>60 MW</a:t>
                </a:r>
                <a:r>
                  <a:rPr lang="en-GB" sz="1000" baseline="-25000" dirty="0">
                    <a:solidFill>
                      <a:schemeClr val="tx1">
                        <a:lumMod val="85000"/>
                        <a:lumOff val="15000"/>
                      </a:schemeClr>
                    </a:solidFill>
                  </a:rPr>
                  <a:t>e</a:t>
                </a:r>
                <a:endParaRPr lang="en-US" sz="1000" b="1" kern="0" dirty="0" smtClean="0">
                  <a:solidFill>
                    <a:schemeClr val="tx1">
                      <a:lumMod val="85000"/>
                      <a:lumOff val="15000"/>
                    </a:schemeClr>
                  </a:solidFill>
                  <a:latin typeface="Arial" charset="0"/>
                  <a:cs typeface="Arial" charset="0"/>
                </a:endParaRPr>
              </a:p>
              <a:p>
                <a:r>
                  <a:rPr lang="en-US" sz="1000" b="1" kern="0" dirty="0" smtClean="0">
                    <a:solidFill>
                      <a:schemeClr val="tx1">
                        <a:lumMod val="85000"/>
                        <a:lumOff val="15000"/>
                      </a:schemeClr>
                    </a:solidFill>
                    <a:latin typeface="Arial" charset="0"/>
                    <a:cs typeface="Arial" charset="0"/>
                  </a:rPr>
                  <a:t>70 MW</a:t>
                </a:r>
                <a:r>
                  <a:rPr lang="en-GB" sz="1000" baseline="-25000" dirty="0">
                    <a:solidFill>
                      <a:schemeClr val="tx1">
                        <a:lumMod val="85000"/>
                        <a:lumOff val="15000"/>
                      </a:schemeClr>
                    </a:solidFill>
                  </a:rPr>
                  <a:t>e</a:t>
                </a:r>
                <a:endParaRPr lang="en-US" sz="1000" b="1" kern="0" dirty="0" smtClean="0">
                  <a:solidFill>
                    <a:schemeClr val="tx1">
                      <a:lumMod val="85000"/>
                      <a:lumOff val="15000"/>
                    </a:schemeClr>
                  </a:solidFill>
                  <a:latin typeface="Arial" charset="0"/>
                  <a:cs typeface="Arial" charset="0"/>
                </a:endParaRPr>
              </a:p>
              <a:p>
                <a:r>
                  <a:rPr lang="en-US" sz="1000" b="1" kern="0" dirty="0" smtClean="0">
                    <a:solidFill>
                      <a:schemeClr val="tx1">
                        <a:lumMod val="85000"/>
                        <a:lumOff val="15000"/>
                      </a:schemeClr>
                    </a:solidFill>
                    <a:latin typeface="Arial" charset="0"/>
                    <a:cs typeface="Arial" charset="0"/>
                  </a:rPr>
                  <a:t>80 MW</a:t>
                </a:r>
                <a:r>
                  <a:rPr lang="en-GB" sz="1000" baseline="-25000" dirty="0">
                    <a:solidFill>
                      <a:schemeClr val="tx1">
                        <a:lumMod val="85000"/>
                        <a:lumOff val="15000"/>
                      </a:schemeClr>
                    </a:solidFill>
                  </a:rPr>
                  <a:t>e</a:t>
                </a:r>
                <a:endParaRPr lang="en-US" sz="1000" b="1" kern="0" dirty="0" smtClean="0">
                  <a:solidFill>
                    <a:schemeClr val="tx1">
                      <a:lumMod val="85000"/>
                      <a:lumOff val="15000"/>
                    </a:schemeClr>
                  </a:solidFill>
                  <a:latin typeface="Arial" charset="0"/>
                  <a:cs typeface="Arial" charset="0"/>
                </a:endParaRPr>
              </a:p>
              <a:p>
                <a:r>
                  <a:rPr lang="en-US" sz="1000" b="1" kern="0" dirty="0" smtClean="0">
                    <a:solidFill>
                      <a:schemeClr val="tx1">
                        <a:lumMod val="85000"/>
                        <a:lumOff val="15000"/>
                      </a:schemeClr>
                    </a:solidFill>
                    <a:latin typeface="Arial" charset="0"/>
                    <a:cs typeface="Arial" charset="0"/>
                  </a:rPr>
                  <a:t>90 MW</a:t>
                </a:r>
                <a:r>
                  <a:rPr lang="en-GB" sz="1000" baseline="-25000" dirty="0">
                    <a:solidFill>
                      <a:schemeClr val="tx1">
                        <a:lumMod val="85000"/>
                        <a:lumOff val="15000"/>
                      </a:schemeClr>
                    </a:solidFill>
                  </a:rPr>
                  <a:t>e</a:t>
                </a:r>
                <a:endParaRPr lang="tr-TR" sz="1000" dirty="0">
                  <a:solidFill>
                    <a:schemeClr val="tx1">
                      <a:lumMod val="85000"/>
                      <a:lumOff val="15000"/>
                    </a:schemeClr>
                  </a:solidFill>
                </a:endParaRPr>
              </a:p>
            </p:txBody>
          </p:sp>
        </p:grpSp>
      </p:grpSp>
      <p:sp>
        <p:nvSpPr>
          <p:cNvPr id="369" name="Rectangle 368">
            <a:extLst>
              <a:ext uri="{FF2B5EF4-FFF2-40B4-BE49-F238E27FC236}">
                <a16:creationId xmlns:a16="http://schemas.microsoft.com/office/drawing/2014/main" id="{A1CC5B47-CD01-374A-AE32-32C125980880}"/>
              </a:ext>
            </a:extLst>
          </p:cNvPr>
          <p:cNvSpPr/>
          <p:nvPr/>
        </p:nvSpPr>
        <p:spPr>
          <a:xfrm>
            <a:off x="6805543" y="3330365"/>
            <a:ext cx="2415128" cy="931024"/>
          </a:xfrm>
          <a:prstGeom prst="rect">
            <a:avLst/>
          </a:prstGeom>
        </p:spPr>
        <p:txBody>
          <a:bodyPr wrap="square" lIns="68580" tIns="34290" rIns="68580" bIns="34290">
            <a:spAutoFit/>
          </a:bodyPr>
          <a:lstStyle/>
          <a:p>
            <a:r>
              <a:rPr lang="en-GB" b="1" kern="0" dirty="0">
                <a:solidFill>
                  <a:schemeClr val="tx1">
                    <a:lumMod val="85000"/>
                    <a:lumOff val="15000"/>
                  </a:schemeClr>
                </a:solidFill>
                <a:latin typeface="Arial" charset="0"/>
                <a:ea typeface="Arial" charset="0"/>
                <a:cs typeface="Arial" charset="0"/>
              </a:rPr>
              <a:t>Capacity</a:t>
            </a:r>
          </a:p>
          <a:p>
            <a:r>
              <a:rPr lang="en-GB" dirty="0">
                <a:solidFill>
                  <a:schemeClr val="tx1">
                    <a:lumMod val="85000"/>
                    <a:lumOff val="15000"/>
                  </a:schemeClr>
                </a:solidFill>
              </a:rPr>
              <a:t>C</a:t>
            </a:r>
            <a:r>
              <a:rPr lang="en-GB" dirty="0" smtClean="0">
                <a:solidFill>
                  <a:schemeClr val="tx1">
                    <a:lumMod val="85000"/>
                    <a:lumOff val="15000"/>
                  </a:schemeClr>
                </a:solidFill>
              </a:rPr>
              <a:t>apacities range from 10 </a:t>
            </a:r>
            <a:r>
              <a:rPr lang="en-GB" dirty="0" err="1" smtClean="0">
                <a:solidFill>
                  <a:schemeClr val="tx1">
                    <a:lumMod val="85000"/>
                    <a:lumOff val="15000"/>
                  </a:schemeClr>
                </a:solidFill>
              </a:rPr>
              <a:t>MW</a:t>
            </a:r>
            <a:r>
              <a:rPr lang="en-GB" baseline="-25000" dirty="0" err="1" smtClean="0">
                <a:solidFill>
                  <a:schemeClr val="tx1">
                    <a:lumMod val="85000"/>
                    <a:lumOff val="15000"/>
                  </a:schemeClr>
                </a:solidFill>
              </a:rPr>
              <a:t>e</a:t>
            </a:r>
            <a:r>
              <a:rPr lang="en-GB" dirty="0" smtClean="0">
                <a:solidFill>
                  <a:schemeClr val="tx1">
                    <a:lumMod val="85000"/>
                    <a:lumOff val="15000"/>
                  </a:schemeClr>
                </a:solidFill>
              </a:rPr>
              <a:t> to 90 </a:t>
            </a:r>
            <a:r>
              <a:rPr lang="en-GB" dirty="0" err="1" smtClean="0">
                <a:solidFill>
                  <a:schemeClr val="tx1">
                    <a:lumMod val="85000"/>
                    <a:lumOff val="15000"/>
                  </a:schemeClr>
                </a:solidFill>
              </a:rPr>
              <a:t>MW</a:t>
            </a:r>
            <a:r>
              <a:rPr lang="en-GB" baseline="-25000" dirty="0" err="1" smtClean="0">
                <a:solidFill>
                  <a:schemeClr val="tx1">
                    <a:lumMod val="85000"/>
                    <a:lumOff val="15000"/>
                  </a:schemeClr>
                </a:solidFill>
              </a:rPr>
              <a:t>e</a:t>
            </a:r>
            <a:r>
              <a:rPr lang="en-GB" baseline="-25000" dirty="0" smtClean="0">
                <a:solidFill>
                  <a:schemeClr val="tx1">
                    <a:lumMod val="85000"/>
                    <a:lumOff val="15000"/>
                  </a:schemeClr>
                </a:solidFill>
              </a:rPr>
              <a:t>.</a:t>
            </a:r>
            <a:endParaRPr lang="en-GB" dirty="0">
              <a:solidFill>
                <a:schemeClr val="tx1">
                  <a:lumMod val="85000"/>
                  <a:lumOff val="15000"/>
                </a:schemeClr>
              </a:solidFill>
            </a:endParaRPr>
          </a:p>
          <a:p>
            <a:endParaRPr lang="en-GB" dirty="0">
              <a:solidFill>
                <a:schemeClr val="tx1">
                  <a:lumMod val="85000"/>
                  <a:lumOff val="15000"/>
                </a:schemeClr>
              </a:solidFill>
            </a:endParaRPr>
          </a:p>
        </p:txBody>
      </p:sp>
    </p:spTree>
    <p:extLst>
      <p:ext uri="{BB962C8B-B14F-4D97-AF65-F5344CB8AC3E}">
        <p14:creationId xmlns:p14="http://schemas.microsoft.com/office/powerpoint/2010/main" val="1172079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a:xfrm>
            <a:off x="1724806" y="1024460"/>
            <a:ext cx="2972322" cy="586697"/>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The Projects will be developed through allocation in exchange for Use of Domestic Products (“</a:t>
            </a:r>
            <a:r>
              <a:rPr lang="en-US" sz="1000" b="1" dirty="0">
                <a:solidFill>
                  <a:schemeClr val="tx1">
                    <a:lumMod val="85000"/>
                    <a:lumOff val="15000"/>
                  </a:schemeClr>
                </a:solidFill>
              </a:rPr>
              <a:t>YMKT</a:t>
            </a:r>
            <a:r>
              <a:rPr lang="en-US" sz="1000" dirty="0">
                <a:solidFill>
                  <a:schemeClr val="tx1">
                    <a:lumMod val="85000"/>
                    <a:lumOff val="15000"/>
                  </a:schemeClr>
                </a:solidFill>
              </a:rPr>
              <a:t>”) model.</a:t>
            </a:r>
            <a:endParaRPr lang="en-US" sz="1000" dirty="0">
              <a:solidFill>
                <a:schemeClr val="tx1">
                  <a:lumMod val="85000"/>
                  <a:lumOff val="15000"/>
                </a:schemeClr>
              </a:solidFill>
              <a:latin typeface="Lato Light"/>
              <a:cs typeface="Lato Light"/>
            </a:endParaRPr>
          </a:p>
        </p:txBody>
      </p:sp>
      <p:sp>
        <p:nvSpPr>
          <p:cNvPr id="33" name="Oval 32"/>
          <p:cNvSpPr/>
          <p:nvPr/>
        </p:nvSpPr>
        <p:spPr>
          <a:xfrm>
            <a:off x="784390" y="935110"/>
            <a:ext cx="809013" cy="809013"/>
          </a:xfrm>
          <a:prstGeom prst="ellipse">
            <a:avLst/>
          </a:prstGeom>
          <a:solidFill>
            <a:schemeClr val="bg1"/>
          </a:solidFill>
          <a:ln w="92075">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sp>
        <p:nvSpPr>
          <p:cNvPr id="35" name="Oval 34"/>
          <p:cNvSpPr/>
          <p:nvPr/>
        </p:nvSpPr>
        <p:spPr>
          <a:xfrm>
            <a:off x="781854" y="2996254"/>
            <a:ext cx="809013" cy="809013"/>
          </a:xfrm>
          <a:prstGeom prst="ellipse">
            <a:avLst/>
          </a:prstGeom>
          <a:solidFill>
            <a:schemeClr val="bg1"/>
          </a:solidFill>
          <a:ln w="920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grpSp>
        <p:nvGrpSpPr>
          <p:cNvPr id="5" name="Group 4">
            <a:extLst>
              <a:ext uri="{FF2B5EF4-FFF2-40B4-BE49-F238E27FC236}">
                <a16:creationId xmlns:a16="http://schemas.microsoft.com/office/drawing/2014/main" id="{8386A471-CFD4-2D4A-8170-1754F7564404}"/>
              </a:ext>
            </a:extLst>
          </p:cNvPr>
          <p:cNvGrpSpPr/>
          <p:nvPr/>
        </p:nvGrpSpPr>
        <p:grpSpPr>
          <a:xfrm>
            <a:off x="781853" y="4024187"/>
            <a:ext cx="809013" cy="809013"/>
            <a:chOff x="2795191" y="2829699"/>
            <a:chExt cx="899049" cy="899049"/>
          </a:xfrm>
        </p:grpSpPr>
        <p:sp>
          <p:nvSpPr>
            <p:cNvPr id="36" name="Oval 35"/>
            <p:cNvSpPr/>
            <p:nvPr/>
          </p:nvSpPr>
          <p:spPr>
            <a:xfrm>
              <a:off x="2795191" y="2829699"/>
              <a:ext cx="899049" cy="899049"/>
            </a:xfrm>
            <a:prstGeom prst="ellipse">
              <a:avLst/>
            </a:prstGeom>
            <a:solidFill>
              <a:schemeClr val="bg1"/>
            </a:solidFill>
            <a:ln w="92075">
              <a:solidFill>
                <a:srgbClr val="445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sp>
          <p:nvSpPr>
            <p:cNvPr id="54" name="Shape 2701"/>
            <p:cNvSpPr/>
            <p:nvPr/>
          </p:nvSpPr>
          <p:spPr>
            <a:xfrm>
              <a:off x="3128710" y="3114986"/>
              <a:ext cx="253355" cy="309633"/>
            </a:xfrm>
            <a:custGeom>
              <a:avLst/>
              <a:gdLst/>
              <a:ahLst/>
              <a:cxnLst>
                <a:cxn ang="0">
                  <a:pos x="wd2" y="hd2"/>
                </a:cxn>
                <a:cxn ang="5400000">
                  <a:pos x="wd2" y="hd2"/>
                </a:cxn>
                <a:cxn ang="10800000">
                  <a:pos x="wd2" y="hd2"/>
                </a:cxn>
                <a:cxn ang="16200000">
                  <a:pos x="wd2" y="hd2"/>
                </a:cxn>
              </a:cxnLst>
              <a:rect l="0" t="0" r="r" b="b"/>
              <a:pathLst>
                <a:path w="21600" h="21600" extrusionOk="0">
                  <a:moveTo>
                    <a:pt x="10800" y="4909"/>
                  </a:moveTo>
                  <a:cubicBezTo>
                    <a:pt x="5498" y="4909"/>
                    <a:pt x="1200" y="4030"/>
                    <a:pt x="1200" y="2945"/>
                  </a:cubicBezTo>
                  <a:cubicBezTo>
                    <a:pt x="1200" y="1861"/>
                    <a:pt x="5498" y="982"/>
                    <a:pt x="10800" y="982"/>
                  </a:cubicBezTo>
                  <a:cubicBezTo>
                    <a:pt x="16102" y="982"/>
                    <a:pt x="20400" y="1861"/>
                    <a:pt x="20400" y="2945"/>
                  </a:cubicBezTo>
                  <a:cubicBezTo>
                    <a:pt x="20400" y="4030"/>
                    <a:pt x="16102" y="4909"/>
                    <a:pt x="10800" y="4909"/>
                  </a:cubicBezTo>
                  <a:moveTo>
                    <a:pt x="20400" y="6873"/>
                  </a:moveTo>
                  <a:cubicBezTo>
                    <a:pt x="20400" y="7957"/>
                    <a:pt x="16102" y="8836"/>
                    <a:pt x="10800" y="8836"/>
                  </a:cubicBezTo>
                  <a:cubicBezTo>
                    <a:pt x="5498" y="8836"/>
                    <a:pt x="1200" y="7957"/>
                    <a:pt x="1200" y="6873"/>
                  </a:cubicBezTo>
                  <a:lnTo>
                    <a:pt x="1200" y="4291"/>
                  </a:lnTo>
                  <a:cubicBezTo>
                    <a:pt x="2993" y="5240"/>
                    <a:pt x="6615" y="5891"/>
                    <a:pt x="10800" y="5891"/>
                  </a:cubicBezTo>
                  <a:cubicBezTo>
                    <a:pt x="14986" y="5891"/>
                    <a:pt x="18607" y="5240"/>
                    <a:pt x="20400" y="4291"/>
                  </a:cubicBezTo>
                  <a:cubicBezTo>
                    <a:pt x="20400" y="4291"/>
                    <a:pt x="20400" y="6873"/>
                    <a:pt x="20400" y="6873"/>
                  </a:cubicBezTo>
                  <a:close/>
                  <a:moveTo>
                    <a:pt x="10800" y="10800"/>
                  </a:moveTo>
                  <a:cubicBezTo>
                    <a:pt x="5498" y="10800"/>
                    <a:pt x="1200" y="9921"/>
                    <a:pt x="1200" y="8836"/>
                  </a:cubicBezTo>
                  <a:cubicBezTo>
                    <a:pt x="1200" y="8672"/>
                    <a:pt x="1309" y="8514"/>
                    <a:pt x="1494" y="8362"/>
                  </a:cubicBezTo>
                  <a:cubicBezTo>
                    <a:pt x="3370" y="9232"/>
                    <a:pt x="6830" y="9818"/>
                    <a:pt x="10800" y="9818"/>
                  </a:cubicBezTo>
                  <a:cubicBezTo>
                    <a:pt x="14770" y="9818"/>
                    <a:pt x="18230" y="9232"/>
                    <a:pt x="20106" y="8362"/>
                  </a:cubicBezTo>
                  <a:cubicBezTo>
                    <a:pt x="20291" y="8514"/>
                    <a:pt x="20400" y="8672"/>
                    <a:pt x="20400" y="8836"/>
                  </a:cubicBezTo>
                  <a:cubicBezTo>
                    <a:pt x="20400" y="9921"/>
                    <a:pt x="16102" y="10800"/>
                    <a:pt x="10800" y="10800"/>
                  </a:cubicBezTo>
                  <a:moveTo>
                    <a:pt x="20400" y="12764"/>
                  </a:moveTo>
                  <a:cubicBezTo>
                    <a:pt x="20400" y="13848"/>
                    <a:pt x="16102" y="14727"/>
                    <a:pt x="10800" y="14727"/>
                  </a:cubicBezTo>
                  <a:cubicBezTo>
                    <a:pt x="5498" y="14727"/>
                    <a:pt x="1200" y="13848"/>
                    <a:pt x="1200" y="12764"/>
                  </a:cubicBezTo>
                  <a:lnTo>
                    <a:pt x="1200" y="10182"/>
                  </a:lnTo>
                  <a:cubicBezTo>
                    <a:pt x="2993" y="11131"/>
                    <a:pt x="6615" y="11782"/>
                    <a:pt x="10800" y="11782"/>
                  </a:cubicBezTo>
                  <a:cubicBezTo>
                    <a:pt x="14986" y="11782"/>
                    <a:pt x="18607" y="11131"/>
                    <a:pt x="20400" y="10182"/>
                  </a:cubicBezTo>
                  <a:cubicBezTo>
                    <a:pt x="20400" y="10182"/>
                    <a:pt x="20400" y="12764"/>
                    <a:pt x="20400" y="12764"/>
                  </a:cubicBezTo>
                  <a:close/>
                  <a:moveTo>
                    <a:pt x="10800" y="16691"/>
                  </a:moveTo>
                  <a:cubicBezTo>
                    <a:pt x="5498" y="16691"/>
                    <a:pt x="1200" y="15812"/>
                    <a:pt x="1200" y="14727"/>
                  </a:cubicBezTo>
                  <a:cubicBezTo>
                    <a:pt x="1200" y="14563"/>
                    <a:pt x="1309" y="14405"/>
                    <a:pt x="1494" y="14253"/>
                  </a:cubicBezTo>
                  <a:cubicBezTo>
                    <a:pt x="3370" y="15123"/>
                    <a:pt x="6830" y="15709"/>
                    <a:pt x="10800" y="15709"/>
                  </a:cubicBezTo>
                  <a:cubicBezTo>
                    <a:pt x="14770" y="15709"/>
                    <a:pt x="18230" y="15123"/>
                    <a:pt x="20106" y="14253"/>
                  </a:cubicBezTo>
                  <a:cubicBezTo>
                    <a:pt x="20291" y="14405"/>
                    <a:pt x="20400" y="14563"/>
                    <a:pt x="20400" y="14727"/>
                  </a:cubicBezTo>
                  <a:cubicBezTo>
                    <a:pt x="20400" y="15812"/>
                    <a:pt x="16102" y="16691"/>
                    <a:pt x="10800" y="16691"/>
                  </a:cubicBezTo>
                  <a:moveTo>
                    <a:pt x="20400" y="18655"/>
                  </a:moveTo>
                  <a:cubicBezTo>
                    <a:pt x="20400" y="19739"/>
                    <a:pt x="16102" y="20618"/>
                    <a:pt x="10800" y="20618"/>
                  </a:cubicBezTo>
                  <a:cubicBezTo>
                    <a:pt x="5498" y="20618"/>
                    <a:pt x="1200" y="19739"/>
                    <a:pt x="1200" y="18655"/>
                  </a:cubicBezTo>
                  <a:lnTo>
                    <a:pt x="1200" y="16073"/>
                  </a:lnTo>
                  <a:cubicBezTo>
                    <a:pt x="2993" y="17022"/>
                    <a:pt x="6615" y="17673"/>
                    <a:pt x="10800" y="17673"/>
                  </a:cubicBezTo>
                  <a:cubicBezTo>
                    <a:pt x="14986" y="17673"/>
                    <a:pt x="18607" y="17022"/>
                    <a:pt x="20400" y="16073"/>
                  </a:cubicBezTo>
                  <a:cubicBezTo>
                    <a:pt x="20400" y="16073"/>
                    <a:pt x="20400" y="18655"/>
                    <a:pt x="20400" y="18655"/>
                  </a:cubicBezTo>
                  <a:close/>
                  <a:moveTo>
                    <a:pt x="21600" y="2945"/>
                  </a:moveTo>
                  <a:cubicBezTo>
                    <a:pt x="21600" y="1319"/>
                    <a:pt x="16765" y="0"/>
                    <a:pt x="10800" y="0"/>
                  </a:cubicBezTo>
                  <a:cubicBezTo>
                    <a:pt x="4835" y="0"/>
                    <a:pt x="0" y="1319"/>
                    <a:pt x="0" y="2945"/>
                  </a:cubicBezTo>
                  <a:lnTo>
                    <a:pt x="0" y="6873"/>
                  </a:lnTo>
                  <a:cubicBezTo>
                    <a:pt x="0" y="7218"/>
                    <a:pt x="229" y="7547"/>
                    <a:pt x="628" y="7855"/>
                  </a:cubicBezTo>
                  <a:cubicBezTo>
                    <a:pt x="229" y="8162"/>
                    <a:pt x="0" y="8492"/>
                    <a:pt x="0" y="8836"/>
                  </a:cubicBezTo>
                  <a:lnTo>
                    <a:pt x="0" y="12764"/>
                  </a:lnTo>
                  <a:cubicBezTo>
                    <a:pt x="0" y="13109"/>
                    <a:pt x="229" y="13438"/>
                    <a:pt x="628" y="13745"/>
                  </a:cubicBezTo>
                  <a:cubicBezTo>
                    <a:pt x="229" y="14053"/>
                    <a:pt x="0" y="14383"/>
                    <a:pt x="0" y="14727"/>
                  </a:cubicBezTo>
                  <a:lnTo>
                    <a:pt x="0" y="18655"/>
                  </a:lnTo>
                  <a:cubicBezTo>
                    <a:pt x="0" y="20281"/>
                    <a:pt x="4835" y="21600"/>
                    <a:pt x="10800" y="21600"/>
                  </a:cubicBezTo>
                  <a:cubicBezTo>
                    <a:pt x="16765" y="21600"/>
                    <a:pt x="21600" y="20281"/>
                    <a:pt x="21600" y="18655"/>
                  </a:cubicBezTo>
                  <a:lnTo>
                    <a:pt x="21600" y="14727"/>
                  </a:lnTo>
                  <a:cubicBezTo>
                    <a:pt x="21600" y="14383"/>
                    <a:pt x="21371" y="14053"/>
                    <a:pt x="20972" y="13745"/>
                  </a:cubicBezTo>
                  <a:cubicBezTo>
                    <a:pt x="21371" y="13438"/>
                    <a:pt x="21600" y="13109"/>
                    <a:pt x="21600" y="12764"/>
                  </a:cubicBezTo>
                  <a:lnTo>
                    <a:pt x="21600" y="8836"/>
                  </a:lnTo>
                  <a:cubicBezTo>
                    <a:pt x="21600" y="8492"/>
                    <a:pt x="21371" y="8162"/>
                    <a:pt x="20972" y="7855"/>
                  </a:cubicBezTo>
                  <a:cubicBezTo>
                    <a:pt x="21371" y="7547"/>
                    <a:pt x="21600" y="7218"/>
                    <a:pt x="21600" y="6873"/>
                  </a:cubicBezTo>
                  <a:cubicBezTo>
                    <a:pt x="21600" y="6873"/>
                    <a:pt x="21600" y="2945"/>
                    <a:pt x="21600" y="2945"/>
                  </a:cubicBezTo>
                  <a:close/>
                </a:path>
              </a:pathLst>
            </a:custGeom>
            <a:solidFill>
              <a:srgbClr val="445467"/>
            </a:solidFill>
            <a:ln w="12700">
              <a:miter lim="400000"/>
            </a:ln>
          </p:spPr>
          <p:txBody>
            <a:bodyPr lIns="19049" tIns="19049" rIns="19049" bIns="19049" anchor="ctr"/>
            <a:lstStyle/>
            <a:p>
              <a:pPr algn="ctr" defTabSz="228575" hangingPunct="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600" kern="0">
                <a:solidFill>
                  <a:srgbClr val="FFFFFF"/>
                </a:solidFill>
                <a:effectLst>
                  <a:outerShdw blurRad="38100" dist="12700" dir="5400000" rotWithShape="0">
                    <a:srgbClr val="000000">
                      <a:alpha val="50000"/>
                    </a:srgbClr>
                  </a:outerShdw>
                </a:effectLst>
                <a:latin typeface="Arial"/>
                <a:ea typeface="Arial"/>
                <a:cs typeface="Arial"/>
                <a:sym typeface="Gill Sans"/>
              </a:endParaRPr>
            </a:p>
          </p:txBody>
        </p:sp>
      </p:grpSp>
      <p:sp>
        <p:nvSpPr>
          <p:cNvPr id="34" name="Oval 33"/>
          <p:cNvSpPr/>
          <p:nvPr/>
        </p:nvSpPr>
        <p:spPr>
          <a:xfrm>
            <a:off x="781855" y="1968321"/>
            <a:ext cx="809013" cy="809013"/>
          </a:xfrm>
          <a:prstGeom prst="ellipse">
            <a:avLst/>
          </a:prstGeom>
          <a:solidFill>
            <a:schemeClr val="bg1"/>
          </a:solidFill>
          <a:ln w="92075">
            <a:solidFill>
              <a:srgbClr val="39D0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a:p>
        </p:txBody>
      </p:sp>
      <p:sp>
        <p:nvSpPr>
          <p:cNvPr id="26" name="Rectangle 25"/>
          <p:cNvSpPr/>
          <p:nvPr/>
        </p:nvSpPr>
        <p:spPr>
          <a:xfrm>
            <a:off x="1712385" y="4182091"/>
            <a:ext cx="2972323" cy="600162"/>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The tender will be conducted through the Dutch auction procedure upon the initial ceiling price of </a:t>
            </a:r>
            <a:r>
              <a:rPr lang="en-US" sz="1000" b="1" dirty="0">
                <a:solidFill>
                  <a:schemeClr val="tx1">
                    <a:lumMod val="85000"/>
                    <a:lumOff val="15000"/>
                  </a:schemeClr>
                </a:solidFill>
              </a:rPr>
              <a:t>TRY </a:t>
            </a:r>
            <a:r>
              <a:rPr lang="en-US" sz="1000" b="1" dirty="0" smtClean="0">
                <a:solidFill>
                  <a:schemeClr val="tx1">
                    <a:lumMod val="85000"/>
                    <a:lumOff val="15000"/>
                  </a:schemeClr>
                </a:solidFill>
              </a:rPr>
              <a:t>0,45/kWh</a:t>
            </a:r>
            <a:r>
              <a:rPr lang="en-US" sz="1000" dirty="0">
                <a:solidFill>
                  <a:schemeClr val="tx1">
                    <a:lumMod val="85000"/>
                    <a:lumOff val="15000"/>
                  </a:schemeClr>
                </a:solidFill>
              </a:rPr>
              <a:t>.</a:t>
            </a:r>
            <a:endParaRPr lang="en-US" sz="1000" dirty="0">
              <a:solidFill>
                <a:schemeClr val="tx1">
                  <a:lumMod val="85000"/>
                  <a:lumOff val="15000"/>
                </a:schemeClr>
              </a:solidFill>
              <a:latin typeface="Lato Light"/>
              <a:cs typeface="Lato Light"/>
            </a:endParaRPr>
          </a:p>
        </p:txBody>
      </p:sp>
      <p:sp>
        <p:nvSpPr>
          <p:cNvPr id="27" name="Rectangle 26"/>
          <p:cNvSpPr/>
          <p:nvPr/>
        </p:nvSpPr>
        <p:spPr>
          <a:xfrm>
            <a:off x="1724805" y="3039133"/>
            <a:ext cx="2972322" cy="769439"/>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The awarded bidder will obtain the YEKA usage right for </a:t>
            </a:r>
            <a:r>
              <a:rPr lang="en-US" sz="1000" b="1" dirty="0" smtClean="0">
                <a:solidFill>
                  <a:schemeClr val="tx1">
                    <a:lumMod val="85000"/>
                    <a:lumOff val="15000"/>
                  </a:schemeClr>
                </a:solidFill>
              </a:rPr>
              <a:t>49 year – license period </a:t>
            </a:r>
            <a:r>
              <a:rPr lang="en-US" sz="1000" dirty="0" smtClean="0">
                <a:solidFill>
                  <a:schemeClr val="tx1">
                    <a:lumMod val="85000"/>
                    <a:lumOff val="15000"/>
                  </a:schemeClr>
                </a:solidFill>
              </a:rPr>
              <a:t>by </a:t>
            </a:r>
            <a:r>
              <a:rPr lang="en-US" sz="1000" dirty="0">
                <a:solidFill>
                  <a:schemeClr val="tx1">
                    <a:lumMod val="85000"/>
                    <a:lumOff val="15000"/>
                  </a:schemeClr>
                </a:solidFill>
              </a:rPr>
              <a:t>committing to use domestically manufactured equipment and accessories.</a:t>
            </a:r>
            <a:endParaRPr lang="en-US" sz="1000" dirty="0">
              <a:solidFill>
                <a:schemeClr val="tx1">
                  <a:lumMod val="85000"/>
                  <a:lumOff val="15000"/>
                </a:schemeClr>
              </a:solidFill>
              <a:latin typeface="Lato Light"/>
              <a:cs typeface="Lato Light"/>
            </a:endParaRPr>
          </a:p>
        </p:txBody>
      </p:sp>
      <p:sp>
        <p:nvSpPr>
          <p:cNvPr id="43" name="Rectangle 42"/>
          <p:cNvSpPr/>
          <p:nvPr/>
        </p:nvSpPr>
        <p:spPr>
          <a:xfrm>
            <a:off x="1724806" y="2016869"/>
            <a:ext cx="2847194" cy="755974"/>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In the YMKT model, the YEKA usage right is assigned in exchange for a commitment to use domestic products within the renewable energy generation facilities.</a:t>
            </a:r>
            <a:endParaRPr lang="en-US" sz="1000" dirty="0">
              <a:solidFill>
                <a:schemeClr val="tx1">
                  <a:lumMod val="85000"/>
                  <a:lumOff val="15000"/>
                </a:schemeClr>
              </a:solidFill>
              <a:latin typeface="Lato Light"/>
              <a:cs typeface="Lato Light"/>
            </a:endParaRPr>
          </a:p>
        </p:txBody>
      </p:sp>
      <p:sp>
        <p:nvSpPr>
          <p:cNvPr id="44" name="Shape 2430">
            <a:extLst>
              <a:ext uri="{FF2B5EF4-FFF2-40B4-BE49-F238E27FC236}">
                <a16:creationId xmlns:a16="http://schemas.microsoft.com/office/drawing/2014/main" id="{6C9BC856-9058-E94D-B5E9-D44A695DE009}"/>
              </a:ext>
            </a:extLst>
          </p:cNvPr>
          <p:cNvSpPr/>
          <p:nvPr/>
        </p:nvSpPr>
        <p:spPr>
          <a:xfrm>
            <a:off x="1030554" y="1184925"/>
            <a:ext cx="279400" cy="279379"/>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rgbClr val="4DACC7"/>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3" name="Shape 2622">
            <a:extLst>
              <a:ext uri="{FF2B5EF4-FFF2-40B4-BE49-F238E27FC236}">
                <a16:creationId xmlns:a16="http://schemas.microsoft.com/office/drawing/2014/main" id="{B99FE57C-7596-D543-B736-6DD633FE0BED}"/>
              </a:ext>
            </a:extLst>
          </p:cNvPr>
          <p:cNvSpPr/>
          <p:nvPr/>
        </p:nvSpPr>
        <p:spPr>
          <a:xfrm>
            <a:off x="1098686" y="2204254"/>
            <a:ext cx="242446" cy="333338"/>
          </a:xfrm>
          <a:custGeom>
            <a:avLst/>
            <a:gdLst/>
            <a:ahLst/>
            <a:cxnLst>
              <a:cxn ang="0">
                <a:pos x="wd2" y="hd2"/>
              </a:cxn>
              <a:cxn ang="5400000">
                <a:pos x="wd2" y="hd2"/>
              </a:cxn>
              <a:cxn ang="10800000">
                <a:pos x="wd2" y="hd2"/>
              </a:cxn>
              <a:cxn ang="16200000">
                <a:pos x="wd2" y="hd2"/>
              </a:cxn>
            </a:cxnLst>
            <a:rect l="0" t="0" r="r" b="b"/>
            <a:pathLst>
              <a:path w="21600" h="21600" extrusionOk="0">
                <a:moveTo>
                  <a:pt x="1867" y="16691"/>
                </a:moveTo>
                <a:lnTo>
                  <a:pt x="5303" y="12525"/>
                </a:lnTo>
                <a:lnTo>
                  <a:pt x="5294" y="12521"/>
                </a:lnTo>
                <a:cubicBezTo>
                  <a:pt x="5355" y="12447"/>
                  <a:pt x="5400" y="12365"/>
                  <a:pt x="5400" y="12273"/>
                </a:cubicBezTo>
                <a:cubicBezTo>
                  <a:pt x="5400" y="12001"/>
                  <a:pt x="5098" y="11782"/>
                  <a:pt x="4725" y="11782"/>
                </a:cubicBezTo>
                <a:lnTo>
                  <a:pt x="3375" y="11782"/>
                </a:lnTo>
                <a:lnTo>
                  <a:pt x="6615" y="8640"/>
                </a:lnTo>
                <a:lnTo>
                  <a:pt x="6606" y="8635"/>
                </a:lnTo>
                <a:cubicBezTo>
                  <a:pt x="6691" y="8553"/>
                  <a:pt x="6750" y="8456"/>
                  <a:pt x="6750" y="8345"/>
                </a:cubicBezTo>
                <a:cubicBezTo>
                  <a:pt x="6750" y="8075"/>
                  <a:pt x="6448" y="7855"/>
                  <a:pt x="6075" y="7855"/>
                </a:cubicBezTo>
                <a:lnTo>
                  <a:pt x="4855" y="7855"/>
                </a:lnTo>
                <a:lnTo>
                  <a:pt x="8548" y="4785"/>
                </a:lnTo>
                <a:lnTo>
                  <a:pt x="8544" y="4782"/>
                </a:lnTo>
                <a:cubicBezTo>
                  <a:pt x="8683" y="4691"/>
                  <a:pt x="8775" y="4564"/>
                  <a:pt x="8775" y="4418"/>
                </a:cubicBezTo>
                <a:cubicBezTo>
                  <a:pt x="8775" y="4147"/>
                  <a:pt x="8473" y="3927"/>
                  <a:pt x="8100" y="3927"/>
                </a:cubicBezTo>
                <a:lnTo>
                  <a:pt x="7029" y="3927"/>
                </a:lnTo>
                <a:lnTo>
                  <a:pt x="10800" y="1185"/>
                </a:lnTo>
                <a:lnTo>
                  <a:pt x="14571" y="3927"/>
                </a:lnTo>
                <a:lnTo>
                  <a:pt x="13500" y="3927"/>
                </a:lnTo>
                <a:cubicBezTo>
                  <a:pt x="13128" y="3927"/>
                  <a:pt x="12825" y="4147"/>
                  <a:pt x="12825" y="4418"/>
                </a:cubicBezTo>
                <a:cubicBezTo>
                  <a:pt x="12825" y="4564"/>
                  <a:pt x="12917" y="4691"/>
                  <a:pt x="13056" y="4782"/>
                </a:cubicBezTo>
                <a:lnTo>
                  <a:pt x="13052" y="4785"/>
                </a:lnTo>
                <a:lnTo>
                  <a:pt x="16744" y="7855"/>
                </a:lnTo>
                <a:lnTo>
                  <a:pt x="15525" y="7855"/>
                </a:lnTo>
                <a:cubicBezTo>
                  <a:pt x="15153" y="7855"/>
                  <a:pt x="14850" y="8075"/>
                  <a:pt x="14850" y="8345"/>
                </a:cubicBezTo>
                <a:cubicBezTo>
                  <a:pt x="14850" y="8456"/>
                  <a:pt x="14909" y="8553"/>
                  <a:pt x="14994" y="8635"/>
                </a:cubicBezTo>
                <a:lnTo>
                  <a:pt x="14985" y="8640"/>
                </a:lnTo>
                <a:lnTo>
                  <a:pt x="18225" y="11782"/>
                </a:lnTo>
                <a:lnTo>
                  <a:pt x="16875" y="11782"/>
                </a:lnTo>
                <a:cubicBezTo>
                  <a:pt x="16503" y="11782"/>
                  <a:pt x="16200" y="12001"/>
                  <a:pt x="16200" y="12273"/>
                </a:cubicBezTo>
                <a:cubicBezTo>
                  <a:pt x="16200" y="12365"/>
                  <a:pt x="16244" y="12447"/>
                  <a:pt x="16306" y="12521"/>
                </a:cubicBezTo>
                <a:lnTo>
                  <a:pt x="16296" y="12525"/>
                </a:lnTo>
                <a:lnTo>
                  <a:pt x="19733" y="16691"/>
                </a:lnTo>
                <a:cubicBezTo>
                  <a:pt x="19733" y="16691"/>
                  <a:pt x="1867" y="16691"/>
                  <a:pt x="1867" y="16691"/>
                </a:cubicBezTo>
                <a:close/>
                <a:moveTo>
                  <a:pt x="12150" y="20618"/>
                </a:moveTo>
                <a:lnTo>
                  <a:pt x="9450" y="20618"/>
                </a:lnTo>
                <a:lnTo>
                  <a:pt x="9450" y="17673"/>
                </a:lnTo>
                <a:lnTo>
                  <a:pt x="12150" y="17673"/>
                </a:lnTo>
                <a:cubicBezTo>
                  <a:pt x="12150" y="17673"/>
                  <a:pt x="12150" y="20618"/>
                  <a:pt x="12150" y="20618"/>
                </a:cubicBezTo>
                <a:close/>
                <a:moveTo>
                  <a:pt x="21494" y="16933"/>
                </a:moveTo>
                <a:lnTo>
                  <a:pt x="21503" y="16929"/>
                </a:lnTo>
                <a:lnTo>
                  <a:pt x="18067" y="12764"/>
                </a:lnTo>
                <a:lnTo>
                  <a:pt x="19575" y="12764"/>
                </a:lnTo>
                <a:cubicBezTo>
                  <a:pt x="19948" y="12764"/>
                  <a:pt x="20250" y="12544"/>
                  <a:pt x="20250" y="12273"/>
                </a:cubicBezTo>
                <a:cubicBezTo>
                  <a:pt x="20250" y="12162"/>
                  <a:pt x="20191" y="12066"/>
                  <a:pt x="20106" y="11983"/>
                </a:cubicBezTo>
                <a:lnTo>
                  <a:pt x="20115" y="11978"/>
                </a:lnTo>
                <a:lnTo>
                  <a:pt x="16875" y="8836"/>
                </a:lnTo>
                <a:lnTo>
                  <a:pt x="18225" y="8836"/>
                </a:lnTo>
                <a:cubicBezTo>
                  <a:pt x="18598" y="8836"/>
                  <a:pt x="18900" y="8617"/>
                  <a:pt x="18900" y="8345"/>
                </a:cubicBezTo>
                <a:cubicBezTo>
                  <a:pt x="18900" y="8200"/>
                  <a:pt x="18808" y="8072"/>
                  <a:pt x="18669" y="7982"/>
                </a:cubicBezTo>
                <a:lnTo>
                  <a:pt x="18673" y="7978"/>
                </a:lnTo>
                <a:lnTo>
                  <a:pt x="14980" y="4909"/>
                </a:lnTo>
                <a:lnTo>
                  <a:pt x="16200" y="4909"/>
                </a:lnTo>
                <a:cubicBezTo>
                  <a:pt x="16573" y="4909"/>
                  <a:pt x="16875" y="4690"/>
                  <a:pt x="16875" y="4418"/>
                </a:cubicBezTo>
                <a:cubicBezTo>
                  <a:pt x="16875" y="4283"/>
                  <a:pt x="16800" y="4160"/>
                  <a:pt x="16677" y="4071"/>
                </a:cubicBezTo>
                <a:lnTo>
                  <a:pt x="11277" y="144"/>
                </a:lnTo>
                <a:cubicBezTo>
                  <a:pt x="11155" y="55"/>
                  <a:pt x="10986" y="0"/>
                  <a:pt x="10800" y="0"/>
                </a:cubicBezTo>
                <a:cubicBezTo>
                  <a:pt x="10614" y="0"/>
                  <a:pt x="10445" y="55"/>
                  <a:pt x="10323" y="144"/>
                </a:cubicBezTo>
                <a:lnTo>
                  <a:pt x="4923" y="4071"/>
                </a:lnTo>
                <a:cubicBezTo>
                  <a:pt x="4801" y="4160"/>
                  <a:pt x="4725" y="4283"/>
                  <a:pt x="4725" y="4418"/>
                </a:cubicBezTo>
                <a:cubicBezTo>
                  <a:pt x="4725" y="4690"/>
                  <a:pt x="5028" y="4909"/>
                  <a:pt x="5400" y="4909"/>
                </a:cubicBezTo>
                <a:lnTo>
                  <a:pt x="6619" y="4909"/>
                </a:lnTo>
                <a:lnTo>
                  <a:pt x="2927" y="7978"/>
                </a:lnTo>
                <a:lnTo>
                  <a:pt x="2931" y="7982"/>
                </a:lnTo>
                <a:cubicBezTo>
                  <a:pt x="2792" y="8072"/>
                  <a:pt x="2700" y="8200"/>
                  <a:pt x="2700" y="8345"/>
                </a:cubicBezTo>
                <a:cubicBezTo>
                  <a:pt x="2700" y="8617"/>
                  <a:pt x="3003" y="8836"/>
                  <a:pt x="3375" y="8836"/>
                </a:cubicBezTo>
                <a:lnTo>
                  <a:pt x="4725" y="8836"/>
                </a:lnTo>
                <a:lnTo>
                  <a:pt x="1485" y="11978"/>
                </a:lnTo>
                <a:lnTo>
                  <a:pt x="1494" y="11983"/>
                </a:lnTo>
                <a:cubicBezTo>
                  <a:pt x="1409" y="12066"/>
                  <a:pt x="1350" y="12162"/>
                  <a:pt x="1350" y="12273"/>
                </a:cubicBezTo>
                <a:cubicBezTo>
                  <a:pt x="1350" y="12544"/>
                  <a:pt x="1653" y="12764"/>
                  <a:pt x="2025" y="12764"/>
                </a:cubicBezTo>
                <a:lnTo>
                  <a:pt x="3533" y="12764"/>
                </a:lnTo>
                <a:lnTo>
                  <a:pt x="96" y="16929"/>
                </a:lnTo>
                <a:lnTo>
                  <a:pt x="106" y="16933"/>
                </a:lnTo>
                <a:cubicBezTo>
                  <a:pt x="44" y="17007"/>
                  <a:pt x="0" y="17089"/>
                  <a:pt x="0" y="17182"/>
                </a:cubicBezTo>
                <a:cubicBezTo>
                  <a:pt x="0" y="17453"/>
                  <a:pt x="303" y="17673"/>
                  <a:pt x="675" y="17673"/>
                </a:cubicBezTo>
                <a:lnTo>
                  <a:pt x="8100" y="17673"/>
                </a:lnTo>
                <a:lnTo>
                  <a:pt x="8100" y="21109"/>
                </a:lnTo>
                <a:cubicBezTo>
                  <a:pt x="8100" y="21380"/>
                  <a:pt x="8403" y="21600"/>
                  <a:pt x="8775" y="21600"/>
                </a:cubicBezTo>
                <a:lnTo>
                  <a:pt x="12825" y="21600"/>
                </a:lnTo>
                <a:cubicBezTo>
                  <a:pt x="13198" y="21600"/>
                  <a:pt x="13500" y="21380"/>
                  <a:pt x="13500" y="21109"/>
                </a:cubicBezTo>
                <a:lnTo>
                  <a:pt x="13500" y="17673"/>
                </a:lnTo>
                <a:lnTo>
                  <a:pt x="20925" y="17673"/>
                </a:lnTo>
                <a:cubicBezTo>
                  <a:pt x="21298" y="17673"/>
                  <a:pt x="21600" y="17453"/>
                  <a:pt x="21600" y="17182"/>
                </a:cubicBezTo>
                <a:cubicBezTo>
                  <a:pt x="21600" y="17089"/>
                  <a:pt x="21555" y="17007"/>
                  <a:pt x="21494" y="16933"/>
                </a:cubicBezTo>
              </a:path>
            </a:pathLst>
          </a:custGeom>
          <a:solidFill>
            <a:srgbClr val="35D1E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6" name="Shape 2379">
            <a:extLst>
              <a:ext uri="{FF2B5EF4-FFF2-40B4-BE49-F238E27FC236}">
                <a16:creationId xmlns:a16="http://schemas.microsoft.com/office/drawing/2014/main" id="{84D1C947-EA03-074C-855D-3F7B5DE45082}"/>
              </a:ext>
            </a:extLst>
          </p:cNvPr>
          <p:cNvSpPr/>
          <p:nvPr/>
        </p:nvSpPr>
        <p:spPr>
          <a:xfrm>
            <a:off x="1056262" y="3266912"/>
            <a:ext cx="249525" cy="249506"/>
          </a:xfrm>
          <a:custGeom>
            <a:avLst/>
            <a:gdLst/>
            <a:ahLst/>
            <a:cxnLst>
              <a:cxn ang="0">
                <a:pos x="wd2" y="hd2"/>
              </a:cxn>
              <a:cxn ang="5400000">
                <a:pos x="wd2" y="hd2"/>
              </a:cxn>
              <a:cxn ang="10800000">
                <a:pos x="wd2" y="hd2"/>
              </a:cxn>
              <a:cxn ang="16200000">
                <a:pos x="wd2" y="hd2"/>
              </a:cxn>
            </a:cxnLst>
            <a:rect l="0" t="0" r="r" b="b"/>
            <a:pathLst>
              <a:path w="21600" h="21600" extrusionOk="0">
                <a:moveTo>
                  <a:pt x="4418" y="11782"/>
                </a:moveTo>
                <a:lnTo>
                  <a:pt x="14236" y="11782"/>
                </a:lnTo>
                <a:cubicBezTo>
                  <a:pt x="14507" y="11782"/>
                  <a:pt x="14727" y="11562"/>
                  <a:pt x="14727" y="11291"/>
                </a:cubicBezTo>
                <a:cubicBezTo>
                  <a:pt x="14727" y="11020"/>
                  <a:pt x="14507" y="10800"/>
                  <a:pt x="14236" y="10800"/>
                </a:cubicBezTo>
                <a:lnTo>
                  <a:pt x="4418" y="10800"/>
                </a:lnTo>
                <a:cubicBezTo>
                  <a:pt x="4147" y="10800"/>
                  <a:pt x="3927" y="11020"/>
                  <a:pt x="3927" y="11291"/>
                </a:cubicBezTo>
                <a:cubicBezTo>
                  <a:pt x="3927" y="11562"/>
                  <a:pt x="4147" y="11782"/>
                  <a:pt x="4418" y="11782"/>
                </a:cubicBezTo>
                <a:moveTo>
                  <a:pt x="20618" y="20618"/>
                </a:moveTo>
                <a:lnTo>
                  <a:pt x="5891" y="20618"/>
                </a:lnTo>
                <a:lnTo>
                  <a:pt x="5891" y="16200"/>
                </a:lnTo>
                <a:cubicBezTo>
                  <a:pt x="5891" y="15929"/>
                  <a:pt x="5671" y="15709"/>
                  <a:pt x="5400" y="15709"/>
                </a:cubicBezTo>
                <a:lnTo>
                  <a:pt x="982" y="15709"/>
                </a:lnTo>
                <a:lnTo>
                  <a:pt x="982" y="982"/>
                </a:lnTo>
                <a:lnTo>
                  <a:pt x="20618" y="982"/>
                </a:lnTo>
                <a:cubicBezTo>
                  <a:pt x="20618" y="982"/>
                  <a:pt x="20618" y="20618"/>
                  <a:pt x="20618" y="20618"/>
                </a:cubicBezTo>
                <a:close/>
                <a:moveTo>
                  <a:pt x="4909" y="20127"/>
                </a:moveTo>
                <a:lnTo>
                  <a:pt x="1473" y="16691"/>
                </a:lnTo>
                <a:lnTo>
                  <a:pt x="4909" y="16691"/>
                </a:lnTo>
                <a:cubicBezTo>
                  <a:pt x="4909" y="16691"/>
                  <a:pt x="4909" y="20127"/>
                  <a:pt x="4909" y="20127"/>
                </a:cubicBezTo>
                <a:close/>
                <a:moveTo>
                  <a:pt x="20618" y="0"/>
                </a:moveTo>
                <a:lnTo>
                  <a:pt x="982" y="0"/>
                </a:lnTo>
                <a:cubicBezTo>
                  <a:pt x="440" y="0"/>
                  <a:pt x="0" y="440"/>
                  <a:pt x="0" y="982"/>
                </a:cubicBezTo>
                <a:lnTo>
                  <a:pt x="0" y="16691"/>
                </a:lnTo>
                <a:lnTo>
                  <a:pt x="4909" y="21600"/>
                </a:lnTo>
                <a:lnTo>
                  <a:pt x="20618" y="21600"/>
                </a:lnTo>
                <a:cubicBezTo>
                  <a:pt x="21160" y="21600"/>
                  <a:pt x="21600" y="21161"/>
                  <a:pt x="21600" y="20618"/>
                </a:cubicBezTo>
                <a:lnTo>
                  <a:pt x="21600" y="982"/>
                </a:lnTo>
                <a:cubicBezTo>
                  <a:pt x="21600" y="440"/>
                  <a:pt x="21160" y="0"/>
                  <a:pt x="20618" y="0"/>
                </a:cubicBezTo>
                <a:moveTo>
                  <a:pt x="4418" y="8836"/>
                </a:moveTo>
                <a:lnTo>
                  <a:pt x="17182" y="8836"/>
                </a:lnTo>
                <a:cubicBezTo>
                  <a:pt x="17453" y="8836"/>
                  <a:pt x="17673" y="8617"/>
                  <a:pt x="17673" y="8345"/>
                </a:cubicBezTo>
                <a:cubicBezTo>
                  <a:pt x="17673" y="8075"/>
                  <a:pt x="17453" y="7855"/>
                  <a:pt x="17182" y="7855"/>
                </a:cubicBezTo>
                <a:lnTo>
                  <a:pt x="4418" y="7855"/>
                </a:lnTo>
                <a:cubicBezTo>
                  <a:pt x="4147" y="7855"/>
                  <a:pt x="3927" y="8075"/>
                  <a:pt x="3927" y="8345"/>
                </a:cubicBezTo>
                <a:cubicBezTo>
                  <a:pt x="3927" y="8617"/>
                  <a:pt x="4147" y="8836"/>
                  <a:pt x="4418" y="8836"/>
                </a:cubicBezTo>
                <a:moveTo>
                  <a:pt x="4418" y="5891"/>
                </a:moveTo>
                <a:lnTo>
                  <a:pt x="10309" y="5891"/>
                </a:lnTo>
                <a:cubicBezTo>
                  <a:pt x="10580" y="5891"/>
                  <a:pt x="10800" y="5672"/>
                  <a:pt x="10800" y="5400"/>
                </a:cubicBezTo>
                <a:cubicBezTo>
                  <a:pt x="10800" y="5129"/>
                  <a:pt x="10580" y="4909"/>
                  <a:pt x="10309" y="4909"/>
                </a:cubicBezTo>
                <a:lnTo>
                  <a:pt x="4418" y="4909"/>
                </a:lnTo>
                <a:cubicBezTo>
                  <a:pt x="4147" y="4909"/>
                  <a:pt x="3927" y="5129"/>
                  <a:pt x="3927" y="5400"/>
                </a:cubicBezTo>
                <a:cubicBezTo>
                  <a:pt x="3927" y="5672"/>
                  <a:pt x="4147" y="5891"/>
                  <a:pt x="4418" y="5891"/>
                </a:cubicBezTo>
              </a:path>
            </a:pathLst>
          </a:custGeom>
          <a:solidFill>
            <a:srgbClr val="BFBFBF"/>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7" name="Shape 2798">
            <a:extLst>
              <a:ext uri="{FF2B5EF4-FFF2-40B4-BE49-F238E27FC236}">
                <a16:creationId xmlns:a16="http://schemas.microsoft.com/office/drawing/2014/main" id="{E117A7A1-3195-7E49-BA3E-86025CBD40C8}"/>
              </a:ext>
            </a:extLst>
          </p:cNvPr>
          <p:cNvSpPr/>
          <p:nvPr/>
        </p:nvSpPr>
        <p:spPr>
          <a:xfrm>
            <a:off x="1030554" y="2175474"/>
            <a:ext cx="122386" cy="122377"/>
          </a:xfrm>
          <a:custGeom>
            <a:avLst/>
            <a:gdLst/>
            <a:ahLst/>
            <a:cxnLst>
              <a:cxn ang="0">
                <a:pos x="wd2" y="hd2"/>
              </a:cxn>
              <a:cxn ang="5400000">
                <a:pos x="wd2" y="hd2"/>
              </a:cxn>
              <a:cxn ang="10800000">
                <a:pos x="wd2" y="hd2"/>
              </a:cxn>
              <a:cxn ang="16200000">
                <a:pos x="wd2" y="hd2"/>
              </a:cxn>
            </a:cxnLst>
            <a:rect l="0" t="0" r="r" b="b"/>
            <a:pathLst>
              <a:path w="21600" h="21600" extrusionOk="0">
                <a:moveTo>
                  <a:pt x="10800" y="17673"/>
                </a:moveTo>
                <a:cubicBezTo>
                  <a:pt x="10529" y="17673"/>
                  <a:pt x="10309" y="17892"/>
                  <a:pt x="10309" y="18164"/>
                </a:cubicBezTo>
                <a:lnTo>
                  <a:pt x="10309" y="21109"/>
                </a:lnTo>
                <a:cubicBezTo>
                  <a:pt x="10309" y="21380"/>
                  <a:pt x="10529" y="21600"/>
                  <a:pt x="10800" y="21600"/>
                </a:cubicBezTo>
                <a:cubicBezTo>
                  <a:pt x="11071" y="21600"/>
                  <a:pt x="11291" y="21380"/>
                  <a:pt x="11291" y="21109"/>
                </a:cubicBezTo>
                <a:lnTo>
                  <a:pt x="11291" y="18164"/>
                </a:lnTo>
                <a:cubicBezTo>
                  <a:pt x="11291" y="17892"/>
                  <a:pt x="11071" y="17673"/>
                  <a:pt x="10800" y="17673"/>
                </a:cubicBezTo>
                <a:moveTo>
                  <a:pt x="10800" y="15709"/>
                </a:moveTo>
                <a:cubicBezTo>
                  <a:pt x="8089" y="15709"/>
                  <a:pt x="5891" y="13511"/>
                  <a:pt x="5891" y="10800"/>
                </a:cubicBezTo>
                <a:cubicBezTo>
                  <a:pt x="5891" y="8088"/>
                  <a:pt x="8089" y="5891"/>
                  <a:pt x="10800" y="5891"/>
                </a:cubicBezTo>
                <a:cubicBezTo>
                  <a:pt x="13511" y="5891"/>
                  <a:pt x="15709" y="8088"/>
                  <a:pt x="15709" y="10800"/>
                </a:cubicBezTo>
                <a:cubicBezTo>
                  <a:pt x="15709" y="13511"/>
                  <a:pt x="13511" y="15709"/>
                  <a:pt x="10800" y="15709"/>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moveTo>
                  <a:pt x="16354" y="15660"/>
                </a:moveTo>
                <a:cubicBezTo>
                  <a:pt x="16162" y="15468"/>
                  <a:pt x="15851" y="15468"/>
                  <a:pt x="15659" y="15660"/>
                </a:cubicBezTo>
                <a:cubicBezTo>
                  <a:pt x="15468" y="15851"/>
                  <a:pt x="15468" y="16163"/>
                  <a:pt x="15659" y="16354"/>
                </a:cubicBezTo>
                <a:lnTo>
                  <a:pt x="17742" y="18437"/>
                </a:lnTo>
                <a:cubicBezTo>
                  <a:pt x="17934" y="18629"/>
                  <a:pt x="18245" y="18629"/>
                  <a:pt x="18437" y="18437"/>
                </a:cubicBezTo>
                <a:cubicBezTo>
                  <a:pt x="18628" y="18245"/>
                  <a:pt x="18628" y="17934"/>
                  <a:pt x="18437" y="17743"/>
                </a:cubicBezTo>
                <a:cubicBezTo>
                  <a:pt x="18437" y="17743"/>
                  <a:pt x="16354" y="15660"/>
                  <a:pt x="16354" y="15660"/>
                </a:cubicBezTo>
                <a:close/>
                <a:moveTo>
                  <a:pt x="21109" y="10309"/>
                </a:moveTo>
                <a:lnTo>
                  <a:pt x="18164" y="10309"/>
                </a:lnTo>
                <a:cubicBezTo>
                  <a:pt x="17893" y="10309"/>
                  <a:pt x="17673" y="10529"/>
                  <a:pt x="17673" y="10800"/>
                </a:cubicBezTo>
                <a:cubicBezTo>
                  <a:pt x="17673" y="11071"/>
                  <a:pt x="17893" y="11291"/>
                  <a:pt x="18164" y="11291"/>
                </a:cubicBezTo>
                <a:lnTo>
                  <a:pt x="21109" y="11291"/>
                </a:lnTo>
                <a:cubicBezTo>
                  <a:pt x="21380" y="11291"/>
                  <a:pt x="21600" y="11071"/>
                  <a:pt x="21600" y="10800"/>
                </a:cubicBezTo>
                <a:cubicBezTo>
                  <a:pt x="21600" y="10529"/>
                  <a:pt x="21380" y="10309"/>
                  <a:pt x="21109" y="10309"/>
                </a:cubicBezTo>
                <a:moveTo>
                  <a:pt x="5246" y="15660"/>
                </a:moveTo>
                <a:lnTo>
                  <a:pt x="3163" y="17743"/>
                </a:lnTo>
                <a:cubicBezTo>
                  <a:pt x="2972" y="17934"/>
                  <a:pt x="2972" y="18245"/>
                  <a:pt x="3163" y="18437"/>
                </a:cubicBezTo>
                <a:cubicBezTo>
                  <a:pt x="3355" y="18629"/>
                  <a:pt x="3666" y="18629"/>
                  <a:pt x="3858" y="18437"/>
                </a:cubicBezTo>
                <a:lnTo>
                  <a:pt x="5941" y="16354"/>
                </a:lnTo>
                <a:cubicBezTo>
                  <a:pt x="6132" y="16163"/>
                  <a:pt x="6132" y="15851"/>
                  <a:pt x="5941" y="15660"/>
                </a:cubicBezTo>
                <a:cubicBezTo>
                  <a:pt x="5749" y="15468"/>
                  <a:pt x="5438" y="15468"/>
                  <a:pt x="5246" y="15660"/>
                </a:cubicBezTo>
                <a:moveTo>
                  <a:pt x="16354" y="5941"/>
                </a:moveTo>
                <a:lnTo>
                  <a:pt x="18437" y="3857"/>
                </a:lnTo>
                <a:cubicBezTo>
                  <a:pt x="18628" y="3666"/>
                  <a:pt x="18628" y="3355"/>
                  <a:pt x="18437" y="3163"/>
                </a:cubicBezTo>
                <a:cubicBezTo>
                  <a:pt x="18245" y="2971"/>
                  <a:pt x="17934" y="2971"/>
                  <a:pt x="17742" y="3163"/>
                </a:cubicBezTo>
                <a:lnTo>
                  <a:pt x="15659" y="5247"/>
                </a:lnTo>
                <a:cubicBezTo>
                  <a:pt x="15468" y="5437"/>
                  <a:pt x="15468" y="5749"/>
                  <a:pt x="15659" y="5941"/>
                </a:cubicBezTo>
                <a:cubicBezTo>
                  <a:pt x="15851" y="6132"/>
                  <a:pt x="16162" y="6132"/>
                  <a:pt x="16354" y="5941"/>
                </a:cubicBezTo>
                <a:moveTo>
                  <a:pt x="10800" y="3927"/>
                </a:moveTo>
                <a:cubicBezTo>
                  <a:pt x="11071" y="3927"/>
                  <a:pt x="11291" y="3708"/>
                  <a:pt x="11291" y="3436"/>
                </a:cubicBezTo>
                <a:lnTo>
                  <a:pt x="11291" y="491"/>
                </a:lnTo>
                <a:cubicBezTo>
                  <a:pt x="11291" y="220"/>
                  <a:pt x="11071" y="0"/>
                  <a:pt x="10800" y="0"/>
                </a:cubicBezTo>
                <a:cubicBezTo>
                  <a:pt x="10529" y="0"/>
                  <a:pt x="10309" y="220"/>
                  <a:pt x="10309" y="491"/>
                </a:cubicBezTo>
                <a:lnTo>
                  <a:pt x="10309" y="3436"/>
                </a:lnTo>
                <a:cubicBezTo>
                  <a:pt x="10309" y="3708"/>
                  <a:pt x="10529" y="3927"/>
                  <a:pt x="10800" y="3927"/>
                </a:cubicBezTo>
                <a:moveTo>
                  <a:pt x="3927" y="10800"/>
                </a:moveTo>
                <a:cubicBezTo>
                  <a:pt x="3927" y="10529"/>
                  <a:pt x="3707" y="10309"/>
                  <a:pt x="3436" y="10309"/>
                </a:cubicBezTo>
                <a:lnTo>
                  <a:pt x="491" y="10309"/>
                </a:lnTo>
                <a:cubicBezTo>
                  <a:pt x="220" y="10309"/>
                  <a:pt x="0" y="10529"/>
                  <a:pt x="0" y="10800"/>
                </a:cubicBezTo>
                <a:cubicBezTo>
                  <a:pt x="0" y="11071"/>
                  <a:pt x="220" y="11291"/>
                  <a:pt x="491" y="11291"/>
                </a:cubicBezTo>
                <a:lnTo>
                  <a:pt x="3436" y="11291"/>
                </a:lnTo>
                <a:cubicBezTo>
                  <a:pt x="3707" y="11291"/>
                  <a:pt x="3927" y="11071"/>
                  <a:pt x="3927" y="10800"/>
                </a:cubicBezTo>
                <a:moveTo>
                  <a:pt x="5246" y="5941"/>
                </a:moveTo>
                <a:cubicBezTo>
                  <a:pt x="5438" y="6132"/>
                  <a:pt x="5749" y="6132"/>
                  <a:pt x="5941" y="5941"/>
                </a:cubicBezTo>
                <a:cubicBezTo>
                  <a:pt x="6132" y="5749"/>
                  <a:pt x="6132" y="5437"/>
                  <a:pt x="5941" y="5247"/>
                </a:cubicBezTo>
                <a:lnTo>
                  <a:pt x="3858" y="3163"/>
                </a:lnTo>
                <a:cubicBezTo>
                  <a:pt x="3666" y="2971"/>
                  <a:pt x="3355" y="2971"/>
                  <a:pt x="3163" y="3163"/>
                </a:cubicBezTo>
                <a:cubicBezTo>
                  <a:pt x="2972" y="3355"/>
                  <a:pt x="2972" y="3666"/>
                  <a:pt x="3163" y="3857"/>
                </a:cubicBezTo>
                <a:cubicBezTo>
                  <a:pt x="3163" y="3857"/>
                  <a:pt x="5246" y="5941"/>
                  <a:pt x="5246" y="5941"/>
                </a:cubicBezTo>
                <a:close/>
              </a:path>
            </a:pathLst>
          </a:custGeom>
          <a:solidFill>
            <a:srgbClr val="35D1E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62" b="0" i="0" u="none" strike="noStrike" kern="0" cap="none" spc="0" normalizeH="0" baseline="0" noProof="0" dirty="0">
              <a:ln>
                <a:noFill/>
              </a:ln>
              <a:solidFill>
                <a:srgbClr val="FFFFFF"/>
              </a:solidFill>
              <a:effectLst>
                <a:outerShdw blurRad="38100" dist="12700" dir="5400000" rotWithShape="0">
                  <a:srgbClr val="000000">
                    <a:alpha val="50000"/>
                  </a:srgbClr>
                </a:outerShdw>
              </a:effectLst>
              <a:uLnTx/>
              <a:uFillTx/>
              <a:latin typeface="Arial"/>
              <a:ea typeface="Arial"/>
              <a:cs typeface="Arial"/>
              <a:sym typeface="Gill Sans"/>
            </a:endParaRPr>
          </a:p>
        </p:txBody>
      </p:sp>
      <p:sp>
        <p:nvSpPr>
          <p:cNvPr id="58" name="TextBox 57">
            <a:extLst>
              <a:ext uri="{FF2B5EF4-FFF2-40B4-BE49-F238E27FC236}">
                <a16:creationId xmlns:a16="http://schemas.microsoft.com/office/drawing/2014/main" id="{4746CD19-C2C3-0742-B143-EE86E547AFE6}"/>
              </a:ext>
            </a:extLst>
          </p:cNvPr>
          <p:cNvSpPr txBox="1"/>
          <p:nvPr/>
        </p:nvSpPr>
        <p:spPr>
          <a:xfrm>
            <a:off x="1631506" y="3829379"/>
            <a:ext cx="1302205" cy="369296"/>
          </a:xfrm>
          <a:prstGeom prst="rect">
            <a:avLst/>
          </a:prstGeom>
          <a:noFill/>
        </p:spPr>
        <p:txBody>
          <a:bodyPr wrap="none" lIns="182843" tIns="91422" rIns="182843" bIns="91422" rtlCol="0">
            <a:spAutoFit/>
          </a:bodyPr>
          <a:lstStyle/>
          <a:p>
            <a:r>
              <a:rPr lang="en-US" sz="1200" b="1" dirty="0">
                <a:solidFill>
                  <a:srgbClr val="455465"/>
                </a:solidFill>
                <a:latin typeface="Arial" panose="020B0604020202020204" pitchFamily="34" charset="0"/>
                <a:cs typeface="Arial" panose="020B0604020202020204" pitchFamily="34" charset="0"/>
              </a:rPr>
              <a:t>Ceiling Price</a:t>
            </a:r>
            <a:endParaRPr lang="id-ID" sz="1200" b="1" dirty="0">
              <a:solidFill>
                <a:srgbClr val="455465"/>
              </a:solidFill>
              <a:latin typeface="Arial" panose="020B0604020202020204" pitchFamily="34" charset="0"/>
              <a:cs typeface="Arial" panose="020B0604020202020204" pitchFamily="34" charset="0"/>
            </a:endParaRPr>
          </a:p>
        </p:txBody>
      </p:sp>
      <p:grpSp>
        <p:nvGrpSpPr>
          <p:cNvPr id="59" name="Group 58">
            <a:extLst>
              <a:ext uri="{FF2B5EF4-FFF2-40B4-BE49-F238E27FC236}">
                <a16:creationId xmlns:a16="http://schemas.microsoft.com/office/drawing/2014/main" id="{E84C96D1-CC89-2D40-95CF-D0797A9E9EBC}"/>
              </a:ext>
            </a:extLst>
          </p:cNvPr>
          <p:cNvGrpSpPr/>
          <p:nvPr/>
        </p:nvGrpSpPr>
        <p:grpSpPr>
          <a:xfrm>
            <a:off x="5567341" y="1184925"/>
            <a:ext cx="2556655" cy="1766884"/>
            <a:chOff x="1596695" y="4233161"/>
            <a:chExt cx="10721511" cy="7409555"/>
          </a:xfrm>
        </p:grpSpPr>
        <p:sp>
          <p:nvSpPr>
            <p:cNvPr id="60" name="Freeform 20">
              <a:extLst>
                <a:ext uri="{FF2B5EF4-FFF2-40B4-BE49-F238E27FC236}">
                  <a16:creationId xmlns:a16="http://schemas.microsoft.com/office/drawing/2014/main" id="{60699F2A-CE43-054B-BD6B-41FD19C80281}"/>
                </a:ext>
              </a:extLst>
            </p:cNvPr>
            <p:cNvSpPr>
              <a:spLocks noEditPoints="1"/>
            </p:cNvSpPr>
            <p:nvPr/>
          </p:nvSpPr>
          <p:spPr bwMode="auto">
            <a:xfrm>
              <a:off x="5941212" y="8873383"/>
              <a:ext cx="1919070" cy="2639557"/>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1" name="Freeform 20">
              <a:extLst>
                <a:ext uri="{FF2B5EF4-FFF2-40B4-BE49-F238E27FC236}">
                  <a16:creationId xmlns:a16="http://schemas.microsoft.com/office/drawing/2014/main" id="{AFD66847-EFD3-C449-8816-422403F2D6F7}"/>
                </a:ext>
              </a:extLst>
            </p:cNvPr>
            <p:cNvSpPr>
              <a:spLocks noEditPoints="1"/>
            </p:cNvSpPr>
            <p:nvPr/>
          </p:nvSpPr>
          <p:spPr bwMode="auto">
            <a:xfrm>
              <a:off x="3178495" y="10097132"/>
              <a:ext cx="985850" cy="1355973"/>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2" name="Freeform 217">
              <a:extLst>
                <a:ext uri="{FF2B5EF4-FFF2-40B4-BE49-F238E27FC236}">
                  <a16:creationId xmlns:a16="http://schemas.microsoft.com/office/drawing/2014/main" id="{045CB5D2-1912-D144-983B-29335FD2A57D}"/>
                </a:ext>
              </a:extLst>
            </p:cNvPr>
            <p:cNvSpPr>
              <a:spLocks noChangeArrowheads="1"/>
            </p:cNvSpPr>
            <p:nvPr/>
          </p:nvSpPr>
          <p:spPr bwMode="auto">
            <a:xfrm>
              <a:off x="2275823" y="4233161"/>
              <a:ext cx="3903316" cy="7279779"/>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solidFill>
              <a:srgbClr val="455465"/>
            </a:solidFill>
            <a:ln w="9525" cap="flat">
              <a:noFill/>
              <a:bevel/>
              <a:headEnd/>
              <a:tailEnd/>
            </a:ln>
            <a:effectLst/>
          </p:spPr>
          <p:txBody>
            <a:bodyPr wrap="none" lIns="121853" tIns="60926" rIns="121853" bIns="60926" anchor="ctr"/>
            <a:lstStyle/>
            <a:p>
              <a:endParaRPr lang="en-US"/>
            </a:p>
          </p:txBody>
        </p:sp>
        <p:grpSp>
          <p:nvGrpSpPr>
            <p:cNvPr id="63" name="Group 62">
              <a:extLst>
                <a:ext uri="{FF2B5EF4-FFF2-40B4-BE49-F238E27FC236}">
                  <a16:creationId xmlns:a16="http://schemas.microsoft.com/office/drawing/2014/main" id="{2A1C20A3-3EEA-CE4D-AB88-2EDAC9D08071}"/>
                </a:ext>
              </a:extLst>
            </p:cNvPr>
            <p:cNvGrpSpPr/>
            <p:nvPr/>
          </p:nvGrpSpPr>
          <p:grpSpPr>
            <a:xfrm>
              <a:off x="6396967" y="7052180"/>
              <a:ext cx="2435965" cy="4590536"/>
              <a:chOff x="6241007" y="7052180"/>
              <a:chExt cx="2435965" cy="4590536"/>
            </a:xfrm>
          </p:grpSpPr>
          <p:sp>
            <p:nvSpPr>
              <p:cNvPr id="89" name="Freeform 1">
                <a:extLst>
                  <a:ext uri="{FF2B5EF4-FFF2-40B4-BE49-F238E27FC236}">
                    <a16:creationId xmlns:a16="http://schemas.microsoft.com/office/drawing/2014/main" id="{F6491AB0-661B-224E-9509-93496F0BA4D3}"/>
                  </a:ext>
                </a:extLst>
              </p:cNvPr>
              <p:cNvSpPr>
                <a:spLocks noChangeArrowheads="1"/>
              </p:cNvSpPr>
              <p:nvPr/>
            </p:nvSpPr>
            <p:spPr bwMode="auto">
              <a:xfrm>
                <a:off x="7517859" y="8200380"/>
                <a:ext cx="249686" cy="3442336"/>
              </a:xfrm>
              <a:custGeom>
                <a:avLst/>
                <a:gdLst>
                  <a:gd name="T0" fmla="*/ 540 w 541"/>
                  <a:gd name="T1" fmla="*/ 2934 h 3023"/>
                  <a:gd name="T2" fmla="*/ 540 w 541"/>
                  <a:gd name="T3" fmla="*/ 2934 h 3023"/>
                  <a:gd name="T4" fmla="*/ 270 w 541"/>
                  <a:gd name="T5" fmla="*/ 3016 h 3023"/>
                  <a:gd name="T6" fmla="*/ 0 w 541"/>
                  <a:gd name="T7" fmla="*/ 2934 h 3023"/>
                  <a:gd name="T8" fmla="*/ 0 w 541"/>
                  <a:gd name="T9" fmla="*/ 0 h 3023"/>
                  <a:gd name="T10" fmla="*/ 540 w 541"/>
                  <a:gd name="T11" fmla="*/ 0 h 3023"/>
                  <a:gd name="T12" fmla="*/ 540 w 541"/>
                  <a:gd name="T13" fmla="*/ 2934 h 3023"/>
                </a:gdLst>
                <a:ahLst/>
                <a:cxnLst>
                  <a:cxn ang="0">
                    <a:pos x="T0" y="T1"/>
                  </a:cxn>
                  <a:cxn ang="0">
                    <a:pos x="T2" y="T3"/>
                  </a:cxn>
                  <a:cxn ang="0">
                    <a:pos x="T4" y="T5"/>
                  </a:cxn>
                  <a:cxn ang="0">
                    <a:pos x="T6" y="T7"/>
                  </a:cxn>
                  <a:cxn ang="0">
                    <a:pos x="T8" y="T9"/>
                  </a:cxn>
                  <a:cxn ang="0">
                    <a:pos x="T10" y="T11"/>
                  </a:cxn>
                  <a:cxn ang="0">
                    <a:pos x="T12" y="T13"/>
                  </a:cxn>
                </a:cxnLst>
                <a:rect l="0" t="0" r="r" b="b"/>
                <a:pathLst>
                  <a:path w="541" h="3023">
                    <a:moveTo>
                      <a:pt x="540" y="2934"/>
                    </a:moveTo>
                    <a:lnTo>
                      <a:pt x="540" y="2934"/>
                    </a:lnTo>
                    <a:cubicBezTo>
                      <a:pt x="540" y="2934"/>
                      <a:pt x="440" y="3022"/>
                      <a:pt x="270" y="3016"/>
                    </a:cubicBezTo>
                    <a:cubicBezTo>
                      <a:pt x="100" y="3016"/>
                      <a:pt x="0" y="2934"/>
                      <a:pt x="0" y="2934"/>
                    </a:cubicBezTo>
                    <a:cubicBezTo>
                      <a:pt x="0" y="0"/>
                      <a:pt x="0" y="0"/>
                      <a:pt x="0" y="0"/>
                    </a:cubicBezTo>
                    <a:cubicBezTo>
                      <a:pt x="540" y="0"/>
                      <a:pt x="540" y="0"/>
                      <a:pt x="540" y="0"/>
                    </a:cubicBezTo>
                    <a:lnTo>
                      <a:pt x="540" y="2934"/>
                    </a:lnTo>
                  </a:path>
                </a:pathLst>
              </a:custGeom>
              <a:solidFill>
                <a:schemeClr val="bg1">
                  <a:lumMod val="65000"/>
                </a:schemeClr>
              </a:solidFill>
              <a:ln>
                <a:noFill/>
              </a:ln>
              <a:effectLst/>
            </p:spPr>
            <p:txBody>
              <a:bodyPr wrap="none" lIns="121853" tIns="60926" rIns="121853" bIns="60926" anchor="ctr"/>
              <a:lstStyle/>
              <a:p>
                <a:endParaRPr lang="en-US"/>
              </a:p>
            </p:txBody>
          </p:sp>
          <p:sp>
            <p:nvSpPr>
              <p:cNvPr id="90" name="Freeform 2">
                <a:extLst>
                  <a:ext uri="{FF2B5EF4-FFF2-40B4-BE49-F238E27FC236}">
                    <a16:creationId xmlns:a16="http://schemas.microsoft.com/office/drawing/2014/main" id="{9B852AE9-1782-AC43-989E-CBAA61285FBD}"/>
                  </a:ext>
                </a:extLst>
              </p:cNvPr>
              <p:cNvSpPr>
                <a:spLocks noChangeArrowheads="1"/>
              </p:cNvSpPr>
              <p:nvPr/>
            </p:nvSpPr>
            <p:spPr bwMode="auto">
              <a:xfrm>
                <a:off x="6275516" y="7052180"/>
                <a:ext cx="2401456" cy="1405834"/>
              </a:xfrm>
              <a:custGeom>
                <a:avLst/>
                <a:gdLst>
                  <a:gd name="T0" fmla="*/ 5215 w 5216"/>
                  <a:gd name="T1" fmla="*/ 3053 h 3054"/>
                  <a:gd name="T2" fmla="*/ 1433 w 5216"/>
                  <a:gd name="T3" fmla="*/ 3053 h 3054"/>
                  <a:gd name="T4" fmla="*/ 0 w 5216"/>
                  <a:gd name="T5" fmla="*/ 0 h 3054"/>
                  <a:gd name="T6" fmla="*/ 3783 w 5216"/>
                  <a:gd name="T7" fmla="*/ 0 h 3054"/>
                  <a:gd name="T8" fmla="*/ 5215 w 5216"/>
                  <a:gd name="T9" fmla="*/ 3053 h 3054"/>
                </a:gdLst>
                <a:ahLst/>
                <a:cxnLst>
                  <a:cxn ang="0">
                    <a:pos x="T0" y="T1"/>
                  </a:cxn>
                  <a:cxn ang="0">
                    <a:pos x="T2" y="T3"/>
                  </a:cxn>
                  <a:cxn ang="0">
                    <a:pos x="T4" y="T5"/>
                  </a:cxn>
                  <a:cxn ang="0">
                    <a:pos x="T6" y="T7"/>
                  </a:cxn>
                  <a:cxn ang="0">
                    <a:pos x="T8" y="T9"/>
                  </a:cxn>
                </a:cxnLst>
                <a:rect l="0" t="0" r="r" b="b"/>
                <a:pathLst>
                  <a:path w="5216" h="3054">
                    <a:moveTo>
                      <a:pt x="5215" y="3053"/>
                    </a:moveTo>
                    <a:lnTo>
                      <a:pt x="1433" y="3053"/>
                    </a:lnTo>
                    <a:lnTo>
                      <a:pt x="0" y="0"/>
                    </a:lnTo>
                    <a:lnTo>
                      <a:pt x="3783" y="0"/>
                    </a:lnTo>
                    <a:lnTo>
                      <a:pt x="5215" y="3053"/>
                    </a:lnTo>
                  </a:path>
                </a:pathLst>
              </a:custGeom>
              <a:solidFill>
                <a:schemeClr val="bg1"/>
              </a:solidFill>
              <a:ln>
                <a:noFill/>
              </a:ln>
              <a:effectLst/>
            </p:spPr>
            <p:txBody>
              <a:bodyPr wrap="none" lIns="121853" tIns="60926" rIns="121853" bIns="60926" anchor="ctr"/>
              <a:lstStyle/>
              <a:p>
                <a:endParaRPr lang="en-US"/>
              </a:p>
            </p:txBody>
          </p:sp>
          <p:sp>
            <p:nvSpPr>
              <p:cNvPr id="91" name="Freeform 3">
                <a:extLst>
                  <a:ext uri="{FF2B5EF4-FFF2-40B4-BE49-F238E27FC236}">
                    <a16:creationId xmlns:a16="http://schemas.microsoft.com/office/drawing/2014/main" id="{4713DCB2-F604-F647-9AE8-69AE8612275F}"/>
                  </a:ext>
                </a:extLst>
              </p:cNvPr>
              <p:cNvSpPr>
                <a:spLocks noChangeArrowheads="1"/>
              </p:cNvSpPr>
              <p:nvPr/>
            </p:nvSpPr>
            <p:spPr bwMode="auto">
              <a:xfrm>
                <a:off x="6458214" y="7151581"/>
                <a:ext cx="2036061" cy="1209059"/>
              </a:xfrm>
              <a:custGeom>
                <a:avLst/>
                <a:gdLst>
                  <a:gd name="T0" fmla="*/ 1301 w 4424"/>
                  <a:gd name="T1" fmla="*/ 1350 h 2627"/>
                  <a:gd name="T2" fmla="*/ 874 w 4424"/>
                  <a:gd name="T3" fmla="*/ 452 h 2627"/>
                  <a:gd name="T4" fmla="*/ 1401 w 4424"/>
                  <a:gd name="T5" fmla="*/ 452 h 2627"/>
                  <a:gd name="T6" fmla="*/ 1615 w 4424"/>
                  <a:gd name="T7" fmla="*/ 904 h 2627"/>
                  <a:gd name="T8" fmla="*/ 1791 w 4424"/>
                  <a:gd name="T9" fmla="*/ 1275 h 2627"/>
                  <a:gd name="T10" fmla="*/ 2243 w 4424"/>
                  <a:gd name="T11" fmla="*/ 823 h 2627"/>
                  <a:gd name="T12" fmla="*/ 2878 w 4424"/>
                  <a:gd name="T13" fmla="*/ 2180 h 2627"/>
                  <a:gd name="T14" fmla="*/ 2356 w 4424"/>
                  <a:gd name="T15" fmla="*/ 2180 h 2627"/>
                  <a:gd name="T16" fmla="*/ 4002 w 4424"/>
                  <a:gd name="T17" fmla="*/ 1727 h 2627"/>
                  <a:gd name="T18" fmla="*/ 3475 w 4424"/>
                  <a:gd name="T19" fmla="*/ 1727 h 2627"/>
                  <a:gd name="T20" fmla="*/ 2846 w 4424"/>
                  <a:gd name="T21" fmla="*/ 1803 h 2627"/>
                  <a:gd name="T22" fmla="*/ 2212 w 4424"/>
                  <a:gd name="T23" fmla="*/ 2180 h 2627"/>
                  <a:gd name="T24" fmla="*/ 1684 w 4424"/>
                  <a:gd name="T25" fmla="*/ 2180 h 2627"/>
                  <a:gd name="T26" fmla="*/ 2494 w 4424"/>
                  <a:gd name="T27" fmla="*/ 1350 h 2627"/>
                  <a:gd name="T28" fmla="*/ 2670 w 4424"/>
                  <a:gd name="T29" fmla="*/ 1727 h 2627"/>
                  <a:gd name="T30" fmla="*/ 2457 w 4424"/>
                  <a:gd name="T31" fmla="*/ 1275 h 2627"/>
                  <a:gd name="T32" fmla="*/ 3688 w 4424"/>
                  <a:gd name="T33" fmla="*/ 2180 h 2627"/>
                  <a:gd name="T34" fmla="*/ 3512 w 4424"/>
                  <a:gd name="T35" fmla="*/ 1803 h 2627"/>
                  <a:gd name="T36" fmla="*/ 3161 w 4424"/>
                  <a:gd name="T37" fmla="*/ 1350 h 2627"/>
                  <a:gd name="T38" fmla="*/ 3336 w 4424"/>
                  <a:gd name="T39" fmla="*/ 1727 h 2627"/>
                  <a:gd name="T40" fmla="*/ 3613 w 4424"/>
                  <a:gd name="T41" fmla="*/ 904 h 2627"/>
                  <a:gd name="T42" fmla="*/ 2212 w 4424"/>
                  <a:gd name="T43" fmla="*/ 452 h 2627"/>
                  <a:gd name="T44" fmla="*/ 2740 w 4424"/>
                  <a:gd name="T45" fmla="*/ 452 h 2627"/>
                  <a:gd name="T46" fmla="*/ 2595 w 4424"/>
                  <a:gd name="T47" fmla="*/ 1275 h 2627"/>
                  <a:gd name="T48" fmla="*/ 2419 w 4424"/>
                  <a:gd name="T49" fmla="*/ 904 h 2627"/>
                  <a:gd name="T50" fmla="*/ 1018 w 4424"/>
                  <a:gd name="T51" fmla="*/ 2180 h 2627"/>
                  <a:gd name="T52" fmla="*/ 1056 w 4424"/>
                  <a:gd name="T53" fmla="*/ 2255 h 2627"/>
                  <a:gd name="T54" fmla="*/ 1584 w 4424"/>
                  <a:gd name="T55" fmla="*/ 2255 h 2627"/>
                  <a:gd name="T56" fmla="*/ 421 w 4424"/>
                  <a:gd name="T57" fmla="*/ 904 h 2627"/>
                  <a:gd name="T58" fmla="*/ 949 w 4424"/>
                  <a:gd name="T59" fmla="*/ 904 h 2627"/>
                  <a:gd name="T60" fmla="*/ 811 w 4424"/>
                  <a:gd name="T61" fmla="*/ 1727 h 2627"/>
                  <a:gd name="T62" fmla="*/ 3054 w 4424"/>
                  <a:gd name="T63" fmla="*/ 823 h 2627"/>
                  <a:gd name="T64" fmla="*/ 2878 w 4424"/>
                  <a:gd name="T65" fmla="*/ 452 h 2627"/>
                  <a:gd name="T66" fmla="*/ 3726 w 4424"/>
                  <a:gd name="T67" fmla="*/ 2255 h 2627"/>
                  <a:gd name="T68" fmla="*/ 4247 w 4424"/>
                  <a:gd name="T69" fmla="*/ 2255 h 2627"/>
                  <a:gd name="T70" fmla="*/ 3757 w 4424"/>
                  <a:gd name="T71" fmla="*/ 2626 h 2627"/>
                  <a:gd name="T72" fmla="*/ 2388 w 4424"/>
                  <a:gd name="T73" fmla="*/ 2255 h 2627"/>
                  <a:gd name="T74" fmla="*/ 2915 w 4424"/>
                  <a:gd name="T75" fmla="*/ 2255 h 2627"/>
                  <a:gd name="T76" fmla="*/ 1898 w 4424"/>
                  <a:gd name="T77" fmla="*/ 2626 h 2627"/>
                  <a:gd name="T78" fmla="*/ 1722 w 4424"/>
                  <a:gd name="T79" fmla="*/ 2255 h 2627"/>
                  <a:gd name="T80" fmla="*/ 1332 w 4424"/>
                  <a:gd name="T81" fmla="*/ 0 h 2627"/>
                  <a:gd name="T82" fmla="*/ 2702 w 4424"/>
                  <a:gd name="T83" fmla="*/ 370 h 2627"/>
                  <a:gd name="T84" fmla="*/ 2174 w 4424"/>
                  <a:gd name="T85" fmla="*/ 370 h 2627"/>
                  <a:gd name="T86" fmla="*/ 3192 w 4424"/>
                  <a:gd name="T87" fmla="*/ 0 h 2627"/>
                  <a:gd name="T88" fmla="*/ 3368 w 4424"/>
                  <a:gd name="T89" fmla="*/ 370 h 2627"/>
                  <a:gd name="T90" fmla="*/ 176 w 4424"/>
                  <a:gd name="T91" fmla="*/ 370 h 2627"/>
                  <a:gd name="T92" fmla="*/ 735 w 4424"/>
                  <a:gd name="T93" fmla="*/ 452 h 2627"/>
                  <a:gd name="T94" fmla="*/ 911 w 4424"/>
                  <a:gd name="T95" fmla="*/ 823 h 2627"/>
                  <a:gd name="T96" fmla="*/ 1194 w 4424"/>
                  <a:gd name="T97" fmla="*/ 0 h 2627"/>
                  <a:gd name="T98" fmla="*/ 1370 w 4424"/>
                  <a:gd name="T99" fmla="*/ 370 h 2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24" h="2627">
                    <a:moveTo>
                      <a:pt x="2005" y="1727"/>
                    </a:moveTo>
                    <a:lnTo>
                      <a:pt x="1829" y="1350"/>
                    </a:lnTo>
                    <a:lnTo>
                      <a:pt x="1301" y="1350"/>
                    </a:lnTo>
                    <a:lnTo>
                      <a:pt x="1477" y="1727"/>
                    </a:lnTo>
                    <a:lnTo>
                      <a:pt x="2005" y="1727"/>
                    </a:lnTo>
                    <a:close/>
                    <a:moveTo>
                      <a:pt x="874" y="452"/>
                    </a:moveTo>
                    <a:lnTo>
                      <a:pt x="1050" y="823"/>
                    </a:lnTo>
                    <a:lnTo>
                      <a:pt x="1577" y="823"/>
                    </a:lnTo>
                    <a:lnTo>
                      <a:pt x="1401" y="452"/>
                    </a:lnTo>
                    <a:lnTo>
                      <a:pt x="874" y="452"/>
                    </a:lnTo>
                    <a:close/>
                    <a:moveTo>
                      <a:pt x="1791" y="1275"/>
                    </a:moveTo>
                    <a:lnTo>
                      <a:pt x="1615" y="904"/>
                    </a:lnTo>
                    <a:lnTo>
                      <a:pt x="1087" y="904"/>
                    </a:lnTo>
                    <a:lnTo>
                      <a:pt x="1263" y="1275"/>
                    </a:lnTo>
                    <a:lnTo>
                      <a:pt x="1791" y="1275"/>
                    </a:lnTo>
                    <a:close/>
                    <a:moveTo>
                      <a:pt x="1546" y="452"/>
                    </a:moveTo>
                    <a:lnTo>
                      <a:pt x="1715" y="823"/>
                    </a:lnTo>
                    <a:lnTo>
                      <a:pt x="2243" y="823"/>
                    </a:lnTo>
                    <a:lnTo>
                      <a:pt x="2073" y="452"/>
                    </a:lnTo>
                    <a:lnTo>
                      <a:pt x="1546" y="452"/>
                    </a:lnTo>
                    <a:close/>
                    <a:moveTo>
                      <a:pt x="2878" y="2180"/>
                    </a:moveTo>
                    <a:lnTo>
                      <a:pt x="2708" y="1803"/>
                    </a:lnTo>
                    <a:lnTo>
                      <a:pt x="2180" y="1803"/>
                    </a:lnTo>
                    <a:lnTo>
                      <a:pt x="2356" y="2180"/>
                    </a:lnTo>
                    <a:lnTo>
                      <a:pt x="2878" y="2180"/>
                    </a:lnTo>
                    <a:close/>
                    <a:moveTo>
                      <a:pt x="3475" y="1727"/>
                    </a:moveTo>
                    <a:lnTo>
                      <a:pt x="4002" y="1727"/>
                    </a:lnTo>
                    <a:lnTo>
                      <a:pt x="3826" y="1350"/>
                    </a:lnTo>
                    <a:lnTo>
                      <a:pt x="3299" y="1350"/>
                    </a:lnTo>
                    <a:lnTo>
                      <a:pt x="3475" y="1727"/>
                    </a:lnTo>
                    <a:close/>
                    <a:moveTo>
                      <a:pt x="3550" y="2180"/>
                    </a:moveTo>
                    <a:lnTo>
                      <a:pt x="3374" y="1803"/>
                    </a:lnTo>
                    <a:lnTo>
                      <a:pt x="2846" y="1803"/>
                    </a:lnTo>
                    <a:lnTo>
                      <a:pt x="3022" y="2180"/>
                    </a:lnTo>
                    <a:lnTo>
                      <a:pt x="3550" y="2180"/>
                    </a:lnTo>
                    <a:close/>
                    <a:moveTo>
                      <a:pt x="2212" y="2180"/>
                    </a:moveTo>
                    <a:lnTo>
                      <a:pt x="2036" y="1803"/>
                    </a:lnTo>
                    <a:lnTo>
                      <a:pt x="1514" y="1803"/>
                    </a:lnTo>
                    <a:lnTo>
                      <a:pt x="1684" y="2180"/>
                    </a:lnTo>
                    <a:lnTo>
                      <a:pt x="2212" y="2180"/>
                    </a:lnTo>
                    <a:close/>
                    <a:moveTo>
                      <a:pt x="2670" y="1727"/>
                    </a:moveTo>
                    <a:lnTo>
                      <a:pt x="2494" y="1350"/>
                    </a:lnTo>
                    <a:lnTo>
                      <a:pt x="1967" y="1350"/>
                    </a:lnTo>
                    <a:lnTo>
                      <a:pt x="2143" y="1727"/>
                    </a:lnTo>
                    <a:lnTo>
                      <a:pt x="2670" y="1727"/>
                    </a:lnTo>
                    <a:close/>
                    <a:moveTo>
                      <a:pt x="1753" y="904"/>
                    </a:moveTo>
                    <a:lnTo>
                      <a:pt x="1929" y="1275"/>
                    </a:lnTo>
                    <a:lnTo>
                      <a:pt x="2457" y="1275"/>
                    </a:lnTo>
                    <a:lnTo>
                      <a:pt x="2281" y="904"/>
                    </a:lnTo>
                    <a:lnTo>
                      <a:pt x="1753" y="904"/>
                    </a:lnTo>
                    <a:close/>
                    <a:moveTo>
                      <a:pt x="3688" y="2180"/>
                    </a:moveTo>
                    <a:lnTo>
                      <a:pt x="4216" y="2180"/>
                    </a:lnTo>
                    <a:lnTo>
                      <a:pt x="4040" y="1803"/>
                    </a:lnTo>
                    <a:lnTo>
                      <a:pt x="3512" y="1803"/>
                    </a:lnTo>
                    <a:lnTo>
                      <a:pt x="3688" y="2180"/>
                    </a:lnTo>
                    <a:close/>
                    <a:moveTo>
                      <a:pt x="3336" y="1727"/>
                    </a:moveTo>
                    <a:lnTo>
                      <a:pt x="3161" y="1350"/>
                    </a:lnTo>
                    <a:lnTo>
                      <a:pt x="2633" y="1350"/>
                    </a:lnTo>
                    <a:lnTo>
                      <a:pt x="2809" y="1727"/>
                    </a:lnTo>
                    <a:lnTo>
                      <a:pt x="3336" y="1727"/>
                    </a:lnTo>
                    <a:close/>
                    <a:moveTo>
                      <a:pt x="3261" y="1275"/>
                    </a:moveTo>
                    <a:lnTo>
                      <a:pt x="3789" y="1275"/>
                    </a:lnTo>
                    <a:lnTo>
                      <a:pt x="3613" y="904"/>
                    </a:lnTo>
                    <a:lnTo>
                      <a:pt x="3085" y="904"/>
                    </a:lnTo>
                    <a:lnTo>
                      <a:pt x="3261" y="1275"/>
                    </a:lnTo>
                    <a:close/>
                    <a:moveTo>
                      <a:pt x="2212" y="452"/>
                    </a:moveTo>
                    <a:lnTo>
                      <a:pt x="2388" y="823"/>
                    </a:lnTo>
                    <a:lnTo>
                      <a:pt x="2915" y="823"/>
                    </a:lnTo>
                    <a:lnTo>
                      <a:pt x="2740" y="452"/>
                    </a:lnTo>
                    <a:lnTo>
                      <a:pt x="2212" y="452"/>
                    </a:lnTo>
                    <a:close/>
                    <a:moveTo>
                      <a:pt x="2419" y="904"/>
                    </a:moveTo>
                    <a:lnTo>
                      <a:pt x="2595" y="1275"/>
                    </a:lnTo>
                    <a:lnTo>
                      <a:pt x="3123" y="1275"/>
                    </a:lnTo>
                    <a:lnTo>
                      <a:pt x="2947" y="904"/>
                    </a:lnTo>
                    <a:lnTo>
                      <a:pt x="2419" y="904"/>
                    </a:lnTo>
                    <a:close/>
                    <a:moveTo>
                      <a:pt x="1370" y="1803"/>
                    </a:moveTo>
                    <a:lnTo>
                      <a:pt x="842" y="1803"/>
                    </a:lnTo>
                    <a:lnTo>
                      <a:pt x="1018" y="2180"/>
                    </a:lnTo>
                    <a:lnTo>
                      <a:pt x="1546" y="2180"/>
                    </a:lnTo>
                    <a:lnTo>
                      <a:pt x="1370" y="1803"/>
                    </a:lnTo>
                    <a:close/>
                    <a:moveTo>
                      <a:pt x="1056" y="2255"/>
                    </a:moveTo>
                    <a:lnTo>
                      <a:pt x="1232" y="2626"/>
                    </a:lnTo>
                    <a:lnTo>
                      <a:pt x="1759" y="2626"/>
                    </a:lnTo>
                    <a:lnTo>
                      <a:pt x="1584" y="2255"/>
                    </a:lnTo>
                    <a:lnTo>
                      <a:pt x="1056" y="2255"/>
                    </a:lnTo>
                    <a:close/>
                    <a:moveTo>
                      <a:pt x="949" y="904"/>
                    </a:moveTo>
                    <a:lnTo>
                      <a:pt x="421" y="904"/>
                    </a:lnTo>
                    <a:lnTo>
                      <a:pt x="597" y="1275"/>
                    </a:lnTo>
                    <a:lnTo>
                      <a:pt x="1125" y="1275"/>
                    </a:lnTo>
                    <a:lnTo>
                      <a:pt x="949" y="904"/>
                    </a:lnTo>
                    <a:close/>
                    <a:moveTo>
                      <a:pt x="1163" y="1350"/>
                    </a:moveTo>
                    <a:lnTo>
                      <a:pt x="635" y="1350"/>
                    </a:lnTo>
                    <a:lnTo>
                      <a:pt x="811" y="1727"/>
                    </a:lnTo>
                    <a:lnTo>
                      <a:pt x="1338" y="1727"/>
                    </a:lnTo>
                    <a:lnTo>
                      <a:pt x="1163" y="1350"/>
                    </a:lnTo>
                    <a:close/>
                    <a:moveTo>
                      <a:pt x="3054" y="823"/>
                    </a:moveTo>
                    <a:lnTo>
                      <a:pt x="3581" y="823"/>
                    </a:lnTo>
                    <a:lnTo>
                      <a:pt x="3405" y="452"/>
                    </a:lnTo>
                    <a:lnTo>
                      <a:pt x="2878" y="452"/>
                    </a:lnTo>
                    <a:lnTo>
                      <a:pt x="3054" y="823"/>
                    </a:lnTo>
                    <a:close/>
                    <a:moveTo>
                      <a:pt x="4247" y="2255"/>
                    </a:moveTo>
                    <a:lnTo>
                      <a:pt x="3726" y="2255"/>
                    </a:lnTo>
                    <a:lnTo>
                      <a:pt x="3896" y="2626"/>
                    </a:lnTo>
                    <a:lnTo>
                      <a:pt x="4423" y="2626"/>
                    </a:lnTo>
                    <a:lnTo>
                      <a:pt x="4247" y="2255"/>
                    </a:lnTo>
                    <a:close/>
                    <a:moveTo>
                      <a:pt x="3054" y="2255"/>
                    </a:moveTo>
                    <a:lnTo>
                      <a:pt x="3230" y="2626"/>
                    </a:lnTo>
                    <a:lnTo>
                      <a:pt x="3757" y="2626"/>
                    </a:lnTo>
                    <a:lnTo>
                      <a:pt x="3581" y="2255"/>
                    </a:lnTo>
                    <a:lnTo>
                      <a:pt x="3054" y="2255"/>
                    </a:lnTo>
                    <a:close/>
                    <a:moveTo>
                      <a:pt x="2388" y="2255"/>
                    </a:moveTo>
                    <a:lnTo>
                      <a:pt x="2564" y="2626"/>
                    </a:lnTo>
                    <a:lnTo>
                      <a:pt x="3091" y="2626"/>
                    </a:lnTo>
                    <a:lnTo>
                      <a:pt x="2915" y="2255"/>
                    </a:lnTo>
                    <a:lnTo>
                      <a:pt x="2388" y="2255"/>
                    </a:lnTo>
                    <a:close/>
                    <a:moveTo>
                      <a:pt x="1722" y="2255"/>
                    </a:moveTo>
                    <a:lnTo>
                      <a:pt x="1898" y="2626"/>
                    </a:lnTo>
                    <a:lnTo>
                      <a:pt x="2425" y="2626"/>
                    </a:lnTo>
                    <a:lnTo>
                      <a:pt x="2249" y="2255"/>
                    </a:lnTo>
                    <a:lnTo>
                      <a:pt x="1722" y="2255"/>
                    </a:lnTo>
                    <a:close/>
                    <a:moveTo>
                      <a:pt x="2036" y="370"/>
                    </a:moveTo>
                    <a:lnTo>
                      <a:pt x="1860" y="0"/>
                    </a:lnTo>
                    <a:lnTo>
                      <a:pt x="1332" y="0"/>
                    </a:lnTo>
                    <a:lnTo>
                      <a:pt x="1508" y="370"/>
                    </a:lnTo>
                    <a:lnTo>
                      <a:pt x="2036" y="370"/>
                    </a:lnTo>
                    <a:close/>
                    <a:moveTo>
                      <a:pt x="2702" y="370"/>
                    </a:moveTo>
                    <a:lnTo>
                      <a:pt x="2526" y="0"/>
                    </a:lnTo>
                    <a:lnTo>
                      <a:pt x="1998" y="0"/>
                    </a:lnTo>
                    <a:lnTo>
                      <a:pt x="2174" y="370"/>
                    </a:lnTo>
                    <a:lnTo>
                      <a:pt x="2702" y="370"/>
                    </a:lnTo>
                    <a:close/>
                    <a:moveTo>
                      <a:pt x="3368" y="370"/>
                    </a:moveTo>
                    <a:lnTo>
                      <a:pt x="3192" y="0"/>
                    </a:lnTo>
                    <a:lnTo>
                      <a:pt x="2664" y="0"/>
                    </a:lnTo>
                    <a:lnTo>
                      <a:pt x="2840" y="370"/>
                    </a:lnTo>
                    <a:lnTo>
                      <a:pt x="3368" y="370"/>
                    </a:lnTo>
                    <a:close/>
                    <a:moveTo>
                      <a:pt x="528" y="0"/>
                    </a:moveTo>
                    <a:lnTo>
                      <a:pt x="0" y="0"/>
                    </a:lnTo>
                    <a:lnTo>
                      <a:pt x="176" y="370"/>
                    </a:lnTo>
                    <a:lnTo>
                      <a:pt x="698" y="370"/>
                    </a:lnTo>
                    <a:lnTo>
                      <a:pt x="528" y="0"/>
                    </a:lnTo>
                    <a:close/>
                    <a:moveTo>
                      <a:pt x="735" y="452"/>
                    </a:moveTo>
                    <a:lnTo>
                      <a:pt x="208" y="452"/>
                    </a:lnTo>
                    <a:lnTo>
                      <a:pt x="383" y="823"/>
                    </a:lnTo>
                    <a:lnTo>
                      <a:pt x="911" y="823"/>
                    </a:lnTo>
                    <a:lnTo>
                      <a:pt x="735" y="452"/>
                    </a:lnTo>
                    <a:close/>
                    <a:moveTo>
                      <a:pt x="1370" y="370"/>
                    </a:moveTo>
                    <a:lnTo>
                      <a:pt x="1194" y="0"/>
                    </a:lnTo>
                    <a:lnTo>
                      <a:pt x="666" y="0"/>
                    </a:lnTo>
                    <a:lnTo>
                      <a:pt x="842" y="370"/>
                    </a:lnTo>
                    <a:lnTo>
                      <a:pt x="1370" y="370"/>
                    </a:lnTo>
                    <a:close/>
                  </a:path>
                </a:pathLst>
              </a:custGeom>
              <a:solidFill>
                <a:schemeClr val="accent3">
                  <a:lumMod val="75000"/>
                </a:schemeClr>
              </a:solidFill>
              <a:ln>
                <a:noFill/>
              </a:ln>
              <a:effectLst/>
            </p:spPr>
            <p:txBody>
              <a:bodyPr wrap="none" lIns="121853" tIns="60926" rIns="121853" bIns="60926" anchor="ctr"/>
              <a:lstStyle/>
              <a:p>
                <a:endParaRPr lang="en-US"/>
              </a:p>
            </p:txBody>
          </p:sp>
          <p:sp>
            <p:nvSpPr>
              <p:cNvPr id="92" name="Freeform 4">
                <a:extLst>
                  <a:ext uri="{FF2B5EF4-FFF2-40B4-BE49-F238E27FC236}">
                    <a16:creationId xmlns:a16="http://schemas.microsoft.com/office/drawing/2014/main" id="{97A66725-CDC2-AE46-98FA-402E8147715B}"/>
                  </a:ext>
                </a:extLst>
              </p:cNvPr>
              <p:cNvSpPr>
                <a:spLocks noChangeArrowheads="1"/>
              </p:cNvSpPr>
              <p:nvPr/>
            </p:nvSpPr>
            <p:spPr bwMode="auto">
              <a:xfrm>
                <a:off x="6241007" y="7052180"/>
                <a:ext cx="694250" cy="1545810"/>
              </a:xfrm>
              <a:custGeom>
                <a:avLst/>
                <a:gdLst>
                  <a:gd name="T0" fmla="*/ 1432 w 1509"/>
                  <a:gd name="T1" fmla="*/ 3361 h 3362"/>
                  <a:gd name="T2" fmla="*/ 0 w 1509"/>
                  <a:gd name="T3" fmla="*/ 308 h 3362"/>
                  <a:gd name="T4" fmla="*/ 75 w 1509"/>
                  <a:gd name="T5" fmla="*/ 0 h 3362"/>
                  <a:gd name="T6" fmla="*/ 1508 w 1509"/>
                  <a:gd name="T7" fmla="*/ 3053 h 3362"/>
                  <a:gd name="T8" fmla="*/ 1432 w 1509"/>
                  <a:gd name="T9" fmla="*/ 3361 h 3362"/>
                </a:gdLst>
                <a:ahLst/>
                <a:cxnLst>
                  <a:cxn ang="0">
                    <a:pos x="T0" y="T1"/>
                  </a:cxn>
                  <a:cxn ang="0">
                    <a:pos x="T2" y="T3"/>
                  </a:cxn>
                  <a:cxn ang="0">
                    <a:pos x="T4" y="T5"/>
                  </a:cxn>
                  <a:cxn ang="0">
                    <a:pos x="T6" y="T7"/>
                  </a:cxn>
                  <a:cxn ang="0">
                    <a:pos x="T8" y="T9"/>
                  </a:cxn>
                </a:cxnLst>
                <a:rect l="0" t="0" r="r" b="b"/>
                <a:pathLst>
                  <a:path w="1509" h="3362">
                    <a:moveTo>
                      <a:pt x="1432" y="3361"/>
                    </a:moveTo>
                    <a:lnTo>
                      <a:pt x="0" y="308"/>
                    </a:lnTo>
                    <a:lnTo>
                      <a:pt x="75" y="0"/>
                    </a:lnTo>
                    <a:lnTo>
                      <a:pt x="1508" y="3053"/>
                    </a:lnTo>
                    <a:lnTo>
                      <a:pt x="1432" y="3361"/>
                    </a:lnTo>
                  </a:path>
                </a:pathLst>
              </a:custGeom>
              <a:solidFill>
                <a:schemeClr val="accent3">
                  <a:lumMod val="75000"/>
                </a:schemeClr>
              </a:solidFill>
              <a:ln>
                <a:noFill/>
              </a:ln>
              <a:effectLst/>
            </p:spPr>
            <p:txBody>
              <a:bodyPr wrap="none" lIns="121853" tIns="60926" rIns="121853" bIns="60926" anchor="ctr"/>
              <a:lstStyle/>
              <a:p>
                <a:endParaRPr lang="en-US"/>
              </a:p>
            </p:txBody>
          </p:sp>
          <p:sp>
            <p:nvSpPr>
              <p:cNvPr id="93" name="Freeform 5">
                <a:extLst>
                  <a:ext uri="{FF2B5EF4-FFF2-40B4-BE49-F238E27FC236}">
                    <a16:creationId xmlns:a16="http://schemas.microsoft.com/office/drawing/2014/main" id="{730AC1CF-5957-1444-8607-E6FD68B63224}"/>
                  </a:ext>
                </a:extLst>
              </p:cNvPr>
              <p:cNvSpPr>
                <a:spLocks noChangeArrowheads="1"/>
              </p:cNvSpPr>
              <p:nvPr/>
            </p:nvSpPr>
            <p:spPr bwMode="auto">
              <a:xfrm>
                <a:off x="6900747" y="8458014"/>
                <a:ext cx="1776225" cy="142004"/>
              </a:xfrm>
              <a:custGeom>
                <a:avLst/>
                <a:gdLst>
                  <a:gd name="T0" fmla="*/ 3858 w 3859"/>
                  <a:gd name="T1" fmla="*/ 0 h 309"/>
                  <a:gd name="T2" fmla="*/ 76 w 3859"/>
                  <a:gd name="T3" fmla="*/ 0 h 309"/>
                  <a:gd name="T4" fmla="*/ 0 w 3859"/>
                  <a:gd name="T5" fmla="*/ 308 h 309"/>
                  <a:gd name="T6" fmla="*/ 3776 w 3859"/>
                  <a:gd name="T7" fmla="*/ 308 h 309"/>
                  <a:gd name="T8" fmla="*/ 3858 w 3859"/>
                  <a:gd name="T9" fmla="*/ 0 h 309"/>
                </a:gdLst>
                <a:ahLst/>
                <a:cxnLst>
                  <a:cxn ang="0">
                    <a:pos x="T0" y="T1"/>
                  </a:cxn>
                  <a:cxn ang="0">
                    <a:pos x="T2" y="T3"/>
                  </a:cxn>
                  <a:cxn ang="0">
                    <a:pos x="T4" y="T5"/>
                  </a:cxn>
                  <a:cxn ang="0">
                    <a:pos x="T6" y="T7"/>
                  </a:cxn>
                  <a:cxn ang="0">
                    <a:pos x="T8" y="T9"/>
                  </a:cxn>
                </a:cxnLst>
                <a:rect l="0" t="0" r="r" b="b"/>
                <a:pathLst>
                  <a:path w="3859" h="309">
                    <a:moveTo>
                      <a:pt x="3858" y="0"/>
                    </a:moveTo>
                    <a:lnTo>
                      <a:pt x="76" y="0"/>
                    </a:lnTo>
                    <a:lnTo>
                      <a:pt x="0" y="308"/>
                    </a:lnTo>
                    <a:lnTo>
                      <a:pt x="3776" y="308"/>
                    </a:lnTo>
                    <a:lnTo>
                      <a:pt x="3858" y="0"/>
                    </a:lnTo>
                  </a:path>
                </a:pathLst>
              </a:custGeom>
              <a:solidFill>
                <a:schemeClr val="accent3">
                  <a:lumMod val="50000"/>
                </a:schemeClr>
              </a:solidFill>
              <a:ln>
                <a:noFill/>
              </a:ln>
              <a:effectLst/>
            </p:spPr>
            <p:txBody>
              <a:bodyPr wrap="none" lIns="121853" tIns="60926" rIns="121853" bIns="60926" anchor="ctr"/>
              <a:lstStyle/>
              <a:p>
                <a:endParaRPr lang="en-US"/>
              </a:p>
            </p:txBody>
          </p:sp>
          <p:sp>
            <p:nvSpPr>
              <p:cNvPr id="94" name="Freeform 10">
                <a:extLst>
                  <a:ext uri="{FF2B5EF4-FFF2-40B4-BE49-F238E27FC236}">
                    <a16:creationId xmlns:a16="http://schemas.microsoft.com/office/drawing/2014/main" id="{82E1C9ED-8177-A540-B7BE-A1DF329B46EF}"/>
                  </a:ext>
                </a:extLst>
              </p:cNvPr>
              <p:cNvSpPr>
                <a:spLocks noChangeArrowheads="1"/>
              </p:cNvSpPr>
              <p:nvPr/>
            </p:nvSpPr>
            <p:spPr bwMode="auto">
              <a:xfrm>
                <a:off x="7477260" y="7358500"/>
                <a:ext cx="24359" cy="18258"/>
              </a:xfrm>
              <a:custGeom>
                <a:avLst/>
                <a:gdLst>
                  <a:gd name="T0" fmla="*/ 0 w 51"/>
                  <a:gd name="T1" fmla="*/ 0 h 39"/>
                  <a:gd name="T2" fmla="*/ 19 w 51"/>
                  <a:gd name="T3" fmla="*/ 38 h 39"/>
                  <a:gd name="T4" fmla="*/ 50 w 51"/>
                  <a:gd name="T5" fmla="*/ 0 h 39"/>
                  <a:gd name="T6" fmla="*/ 0 w 51"/>
                  <a:gd name="T7" fmla="*/ 0 h 39"/>
                </a:gdLst>
                <a:ahLst/>
                <a:cxnLst>
                  <a:cxn ang="0">
                    <a:pos x="T0" y="T1"/>
                  </a:cxn>
                  <a:cxn ang="0">
                    <a:pos x="T2" y="T3"/>
                  </a:cxn>
                  <a:cxn ang="0">
                    <a:pos x="T4" y="T5"/>
                  </a:cxn>
                  <a:cxn ang="0">
                    <a:pos x="T6" y="T7"/>
                  </a:cxn>
                </a:cxnLst>
                <a:rect l="0" t="0" r="r" b="b"/>
                <a:pathLst>
                  <a:path w="51" h="39">
                    <a:moveTo>
                      <a:pt x="0" y="0"/>
                    </a:moveTo>
                    <a:lnTo>
                      <a:pt x="19" y="38"/>
                    </a:lnTo>
                    <a:lnTo>
                      <a:pt x="50" y="0"/>
                    </a:lnTo>
                    <a:lnTo>
                      <a:pt x="0" y="0"/>
                    </a:lnTo>
                  </a:path>
                </a:pathLst>
              </a:custGeom>
              <a:solidFill>
                <a:srgbClr val="57C1E8"/>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95" name="Freeform 17">
                <a:extLst>
                  <a:ext uri="{FF2B5EF4-FFF2-40B4-BE49-F238E27FC236}">
                    <a16:creationId xmlns:a16="http://schemas.microsoft.com/office/drawing/2014/main" id="{6521F135-0FDC-D34E-992A-BEEEB512A672}"/>
                  </a:ext>
                </a:extLst>
              </p:cNvPr>
              <p:cNvSpPr>
                <a:spLocks noChangeArrowheads="1"/>
              </p:cNvSpPr>
              <p:nvPr/>
            </p:nvSpPr>
            <p:spPr bwMode="auto">
              <a:xfrm>
                <a:off x="6925107" y="7151583"/>
                <a:ext cx="1006866" cy="1115743"/>
              </a:xfrm>
              <a:custGeom>
                <a:avLst/>
                <a:gdLst>
                  <a:gd name="T0" fmla="*/ 314 w 2187"/>
                  <a:gd name="T1" fmla="*/ 1803 h 2426"/>
                  <a:gd name="T2" fmla="*/ 0 w 2187"/>
                  <a:gd name="T3" fmla="*/ 2167 h 2426"/>
                  <a:gd name="T4" fmla="*/ 6 w 2187"/>
                  <a:gd name="T5" fmla="*/ 2180 h 2426"/>
                  <a:gd name="T6" fmla="*/ 333 w 2187"/>
                  <a:gd name="T7" fmla="*/ 2180 h 2426"/>
                  <a:gd name="T8" fmla="*/ 465 w 2187"/>
                  <a:gd name="T9" fmla="*/ 2029 h 2426"/>
                  <a:gd name="T10" fmla="*/ 358 w 2187"/>
                  <a:gd name="T11" fmla="*/ 1803 h 2426"/>
                  <a:gd name="T12" fmla="*/ 314 w 2187"/>
                  <a:gd name="T13" fmla="*/ 1803 h 2426"/>
                  <a:gd name="T14" fmla="*/ 125 w 2187"/>
                  <a:gd name="T15" fmla="*/ 2425 h 2426"/>
                  <a:gd name="T16" fmla="*/ 270 w 2187"/>
                  <a:gd name="T17" fmla="*/ 2255 h 2426"/>
                  <a:gd name="T18" fmla="*/ 44 w 2187"/>
                  <a:gd name="T19" fmla="*/ 2255 h 2426"/>
                  <a:gd name="T20" fmla="*/ 125 w 2187"/>
                  <a:gd name="T21" fmla="*/ 2425 h 2426"/>
                  <a:gd name="T22" fmla="*/ 1206 w 2187"/>
                  <a:gd name="T23" fmla="*/ 766 h 2426"/>
                  <a:gd name="T24" fmla="*/ 1156 w 2187"/>
                  <a:gd name="T25" fmla="*/ 823 h 2426"/>
                  <a:gd name="T26" fmla="*/ 1231 w 2187"/>
                  <a:gd name="T27" fmla="*/ 823 h 2426"/>
                  <a:gd name="T28" fmla="*/ 1206 w 2187"/>
                  <a:gd name="T29" fmla="*/ 766 h 2426"/>
                  <a:gd name="T30" fmla="*/ 773 w 2187"/>
                  <a:gd name="T31" fmla="*/ 1269 h 2426"/>
                  <a:gd name="T32" fmla="*/ 766 w 2187"/>
                  <a:gd name="T33" fmla="*/ 1275 h 2426"/>
                  <a:gd name="T34" fmla="*/ 779 w 2187"/>
                  <a:gd name="T35" fmla="*/ 1275 h 2426"/>
                  <a:gd name="T36" fmla="*/ 773 w 2187"/>
                  <a:gd name="T37" fmla="*/ 1269 h 2426"/>
                  <a:gd name="T38" fmla="*/ 1633 w 2187"/>
                  <a:gd name="T39" fmla="*/ 263 h 2426"/>
                  <a:gd name="T40" fmla="*/ 1539 w 2187"/>
                  <a:gd name="T41" fmla="*/ 370 h 2426"/>
                  <a:gd name="T42" fmla="*/ 1690 w 2187"/>
                  <a:gd name="T43" fmla="*/ 370 h 2426"/>
                  <a:gd name="T44" fmla="*/ 1633 w 2187"/>
                  <a:gd name="T45" fmla="*/ 263 h 2426"/>
                  <a:gd name="T46" fmla="*/ 553 w 2187"/>
                  <a:gd name="T47" fmla="*/ 1922 h 2426"/>
                  <a:gd name="T48" fmla="*/ 653 w 2187"/>
                  <a:gd name="T49" fmla="*/ 1803 h 2426"/>
                  <a:gd name="T50" fmla="*/ 502 w 2187"/>
                  <a:gd name="T51" fmla="*/ 1803 h 2426"/>
                  <a:gd name="T52" fmla="*/ 553 w 2187"/>
                  <a:gd name="T53" fmla="*/ 1922 h 2426"/>
                  <a:gd name="T54" fmla="*/ 986 w 2187"/>
                  <a:gd name="T55" fmla="*/ 1419 h 2426"/>
                  <a:gd name="T56" fmla="*/ 1043 w 2187"/>
                  <a:gd name="T57" fmla="*/ 1350 h 2426"/>
                  <a:gd name="T58" fmla="*/ 955 w 2187"/>
                  <a:gd name="T59" fmla="*/ 1350 h 2426"/>
                  <a:gd name="T60" fmla="*/ 986 w 2187"/>
                  <a:gd name="T61" fmla="*/ 1419 h 2426"/>
                  <a:gd name="T62" fmla="*/ 2180 w 2187"/>
                  <a:gd name="T63" fmla="*/ 0 h 2426"/>
                  <a:gd name="T64" fmla="*/ 1859 w 2187"/>
                  <a:gd name="T65" fmla="*/ 0 h 2426"/>
                  <a:gd name="T66" fmla="*/ 1728 w 2187"/>
                  <a:gd name="T67" fmla="*/ 157 h 2426"/>
                  <a:gd name="T68" fmla="*/ 1828 w 2187"/>
                  <a:gd name="T69" fmla="*/ 370 h 2426"/>
                  <a:gd name="T70" fmla="*/ 1885 w 2187"/>
                  <a:gd name="T71" fmla="*/ 370 h 2426"/>
                  <a:gd name="T72" fmla="*/ 2186 w 2187"/>
                  <a:gd name="T73" fmla="*/ 18 h 2426"/>
                  <a:gd name="T74" fmla="*/ 2180 w 2187"/>
                  <a:gd name="T75" fmla="*/ 0 h 2426"/>
                  <a:gd name="T76" fmla="*/ 703 w 2187"/>
                  <a:gd name="T77" fmla="*/ 1350 h 2426"/>
                  <a:gd name="T78" fmla="*/ 433 w 2187"/>
                  <a:gd name="T79" fmla="*/ 1665 h 2426"/>
                  <a:gd name="T80" fmla="*/ 465 w 2187"/>
                  <a:gd name="T81" fmla="*/ 1727 h 2426"/>
                  <a:gd name="T82" fmla="*/ 722 w 2187"/>
                  <a:gd name="T83" fmla="*/ 1727 h 2426"/>
                  <a:gd name="T84" fmla="*/ 898 w 2187"/>
                  <a:gd name="T85" fmla="*/ 1526 h 2426"/>
                  <a:gd name="T86" fmla="*/ 817 w 2187"/>
                  <a:gd name="T87" fmla="*/ 1350 h 2426"/>
                  <a:gd name="T88" fmla="*/ 703 w 2187"/>
                  <a:gd name="T89" fmla="*/ 1350 h 2426"/>
                  <a:gd name="T90" fmla="*/ 1476 w 2187"/>
                  <a:gd name="T91" fmla="*/ 452 h 2426"/>
                  <a:gd name="T92" fmla="*/ 1294 w 2187"/>
                  <a:gd name="T93" fmla="*/ 659 h 2426"/>
                  <a:gd name="T94" fmla="*/ 1376 w 2187"/>
                  <a:gd name="T95" fmla="*/ 823 h 2426"/>
                  <a:gd name="T96" fmla="*/ 1495 w 2187"/>
                  <a:gd name="T97" fmla="*/ 823 h 2426"/>
                  <a:gd name="T98" fmla="*/ 1759 w 2187"/>
                  <a:gd name="T99" fmla="*/ 521 h 2426"/>
                  <a:gd name="T100" fmla="*/ 1728 w 2187"/>
                  <a:gd name="T101" fmla="*/ 452 h 2426"/>
                  <a:gd name="T102" fmla="*/ 1476 w 2187"/>
                  <a:gd name="T103" fmla="*/ 452 h 2426"/>
                  <a:gd name="T104" fmla="*/ 1087 w 2187"/>
                  <a:gd name="T105" fmla="*/ 904 h 2426"/>
                  <a:gd name="T106" fmla="*/ 867 w 2187"/>
                  <a:gd name="T107" fmla="*/ 1162 h 2426"/>
                  <a:gd name="T108" fmla="*/ 917 w 2187"/>
                  <a:gd name="T109" fmla="*/ 1275 h 2426"/>
                  <a:gd name="T110" fmla="*/ 1112 w 2187"/>
                  <a:gd name="T111" fmla="*/ 1275 h 2426"/>
                  <a:gd name="T112" fmla="*/ 1325 w 2187"/>
                  <a:gd name="T113" fmla="*/ 1024 h 2426"/>
                  <a:gd name="T114" fmla="*/ 1269 w 2187"/>
                  <a:gd name="T115" fmla="*/ 904 h 2426"/>
                  <a:gd name="T116" fmla="*/ 1087 w 2187"/>
                  <a:gd name="T117" fmla="*/ 904 h 2426"/>
                  <a:gd name="T118" fmla="*/ 1413 w 2187"/>
                  <a:gd name="T119" fmla="*/ 917 h 2426"/>
                  <a:gd name="T120" fmla="*/ 1432 w 2187"/>
                  <a:gd name="T121" fmla="*/ 904 h 2426"/>
                  <a:gd name="T122" fmla="*/ 1407 w 2187"/>
                  <a:gd name="T123" fmla="*/ 904 h 2426"/>
                  <a:gd name="T124" fmla="*/ 1413 w 2187"/>
                  <a:gd name="T125" fmla="*/ 917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87" h="2426">
                    <a:moveTo>
                      <a:pt x="314" y="1803"/>
                    </a:moveTo>
                    <a:lnTo>
                      <a:pt x="0" y="2167"/>
                    </a:lnTo>
                    <a:lnTo>
                      <a:pt x="6" y="2180"/>
                    </a:lnTo>
                    <a:lnTo>
                      <a:pt x="333" y="2180"/>
                    </a:lnTo>
                    <a:lnTo>
                      <a:pt x="465" y="2029"/>
                    </a:lnTo>
                    <a:lnTo>
                      <a:pt x="358" y="1803"/>
                    </a:lnTo>
                    <a:lnTo>
                      <a:pt x="314" y="1803"/>
                    </a:lnTo>
                    <a:close/>
                    <a:moveTo>
                      <a:pt x="125" y="2425"/>
                    </a:moveTo>
                    <a:lnTo>
                      <a:pt x="270" y="2255"/>
                    </a:lnTo>
                    <a:lnTo>
                      <a:pt x="44" y="2255"/>
                    </a:lnTo>
                    <a:lnTo>
                      <a:pt x="125" y="2425"/>
                    </a:lnTo>
                    <a:close/>
                    <a:moveTo>
                      <a:pt x="1206" y="766"/>
                    </a:moveTo>
                    <a:lnTo>
                      <a:pt x="1156" y="823"/>
                    </a:lnTo>
                    <a:lnTo>
                      <a:pt x="1231" y="823"/>
                    </a:lnTo>
                    <a:lnTo>
                      <a:pt x="1206" y="766"/>
                    </a:lnTo>
                    <a:close/>
                    <a:moveTo>
                      <a:pt x="773" y="1269"/>
                    </a:moveTo>
                    <a:lnTo>
                      <a:pt x="766" y="1275"/>
                    </a:lnTo>
                    <a:lnTo>
                      <a:pt x="779" y="1275"/>
                    </a:lnTo>
                    <a:lnTo>
                      <a:pt x="773" y="1269"/>
                    </a:lnTo>
                    <a:close/>
                    <a:moveTo>
                      <a:pt x="1633" y="263"/>
                    </a:moveTo>
                    <a:lnTo>
                      <a:pt x="1539" y="370"/>
                    </a:lnTo>
                    <a:lnTo>
                      <a:pt x="1690" y="370"/>
                    </a:lnTo>
                    <a:lnTo>
                      <a:pt x="1633" y="263"/>
                    </a:lnTo>
                    <a:close/>
                    <a:moveTo>
                      <a:pt x="553" y="1922"/>
                    </a:moveTo>
                    <a:lnTo>
                      <a:pt x="653" y="1803"/>
                    </a:lnTo>
                    <a:lnTo>
                      <a:pt x="502" y="1803"/>
                    </a:lnTo>
                    <a:lnTo>
                      <a:pt x="553" y="1922"/>
                    </a:lnTo>
                    <a:close/>
                    <a:moveTo>
                      <a:pt x="986" y="1419"/>
                    </a:moveTo>
                    <a:lnTo>
                      <a:pt x="1043" y="1350"/>
                    </a:lnTo>
                    <a:lnTo>
                      <a:pt x="955" y="1350"/>
                    </a:lnTo>
                    <a:lnTo>
                      <a:pt x="986" y="1419"/>
                    </a:lnTo>
                    <a:close/>
                    <a:moveTo>
                      <a:pt x="2180" y="0"/>
                    </a:moveTo>
                    <a:lnTo>
                      <a:pt x="1859" y="0"/>
                    </a:lnTo>
                    <a:lnTo>
                      <a:pt x="1728" y="157"/>
                    </a:lnTo>
                    <a:lnTo>
                      <a:pt x="1828" y="370"/>
                    </a:lnTo>
                    <a:lnTo>
                      <a:pt x="1885" y="370"/>
                    </a:lnTo>
                    <a:lnTo>
                      <a:pt x="2186" y="18"/>
                    </a:lnTo>
                    <a:lnTo>
                      <a:pt x="2180" y="0"/>
                    </a:lnTo>
                    <a:close/>
                    <a:moveTo>
                      <a:pt x="703" y="1350"/>
                    </a:moveTo>
                    <a:lnTo>
                      <a:pt x="433" y="1665"/>
                    </a:lnTo>
                    <a:lnTo>
                      <a:pt x="465" y="1727"/>
                    </a:lnTo>
                    <a:lnTo>
                      <a:pt x="722" y="1727"/>
                    </a:lnTo>
                    <a:lnTo>
                      <a:pt x="898" y="1526"/>
                    </a:lnTo>
                    <a:lnTo>
                      <a:pt x="817" y="1350"/>
                    </a:lnTo>
                    <a:lnTo>
                      <a:pt x="703" y="1350"/>
                    </a:lnTo>
                    <a:close/>
                    <a:moveTo>
                      <a:pt x="1476" y="452"/>
                    </a:moveTo>
                    <a:lnTo>
                      <a:pt x="1294" y="659"/>
                    </a:lnTo>
                    <a:lnTo>
                      <a:pt x="1376" y="823"/>
                    </a:lnTo>
                    <a:lnTo>
                      <a:pt x="1495" y="823"/>
                    </a:lnTo>
                    <a:lnTo>
                      <a:pt x="1759" y="521"/>
                    </a:lnTo>
                    <a:lnTo>
                      <a:pt x="1728" y="452"/>
                    </a:lnTo>
                    <a:lnTo>
                      <a:pt x="1476" y="452"/>
                    </a:lnTo>
                    <a:close/>
                    <a:moveTo>
                      <a:pt x="1087" y="904"/>
                    </a:moveTo>
                    <a:lnTo>
                      <a:pt x="867" y="1162"/>
                    </a:lnTo>
                    <a:lnTo>
                      <a:pt x="917" y="1275"/>
                    </a:lnTo>
                    <a:lnTo>
                      <a:pt x="1112" y="1275"/>
                    </a:lnTo>
                    <a:lnTo>
                      <a:pt x="1325" y="1024"/>
                    </a:lnTo>
                    <a:lnTo>
                      <a:pt x="1269" y="904"/>
                    </a:lnTo>
                    <a:lnTo>
                      <a:pt x="1087" y="904"/>
                    </a:lnTo>
                    <a:close/>
                    <a:moveTo>
                      <a:pt x="1413" y="917"/>
                    </a:moveTo>
                    <a:lnTo>
                      <a:pt x="1432" y="904"/>
                    </a:lnTo>
                    <a:lnTo>
                      <a:pt x="1407" y="904"/>
                    </a:lnTo>
                    <a:lnTo>
                      <a:pt x="1413" y="917"/>
                    </a:lnTo>
                    <a:close/>
                  </a:path>
                </a:pathLst>
              </a:custGeom>
              <a:solidFill>
                <a:schemeClr val="accent3"/>
              </a:solidFill>
              <a:ln>
                <a:noFill/>
              </a:ln>
              <a:effectLst/>
            </p:spPr>
            <p:txBody>
              <a:bodyPr wrap="none" lIns="121853" tIns="60926" rIns="121853" bIns="60926" anchor="ctr"/>
              <a:lstStyle/>
              <a:p>
                <a:endParaRPr lang="en-US"/>
              </a:p>
            </p:txBody>
          </p:sp>
          <p:sp>
            <p:nvSpPr>
              <p:cNvPr id="96" name="Freeform 18">
                <a:extLst>
                  <a:ext uri="{FF2B5EF4-FFF2-40B4-BE49-F238E27FC236}">
                    <a16:creationId xmlns:a16="http://schemas.microsoft.com/office/drawing/2014/main" id="{8EEFBED1-61B0-E340-B499-B69D767F922E}"/>
                  </a:ext>
                </a:extLst>
              </p:cNvPr>
              <p:cNvSpPr>
                <a:spLocks noChangeArrowheads="1"/>
              </p:cNvSpPr>
              <p:nvPr/>
            </p:nvSpPr>
            <p:spPr bwMode="auto">
              <a:xfrm>
                <a:off x="7773636" y="7816969"/>
                <a:ext cx="521702" cy="543671"/>
              </a:xfrm>
              <a:custGeom>
                <a:avLst/>
                <a:gdLst>
                  <a:gd name="T0" fmla="*/ 239 w 1132"/>
                  <a:gd name="T1" fmla="*/ 904 h 1182"/>
                  <a:gd name="T2" fmla="*/ 364 w 1132"/>
                  <a:gd name="T3" fmla="*/ 1162 h 1182"/>
                  <a:gd name="T4" fmla="*/ 660 w 1132"/>
                  <a:gd name="T5" fmla="*/ 810 h 1182"/>
                  <a:gd name="T6" fmla="*/ 320 w 1132"/>
                  <a:gd name="T7" fmla="*/ 810 h 1182"/>
                  <a:gd name="T8" fmla="*/ 239 w 1132"/>
                  <a:gd name="T9" fmla="*/ 904 h 1182"/>
                  <a:gd name="T10" fmla="*/ 383 w 1132"/>
                  <a:gd name="T11" fmla="*/ 735 h 1182"/>
                  <a:gd name="T12" fmla="*/ 691 w 1132"/>
                  <a:gd name="T13" fmla="*/ 735 h 1182"/>
                  <a:gd name="T14" fmla="*/ 584 w 1132"/>
                  <a:gd name="T15" fmla="*/ 502 h 1182"/>
                  <a:gd name="T16" fmla="*/ 383 w 1132"/>
                  <a:gd name="T17" fmla="*/ 735 h 1182"/>
                  <a:gd name="T18" fmla="*/ 0 w 1132"/>
                  <a:gd name="T19" fmla="*/ 1181 h 1182"/>
                  <a:gd name="T20" fmla="*/ 232 w 1132"/>
                  <a:gd name="T21" fmla="*/ 1181 h 1182"/>
                  <a:gd name="T22" fmla="*/ 151 w 1132"/>
                  <a:gd name="T23" fmla="*/ 1005 h 1182"/>
                  <a:gd name="T24" fmla="*/ 0 w 1132"/>
                  <a:gd name="T25" fmla="*/ 1181 h 1182"/>
                  <a:gd name="T26" fmla="*/ 1011 w 1132"/>
                  <a:gd name="T27" fmla="*/ 0 h 1182"/>
                  <a:gd name="T28" fmla="*/ 773 w 1132"/>
                  <a:gd name="T29" fmla="*/ 282 h 1182"/>
                  <a:gd name="T30" fmla="*/ 1112 w 1132"/>
                  <a:gd name="T31" fmla="*/ 282 h 1182"/>
                  <a:gd name="T32" fmla="*/ 1131 w 1132"/>
                  <a:gd name="T33" fmla="*/ 257 h 1182"/>
                  <a:gd name="T34" fmla="*/ 1011 w 1132"/>
                  <a:gd name="T35" fmla="*/ 0 h 1182"/>
                  <a:gd name="T36" fmla="*/ 672 w 1132"/>
                  <a:gd name="T37" fmla="*/ 402 h 1182"/>
                  <a:gd name="T38" fmla="*/ 792 w 1132"/>
                  <a:gd name="T39" fmla="*/ 659 h 1182"/>
                  <a:gd name="T40" fmla="*/ 1049 w 1132"/>
                  <a:gd name="T41" fmla="*/ 358 h 1182"/>
                  <a:gd name="T42" fmla="*/ 704 w 1132"/>
                  <a:gd name="T43" fmla="*/ 358 h 1182"/>
                  <a:gd name="T44" fmla="*/ 672 w 1132"/>
                  <a:gd name="T45" fmla="*/ 402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32" h="1182">
                    <a:moveTo>
                      <a:pt x="239" y="904"/>
                    </a:moveTo>
                    <a:lnTo>
                      <a:pt x="364" y="1162"/>
                    </a:lnTo>
                    <a:lnTo>
                      <a:pt x="660" y="810"/>
                    </a:lnTo>
                    <a:lnTo>
                      <a:pt x="320" y="810"/>
                    </a:lnTo>
                    <a:lnTo>
                      <a:pt x="239" y="904"/>
                    </a:lnTo>
                    <a:close/>
                    <a:moveTo>
                      <a:pt x="383" y="735"/>
                    </a:moveTo>
                    <a:lnTo>
                      <a:pt x="691" y="735"/>
                    </a:lnTo>
                    <a:lnTo>
                      <a:pt x="584" y="502"/>
                    </a:lnTo>
                    <a:lnTo>
                      <a:pt x="383" y="735"/>
                    </a:lnTo>
                    <a:close/>
                    <a:moveTo>
                      <a:pt x="0" y="1181"/>
                    </a:moveTo>
                    <a:lnTo>
                      <a:pt x="232" y="1181"/>
                    </a:lnTo>
                    <a:lnTo>
                      <a:pt x="151" y="1005"/>
                    </a:lnTo>
                    <a:lnTo>
                      <a:pt x="0" y="1181"/>
                    </a:lnTo>
                    <a:close/>
                    <a:moveTo>
                      <a:pt x="1011" y="0"/>
                    </a:moveTo>
                    <a:lnTo>
                      <a:pt x="773" y="282"/>
                    </a:lnTo>
                    <a:lnTo>
                      <a:pt x="1112" y="282"/>
                    </a:lnTo>
                    <a:lnTo>
                      <a:pt x="1131" y="257"/>
                    </a:lnTo>
                    <a:lnTo>
                      <a:pt x="1011" y="0"/>
                    </a:lnTo>
                    <a:close/>
                    <a:moveTo>
                      <a:pt x="672" y="402"/>
                    </a:moveTo>
                    <a:lnTo>
                      <a:pt x="792" y="659"/>
                    </a:lnTo>
                    <a:lnTo>
                      <a:pt x="1049" y="358"/>
                    </a:lnTo>
                    <a:lnTo>
                      <a:pt x="704" y="358"/>
                    </a:lnTo>
                    <a:lnTo>
                      <a:pt x="672" y="402"/>
                    </a:lnTo>
                    <a:close/>
                  </a:path>
                </a:pathLst>
              </a:custGeom>
              <a:solidFill>
                <a:schemeClr val="accent3"/>
              </a:solidFill>
              <a:ln>
                <a:noFill/>
              </a:ln>
              <a:effectLst/>
            </p:spPr>
            <p:txBody>
              <a:bodyPr wrap="none" lIns="121853" tIns="60926" rIns="121853" bIns="60926" anchor="ctr"/>
              <a:lstStyle/>
              <a:p>
                <a:endParaRPr lang="en-US"/>
              </a:p>
            </p:txBody>
          </p:sp>
          <p:grpSp>
            <p:nvGrpSpPr>
              <p:cNvPr id="97" name="Group 96">
                <a:extLst>
                  <a:ext uri="{FF2B5EF4-FFF2-40B4-BE49-F238E27FC236}">
                    <a16:creationId xmlns:a16="http://schemas.microsoft.com/office/drawing/2014/main" id="{6EAC70BE-BCF6-594B-9D6D-30D0F04E3702}"/>
                  </a:ext>
                </a:extLst>
              </p:cNvPr>
              <p:cNvGrpSpPr/>
              <p:nvPr/>
            </p:nvGrpSpPr>
            <p:grpSpPr>
              <a:xfrm>
                <a:off x="6805339" y="7151581"/>
                <a:ext cx="836347" cy="918967"/>
                <a:chOff x="6624875" y="6831220"/>
                <a:chExt cx="871838" cy="957964"/>
              </a:xfrm>
              <a:solidFill>
                <a:schemeClr val="accent3"/>
              </a:solidFill>
            </p:grpSpPr>
            <p:sp>
              <p:nvSpPr>
                <p:cNvPr id="98" name="Freeform 6">
                  <a:extLst>
                    <a:ext uri="{FF2B5EF4-FFF2-40B4-BE49-F238E27FC236}">
                      <a16:creationId xmlns:a16="http://schemas.microsoft.com/office/drawing/2014/main" id="{FFB5DCF8-7DF0-2242-BD29-B1654065CE85}"/>
                    </a:ext>
                  </a:extLst>
                </p:cNvPr>
                <p:cNvSpPr>
                  <a:spLocks noChangeArrowheads="1"/>
                </p:cNvSpPr>
                <p:nvPr/>
              </p:nvSpPr>
              <p:spPr bwMode="auto">
                <a:xfrm>
                  <a:off x="7105233" y="7264736"/>
                  <a:ext cx="61367" cy="42294"/>
                </a:xfrm>
                <a:custGeom>
                  <a:avLst/>
                  <a:gdLst>
                    <a:gd name="T0" fmla="*/ 44 w 127"/>
                    <a:gd name="T1" fmla="*/ 88 h 89"/>
                    <a:gd name="T2" fmla="*/ 126 w 127"/>
                    <a:gd name="T3" fmla="*/ 0 h 89"/>
                    <a:gd name="T4" fmla="*/ 0 w 127"/>
                    <a:gd name="T5" fmla="*/ 0 h 89"/>
                    <a:gd name="T6" fmla="*/ 44 w 127"/>
                    <a:gd name="T7" fmla="*/ 88 h 89"/>
                  </a:gdLst>
                  <a:ahLst/>
                  <a:cxnLst>
                    <a:cxn ang="0">
                      <a:pos x="T0" y="T1"/>
                    </a:cxn>
                    <a:cxn ang="0">
                      <a:pos x="T2" y="T3"/>
                    </a:cxn>
                    <a:cxn ang="0">
                      <a:pos x="T4" y="T5"/>
                    </a:cxn>
                    <a:cxn ang="0">
                      <a:pos x="T6" y="T7"/>
                    </a:cxn>
                  </a:cxnLst>
                  <a:rect l="0" t="0" r="r" b="b"/>
                  <a:pathLst>
                    <a:path w="127" h="89">
                      <a:moveTo>
                        <a:pt x="44" y="88"/>
                      </a:moveTo>
                      <a:lnTo>
                        <a:pt x="126" y="0"/>
                      </a:lnTo>
                      <a:lnTo>
                        <a:pt x="0" y="0"/>
                      </a:lnTo>
                      <a:lnTo>
                        <a:pt x="44" y="88"/>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99" name="Freeform 9">
                  <a:extLst>
                    <a:ext uri="{FF2B5EF4-FFF2-40B4-BE49-F238E27FC236}">
                      <a16:creationId xmlns:a16="http://schemas.microsoft.com/office/drawing/2014/main" id="{C8F21DAA-6142-954C-80E5-4672A06D4034}"/>
                    </a:ext>
                  </a:extLst>
                </p:cNvPr>
                <p:cNvSpPr>
                  <a:spLocks noChangeArrowheads="1"/>
                </p:cNvSpPr>
                <p:nvPr/>
              </p:nvSpPr>
              <p:spPr bwMode="auto">
                <a:xfrm>
                  <a:off x="6764538" y="7412766"/>
                  <a:ext cx="40207" cy="31720"/>
                </a:xfrm>
                <a:custGeom>
                  <a:avLst/>
                  <a:gdLst>
                    <a:gd name="T0" fmla="*/ 82 w 83"/>
                    <a:gd name="T1" fmla="*/ 63 h 64"/>
                    <a:gd name="T2" fmla="*/ 50 w 83"/>
                    <a:gd name="T3" fmla="*/ 0 h 64"/>
                    <a:gd name="T4" fmla="*/ 0 w 83"/>
                    <a:gd name="T5" fmla="*/ 63 h 64"/>
                    <a:gd name="T6" fmla="*/ 82 w 83"/>
                    <a:gd name="T7" fmla="*/ 63 h 64"/>
                  </a:gdLst>
                  <a:ahLst/>
                  <a:cxnLst>
                    <a:cxn ang="0">
                      <a:pos x="T0" y="T1"/>
                    </a:cxn>
                    <a:cxn ang="0">
                      <a:pos x="T2" y="T3"/>
                    </a:cxn>
                    <a:cxn ang="0">
                      <a:pos x="T4" y="T5"/>
                    </a:cxn>
                    <a:cxn ang="0">
                      <a:pos x="T6" y="T7"/>
                    </a:cxn>
                  </a:cxnLst>
                  <a:rect l="0" t="0" r="r" b="b"/>
                  <a:pathLst>
                    <a:path w="83" h="64">
                      <a:moveTo>
                        <a:pt x="82" y="63"/>
                      </a:moveTo>
                      <a:lnTo>
                        <a:pt x="50" y="0"/>
                      </a:lnTo>
                      <a:lnTo>
                        <a:pt x="0" y="63"/>
                      </a:lnTo>
                      <a:lnTo>
                        <a:pt x="82" y="6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0" name="Freeform 11">
                  <a:extLst>
                    <a:ext uri="{FF2B5EF4-FFF2-40B4-BE49-F238E27FC236}">
                      <a16:creationId xmlns:a16="http://schemas.microsoft.com/office/drawing/2014/main" id="{6A077864-0EC1-A64B-8B75-C663B5632648}"/>
                    </a:ext>
                  </a:extLst>
                </p:cNvPr>
                <p:cNvSpPr>
                  <a:spLocks noChangeArrowheads="1"/>
                </p:cNvSpPr>
                <p:nvPr/>
              </p:nvSpPr>
              <p:spPr bwMode="auto">
                <a:xfrm>
                  <a:off x="6950756" y="7171690"/>
                  <a:ext cx="69832" cy="54982"/>
                </a:xfrm>
                <a:custGeom>
                  <a:avLst/>
                  <a:gdLst>
                    <a:gd name="T0" fmla="*/ 144 w 145"/>
                    <a:gd name="T1" fmla="*/ 113 h 114"/>
                    <a:gd name="T2" fmla="*/ 94 w 145"/>
                    <a:gd name="T3" fmla="*/ 0 h 114"/>
                    <a:gd name="T4" fmla="*/ 0 w 145"/>
                    <a:gd name="T5" fmla="*/ 113 h 114"/>
                    <a:gd name="T6" fmla="*/ 144 w 145"/>
                    <a:gd name="T7" fmla="*/ 113 h 114"/>
                  </a:gdLst>
                  <a:ahLst/>
                  <a:cxnLst>
                    <a:cxn ang="0">
                      <a:pos x="T0" y="T1"/>
                    </a:cxn>
                    <a:cxn ang="0">
                      <a:pos x="T2" y="T3"/>
                    </a:cxn>
                    <a:cxn ang="0">
                      <a:pos x="T4" y="T5"/>
                    </a:cxn>
                    <a:cxn ang="0">
                      <a:pos x="T6" y="T7"/>
                    </a:cxn>
                  </a:cxnLst>
                  <a:rect l="0" t="0" r="r" b="b"/>
                  <a:pathLst>
                    <a:path w="145" h="114">
                      <a:moveTo>
                        <a:pt x="144" y="113"/>
                      </a:moveTo>
                      <a:lnTo>
                        <a:pt x="94" y="0"/>
                      </a:lnTo>
                      <a:lnTo>
                        <a:pt x="0" y="113"/>
                      </a:lnTo>
                      <a:lnTo>
                        <a:pt x="144" y="11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1" name="Freeform 15">
                  <a:extLst>
                    <a:ext uri="{FF2B5EF4-FFF2-40B4-BE49-F238E27FC236}">
                      <a16:creationId xmlns:a16="http://schemas.microsoft.com/office/drawing/2014/main" id="{6B43B5CA-438F-FD4B-B883-E4459F31A34F}"/>
                    </a:ext>
                  </a:extLst>
                </p:cNvPr>
                <p:cNvSpPr>
                  <a:spLocks noChangeArrowheads="1"/>
                </p:cNvSpPr>
                <p:nvPr/>
              </p:nvSpPr>
              <p:spPr bwMode="auto">
                <a:xfrm>
                  <a:off x="6887273" y="7478321"/>
                  <a:ext cx="90994" cy="69786"/>
                </a:xfrm>
                <a:custGeom>
                  <a:avLst/>
                  <a:gdLst>
                    <a:gd name="T0" fmla="*/ 188 w 189"/>
                    <a:gd name="T1" fmla="*/ 0 h 146"/>
                    <a:gd name="T2" fmla="*/ 0 w 189"/>
                    <a:gd name="T3" fmla="*/ 0 h 146"/>
                    <a:gd name="T4" fmla="*/ 69 w 189"/>
                    <a:gd name="T5" fmla="*/ 145 h 146"/>
                    <a:gd name="T6" fmla="*/ 188 w 189"/>
                    <a:gd name="T7" fmla="*/ 0 h 146"/>
                  </a:gdLst>
                  <a:ahLst/>
                  <a:cxnLst>
                    <a:cxn ang="0">
                      <a:pos x="T0" y="T1"/>
                    </a:cxn>
                    <a:cxn ang="0">
                      <a:pos x="T2" y="T3"/>
                    </a:cxn>
                    <a:cxn ang="0">
                      <a:pos x="T4" y="T5"/>
                    </a:cxn>
                    <a:cxn ang="0">
                      <a:pos x="T6" y="T7"/>
                    </a:cxn>
                  </a:cxnLst>
                  <a:rect l="0" t="0" r="r" b="b"/>
                  <a:pathLst>
                    <a:path w="189" h="146">
                      <a:moveTo>
                        <a:pt x="188" y="0"/>
                      </a:moveTo>
                      <a:lnTo>
                        <a:pt x="0" y="0"/>
                      </a:lnTo>
                      <a:lnTo>
                        <a:pt x="69" y="145"/>
                      </a:lnTo>
                      <a:lnTo>
                        <a:pt x="18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2" name="Freeform 16">
                  <a:extLst>
                    <a:ext uri="{FF2B5EF4-FFF2-40B4-BE49-F238E27FC236}">
                      <a16:creationId xmlns:a16="http://schemas.microsoft.com/office/drawing/2014/main" id="{F706B171-8B48-EA4F-B658-098E8DC531E6}"/>
                    </a:ext>
                  </a:extLst>
                </p:cNvPr>
                <p:cNvSpPr>
                  <a:spLocks noChangeArrowheads="1"/>
                </p:cNvSpPr>
                <p:nvPr/>
              </p:nvSpPr>
              <p:spPr bwMode="auto">
                <a:xfrm>
                  <a:off x="7134859" y="6932726"/>
                  <a:ext cx="105806" cy="76130"/>
                </a:xfrm>
                <a:custGeom>
                  <a:avLst/>
                  <a:gdLst>
                    <a:gd name="T0" fmla="*/ 220 w 221"/>
                    <a:gd name="T1" fmla="*/ 157 h 158"/>
                    <a:gd name="T2" fmla="*/ 144 w 221"/>
                    <a:gd name="T3" fmla="*/ 0 h 158"/>
                    <a:gd name="T4" fmla="*/ 0 w 221"/>
                    <a:gd name="T5" fmla="*/ 157 h 158"/>
                    <a:gd name="T6" fmla="*/ 220 w 221"/>
                    <a:gd name="T7" fmla="*/ 157 h 158"/>
                  </a:gdLst>
                  <a:ahLst/>
                  <a:cxnLst>
                    <a:cxn ang="0">
                      <a:pos x="T0" y="T1"/>
                    </a:cxn>
                    <a:cxn ang="0">
                      <a:pos x="T2" y="T3"/>
                    </a:cxn>
                    <a:cxn ang="0">
                      <a:pos x="T4" y="T5"/>
                    </a:cxn>
                    <a:cxn ang="0">
                      <a:pos x="T6" y="T7"/>
                    </a:cxn>
                  </a:cxnLst>
                  <a:rect l="0" t="0" r="r" b="b"/>
                  <a:pathLst>
                    <a:path w="221" h="158">
                      <a:moveTo>
                        <a:pt x="220" y="157"/>
                      </a:moveTo>
                      <a:lnTo>
                        <a:pt x="144" y="0"/>
                      </a:lnTo>
                      <a:lnTo>
                        <a:pt x="0" y="157"/>
                      </a:lnTo>
                      <a:lnTo>
                        <a:pt x="220" y="15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3" name="Freeform 7">
                  <a:extLst>
                    <a:ext uri="{FF2B5EF4-FFF2-40B4-BE49-F238E27FC236}">
                      <a16:creationId xmlns:a16="http://schemas.microsoft.com/office/drawing/2014/main" id="{39A257E0-C73B-E349-AC69-C549B6E546A9}"/>
                    </a:ext>
                  </a:extLst>
                </p:cNvPr>
                <p:cNvSpPr>
                  <a:spLocks noChangeArrowheads="1"/>
                </p:cNvSpPr>
                <p:nvPr/>
              </p:nvSpPr>
              <p:spPr bwMode="auto">
                <a:xfrm>
                  <a:off x="7244896" y="6831220"/>
                  <a:ext cx="251817" cy="177636"/>
                </a:xfrm>
                <a:custGeom>
                  <a:avLst/>
                  <a:gdLst>
                    <a:gd name="T0" fmla="*/ 126 w 523"/>
                    <a:gd name="T1" fmla="*/ 370 h 371"/>
                    <a:gd name="T2" fmla="*/ 283 w 523"/>
                    <a:gd name="T3" fmla="*/ 370 h 371"/>
                    <a:gd name="T4" fmla="*/ 522 w 523"/>
                    <a:gd name="T5" fmla="*/ 94 h 371"/>
                    <a:gd name="T6" fmla="*/ 478 w 523"/>
                    <a:gd name="T7" fmla="*/ 0 h 371"/>
                    <a:gd name="T8" fmla="*/ 88 w 523"/>
                    <a:gd name="T9" fmla="*/ 0 h 371"/>
                    <a:gd name="T10" fmla="*/ 0 w 523"/>
                    <a:gd name="T11" fmla="*/ 106 h 371"/>
                    <a:gd name="T12" fmla="*/ 126 w 523"/>
                    <a:gd name="T13" fmla="*/ 370 h 371"/>
                  </a:gdLst>
                  <a:ahLst/>
                  <a:cxnLst>
                    <a:cxn ang="0">
                      <a:pos x="T0" y="T1"/>
                    </a:cxn>
                    <a:cxn ang="0">
                      <a:pos x="T2" y="T3"/>
                    </a:cxn>
                    <a:cxn ang="0">
                      <a:pos x="T4" y="T5"/>
                    </a:cxn>
                    <a:cxn ang="0">
                      <a:pos x="T6" y="T7"/>
                    </a:cxn>
                    <a:cxn ang="0">
                      <a:pos x="T8" y="T9"/>
                    </a:cxn>
                    <a:cxn ang="0">
                      <a:pos x="T10" y="T11"/>
                    </a:cxn>
                    <a:cxn ang="0">
                      <a:pos x="T12" y="T13"/>
                    </a:cxn>
                  </a:cxnLst>
                  <a:rect l="0" t="0" r="r" b="b"/>
                  <a:pathLst>
                    <a:path w="523" h="371">
                      <a:moveTo>
                        <a:pt x="126" y="370"/>
                      </a:moveTo>
                      <a:lnTo>
                        <a:pt x="283" y="370"/>
                      </a:lnTo>
                      <a:lnTo>
                        <a:pt x="522" y="94"/>
                      </a:lnTo>
                      <a:lnTo>
                        <a:pt x="478" y="0"/>
                      </a:lnTo>
                      <a:lnTo>
                        <a:pt x="88" y="0"/>
                      </a:lnTo>
                      <a:lnTo>
                        <a:pt x="0" y="106"/>
                      </a:lnTo>
                      <a:lnTo>
                        <a:pt x="126" y="37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4" name="Freeform 8">
                  <a:extLst>
                    <a:ext uri="{FF2B5EF4-FFF2-40B4-BE49-F238E27FC236}">
                      <a16:creationId xmlns:a16="http://schemas.microsoft.com/office/drawing/2014/main" id="{E4F18BA1-132C-5C47-B544-2F9E90444500}"/>
                    </a:ext>
                  </a:extLst>
                </p:cNvPr>
                <p:cNvSpPr>
                  <a:spLocks noChangeArrowheads="1"/>
                </p:cNvSpPr>
                <p:nvPr/>
              </p:nvSpPr>
              <p:spPr bwMode="auto">
                <a:xfrm>
                  <a:off x="7037517" y="7046920"/>
                  <a:ext cx="249702" cy="177636"/>
                </a:xfrm>
                <a:custGeom>
                  <a:avLst/>
                  <a:gdLst>
                    <a:gd name="T0" fmla="*/ 138 w 522"/>
                    <a:gd name="T1" fmla="*/ 0 h 372"/>
                    <a:gd name="T2" fmla="*/ 0 w 522"/>
                    <a:gd name="T3" fmla="*/ 157 h 372"/>
                    <a:gd name="T4" fmla="*/ 100 w 522"/>
                    <a:gd name="T5" fmla="*/ 371 h 372"/>
                    <a:gd name="T6" fmla="*/ 327 w 522"/>
                    <a:gd name="T7" fmla="*/ 371 h 372"/>
                    <a:gd name="T8" fmla="*/ 521 w 522"/>
                    <a:gd name="T9" fmla="*/ 144 h 372"/>
                    <a:gd name="T10" fmla="*/ 458 w 522"/>
                    <a:gd name="T11" fmla="*/ 0 h 372"/>
                    <a:gd name="T12" fmla="*/ 138 w 522"/>
                    <a:gd name="T13" fmla="*/ 0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138" y="0"/>
                      </a:moveTo>
                      <a:lnTo>
                        <a:pt x="0" y="157"/>
                      </a:lnTo>
                      <a:lnTo>
                        <a:pt x="100" y="371"/>
                      </a:lnTo>
                      <a:lnTo>
                        <a:pt x="327" y="371"/>
                      </a:lnTo>
                      <a:lnTo>
                        <a:pt x="521" y="144"/>
                      </a:lnTo>
                      <a:lnTo>
                        <a:pt x="458" y="0"/>
                      </a:lnTo>
                      <a:lnTo>
                        <a:pt x="13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5" name="Freeform 12">
                  <a:extLst>
                    <a:ext uri="{FF2B5EF4-FFF2-40B4-BE49-F238E27FC236}">
                      <a16:creationId xmlns:a16="http://schemas.microsoft.com/office/drawing/2014/main" id="{19C4492C-360F-0845-9F0D-95A16AF828D1}"/>
                    </a:ext>
                  </a:extLst>
                </p:cNvPr>
                <p:cNvSpPr>
                  <a:spLocks noChangeArrowheads="1"/>
                </p:cNvSpPr>
                <p:nvPr/>
              </p:nvSpPr>
              <p:spPr bwMode="auto">
                <a:xfrm>
                  <a:off x="6624875" y="7478322"/>
                  <a:ext cx="251818" cy="181865"/>
                </a:xfrm>
                <a:custGeom>
                  <a:avLst/>
                  <a:gdLst>
                    <a:gd name="T0" fmla="*/ 415 w 523"/>
                    <a:gd name="T1" fmla="*/ 377 h 378"/>
                    <a:gd name="T2" fmla="*/ 522 w 523"/>
                    <a:gd name="T3" fmla="*/ 252 h 378"/>
                    <a:gd name="T4" fmla="*/ 409 w 523"/>
                    <a:gd name="T5" fmla="*/ 0 h 378"/>
                    <a:gd name="T6" fmla="*/ 226 w 523"/>
                    <a:gd name="T7" fmla="*/ 0 h 378"/>
                    <a:gd name="T8" fmla="*/ 0 w 523"/>
                    <a:gd name="T9" fmla="*/ 264 h 378"/>
                    <a:gd name="T10" fmla="*/ 57 w 523"/>
                    <a:gd name="T11" fmla="*/ 377 h 378"/>
                    <a:gd name="T12" fmla="*/ 415 w 523"/>
                    <a:gd name="T13" fmla="*/ 377 h 378"/>
                  </a:gdLst>
                  <a:ahLst/>
                  <a:cxnLst>
                    <a:cxn ang="0">
                      <a:pos x="T0" y="T1"/>
                    </a:cxn>
                    <a:cxn ang="0">
                      <a:pos x="T2" y="T3"/>
                    </a:cxn>
                    <a:cxn ang="0">
                      <a:pos x="T4" y="T5"/>
                    </a:cxn>
                    <a:cxn ang="0">
                      <a:pos x="T6" y="T7"/>
                    </a:cxn>
                    <a:cxn ang="0">
                      <a:pos x="T8" y="T9"/>
                    </a:cxn>
                    <a:cxn ang="0">
                      <a:pos x="T10" y="T11"/>
                    </a:cxn>
                    <a:cxn ang="0">
                      <a:pos x="T12" y="T13"/>
                    </a:cxn>
                  </a:cxnLst>
                  <a:rect l="0" t="0" r="r" b="b"/>
                  <a:pathLst>
                    <a:path w="523" h="378">
                      <a:moveTo>
                        <a:pt x="415" y="377"/>
                      </a:moveTo>
                      <a:lnTo>
                        <a:pt x="522" y="252"/>
                      </a:lnTo>
                      <a:lnTo>
                        <a:pt x="409" y="0"/>
                      </a:lnTo>
                      <a:lnTo>
                        <a:pt x="226" y="0"/>
                      </a:lnTo>
                      <a:lnTo>
                        <a:pt x="0" y="264"/>
                      </a:lnTo>
                      <a:lnTo>
                        <a:pt x="57" y="377"/>
                      </a:lnTo>
                      <a:lnTo>
                        <a:pt x="415" y="37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6" name="Freeform 13">
                  <a:extLst>
                    <a:ext uri="{FF2B5EF4-FFF2-40B4-BE49-F238E27FC236}">
                      <a16:creationId xmlns:a16="http://schemas.microsoft.com/office/drawing/2014/main" id="{328A078C-E864-E744-A2D1-ECF9CDAE8713}"/>
                    </a:ext>
                  </a:extLst>
                </p:cNvPr>
                <p:cNvSpPr>
                  <a:spLocks noChangeArrowheads="1"/>
                </p:cNvSpPr>
                <p:nvPr/>
              </p:nvSpPr>
              <p:spPr bwMode="auto">
                <a:xfrm>
                  <a:off x="6832254" y="7264736"/>
                  <a:ext cx="249702" cy="177636"/>
                </a:xfrm>
                <a:custGeom>
                  <a:avLst/>
                  <a:gdLst>
                    <a:gd name="T0" fmla="*/ 370 w 522"/>
                    <a:gd name="T1" fmla="*/ 371 h 372"/>
                    <a:gd name="T2" fmla="*/ 521 w 522"/>
                    <a:gd name="T3" fmla="*/ 195 h 372"/>
                    <a:gd name="T4" fmla="*/ 427 w 522"/>
                    <a:gd name="T5" fmla="*/ 0 h 372"/>
                    <a:gd name="T6" fmla="*/ 176 w 522"/>
                    <a:gd name="T7" fmla="*/ 0 h 372"/>
                    <a:gd name="T8" fmla="*/ 0 w 522"/>
                    <a:gd name="T9" fmla="*/ 208 h 372"/>
                    <a:gd name="T10" fmla="*/ 75 w 522"/>
                    <a:gd name="T11" fmla="*/ 371 h 372"/>
                    <a:gd name="T12" fmla="*/ 370 w 522"/>
                    <a:gd name="T13" fmla="*/ 371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370" y="371"/>
                      </a:moveTo>
                      <a:lnTo>
                        <a:pt x="521" y="195"/>
                      </a:lnTo>
                      <a:lnTo>
                        <a:pt x="427" y="0"/>
                      </a:lnTo>
                      <a:lnTo>
                        <a:pt x="176" y="0"/>
                      </a:lnTo>
                      <a:lnTo>
                        <a:pt x="0" y="208"/>
                      </a:lnTo>
                      <a:lnTo>
                        <a:pt x="75" y="371"/>
                      </a:lnTo>
                      <a:lnTo>
                        <a:pt x="370" y="371"/>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107" name="Freeform 14">
                  <a:extLst>
                    <a:ext uri="{FF2B5EF4-FFF2-40B4-BE49-F238E27FC236}">
                      <a16:creationId xmlns:a16="http://schemas.microsoft.com/office/drawing/2014/main" id="{E833D67F-015B-0142-AA06-A1ECA5ECC633}"/>
                    </a:ext>
                  </a:extLst>
                </p:cNvPr>
                <p:cNvSpPr>
                  <a:spLocks noChangeArrowheads="1"/>
                </p:cNvSpPr>
                <p:nvPr/>
              </p:nvSpPr>
              <p:spPr bwMode="auto">
                <a:xfrm>
                  <a:off x="6667196" y="7696137"/>
                  <a:ext cx="126967" cy="93047"/>
                </a:xfrm>
                <a:custGeom>
                  <a:avLst/>
                  <a:gdLst>
                    <a:gd name="T0" fmla="*/ 0 w 265"/>
                    <a:gd name="T1" fmla="*/ 0 h 195"/>
                    <a:gd name="T2" fmla="*/ 94 w 265"/>
                    <a:gd name="T3" fmla="*/ 194 h 195"/>
                    <a:gd name="T4" fmla="*/ 264 w 265"/>
                    <a:gd name="T5" fmla="*/ 0 h 195"/>
                    <a:gd name="T6" fmla="*/ 0 w 265"/>
                    <a:gd name="T7" fmla="*/ 0 h 195"/>
                  </a:gdLst>
                  <a:ahLst/>
                  <a:cxnLst>
                    <a:cxn ang="0">
                      <a:pos x="T0" y="T1"/>
                    </a:cxn>
                    <a:cxn ang="0">
                      <a:pos x="T2" y="T3"/>
                    </a:cxn>
                    <a:cxn ang="0">
                      <a:pos x="T4" y="T5"/>
                    </a:cxn>
                    <a:cxn ang="0">
                      <a:pos x="T6" y="T7"/>
                    </a:cxn>
                  </a:cxnLst>
                  <a:rect l="0" t="0" r="r" b="b"/>
                  <a:pathLst>
                    <a:path w="265" h="195">
                      <a:moveTo>
                        <a:pt x="0" y="0"/>
                      </a:moveTo>
                      <a:lnTo>
                        <a:pt x="94" y="194"/>
                      </a:lnTo>
                      <a:lnTo>
                        <a:pt x="264" y="0"/>
                      </a:lnTo>
                      <a:lnTo>
                        <a:pt x="0"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grpSp>
        </p:grpSp>
        <p:sp>
          <p:nvSpPr>
            <p:cNvPr id="64" name="Freeform 217">
              <a:extLst>
                <a:ext uri="{FF2B5EF4-FFF2-40B4-BE49-F238E27FC236}">
                  <a16:creationId xmlns:a16="http://schemas.microsoft.com/office/drawing/2014/main" id="{0FB1800E-00C6-A248-A434-C449D1566470}"/>
                </a:ext>
              </a:extLst>
            </p:cNvPr>
            <p:cNvSpPr>
              <a:spLocks noChangeArrowheads="1"/>
            </p:cNvSpPr>
            <p:nvPr/>
          </p:nvSpPr>
          <p:spPr bwMode="auto">
            <a:xfrm>
              <a:off x="9285277" y="6706219"/>
              <a:ext cx="2577297" cy="4806721"/>
            </a:xfrm>
            <a:custGeom>
              <a:avLst/>
              <a:gdLst>
                <a:gd name="T0" fmla="*/ 7136 w 7320"/>
                <a:gd name="T1" fmla="*/ 6747 h 13660"/>
                <a:gd name="T2" fmla="*/ 7136 w 7320"/>
                <a:gd name="T3" fmla="*/ 6747 h 13660"/>
                <a:gd name="T4" fmla="*/ 7319 w 7320"/>
                <a:gd name="T5" fmla="*/ 6441 h 13660"/>
                <a:gd name="T6" fmla="*/ 4875 w 7320"/>
                <a:gd name="T7" fmla="*/ 4216 h 13660"/>
                <a:gd name="T8" fmla="*/ 4545 w 7320"/>
                <a:gd name="T9" fmla="*/ 4210 h 13660"/>
                <a:gd name="T10" fmla="*/ 4563 w 7320"/>
                <a:gd name="T11" fmla="*/ 4057 h 13660"/>
                <a:gd name="T12" fmla="*/ 4333 w 7320"/>
                <a:gd name="T13" fmla="*/ 3556 h 13660"/>
                <a:gd name="T14" fmla="*/ 4975 w 7320"/>
                <a:gd name="T15" fmla="*/ 29 h 13660"/>
                <a:gd name="T16" fmla="*/ 4622 w 7320"/>
                <a:gd name="T17" fmla="*/ 0 h 13660"/>
                <a:gd name="T18" fmla="*/ 3674 w 7320"/>
                <a:gd name="T19" fmla="*/ 3168 h 13660"/>
                <a:gd name="T20" fmla="*/ 3792 w 7320"/>
                <a:gd name="T21" fmla="*/ 3415 h 13660"/>
                <a:gd name="T22" fmla="*/ 3268 w 7320"/>
                <a:gd name="T23" fmla="*/ 3968 h 13660"/>
                <a:gd name="T24" fmla="*/ 2967 w 7320"/>
                <a:gd name="T25" fmla="*/ 3886 h 13660"/>
                <a:gd name="T26" fmla="*/ 0 w 7320"/>
                <a:gd name="T27" fmla="*/ 5346 h 13660"/>
                <a:gd name="T28" fmla="*/ 88 w 7320"/>
                <a:gd name="T29" fmla="*/ 5688 h 13660"/>
                <a:gd name="T30" fmla="*/ 3421 w 7320"/>
                <a:gd name="T31" fmla="*/ 4481 h 13660"/>
                <a:gd name="T32" fmla="*/ 3780 w 7320"/>
                <a:gd name="T33" fmla="*/ 4693 h 13660"/>
                <a:gd name="T34" fmla="*/ 3556 w 7320"/>
                <a:gd name="T35" fmla="*/ 13659 h 13660"/>
                <a:gd name="T36" fmla="*/ 4563 w 7320"/>
                <a:gd name="T37" fmla="*/ 13659 h 13660"/>
                <a:gd name="T38" fmla="*/ 4098 w 7320"/>
                <a:gd name="T39" fmla="*/ 4681 h 13660"/>
                <a:gd name="T40" fmla="*/ 4228 w 7320"/>
                <a:gd name="T41" fmla="*/ 4622 h 13660"/>
                <a:gd name="T42" fmla="*/ 7136 w 7320"/>
                <a:gd name="T43" fmla="*/ 6747 h 13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20" h="13660">
                  <a:moveTo>
                    <a:pt x="7136" y="6747"/>
                  </a:moveTo>
                  <a:lnTo>
                    <a:pt x="7136" y="6747"/>
                  </a:lnTo>
                  <a:cubicBezTo>
                    <a:pt x="7319" y="6441"/>
                    <a:pt x="7319" y="6441"/>
                    <a:pt x="7319" y="6441"/>
                  </a:cubicBezTo>
                  <a:cubicBezTo>
                    <a:pt x="4875" y="4216"/>
                    <a:pt x="4875" y="4216"/>
                    <a:pt x="4875" y="4216"/>
                  </a:cubicBezTo>
                  <a:cubicBezTo>
                    <a:pt x="4545" y="4210"/>
                    <a:pt x="4545" y="4210"/>
                    <a:pt x="4545" y="4210"/>
                  </a:cubicBezTo>
                  <a:cubicBezTo>
                    <a:pt x="4557" y="4157"/>
                    <a:pt x="4563" y="4110"/>
                    <a:pt x="4563" y="4057"/>
                  </a:cubicBezTo>
                  <a:cubicBezTo>
                    <a:pt x="4563" y="3856"/>
                    <a:pt x="4475" y="3674"/>
                    <a:pt x="4333" y="3556"/>
                  </a:cubicBezTo>
                  <a:cubicBezTo>
                    <a:pt x="4975" y="29"/>
                    <a:pt x="4975" y="29"/>
                    <a:pt x="4975" y="29"/>
                  </a:cubicBezTo>
                  <a:cubicBezTo>
                    <a:pt x="4622" y="0"/>
                    <a:pt x="4622" y="0"/>
                    <a:pt x="4622" y="0"/>
                  </a:cubicBezTo>
                  <a:cubicBezTo>
                    <a:pt x="3674" y="3168"/>
                    <a:pt x="3674" y="3168"/>
                    <a:pt x="3674" y="3168"/>
                  </a:cubicBezTo>
                  <a:cubicBezTo>
                    <a:pt x="3792" y="3415"/>
                    <a:pt x="3792" y="3415"/>
                    <a:pt x="3792" y="3415"/>
                  </a:cubicBezTo>
                  <a:cubicBezTo>
                    <a:pt x="3515" y="3468"/>
                    <a:pt x="3303" y="3692"/>
                    <a:pt x="3268" y="3968"/>
                  </a:cubicBezTo>
                  <a:cubicBezTo>
                    <a:pt x="2967" y="3886"/>
                    <a:pt x="2967" y="3886"/>
                    <a:pt x="2967" y="3886"/>
                  </a:cubicBezTo>
                  <a:cubicBezTo>
                    <a:pt x="0" y="5346"/>
                    <a:pt x="0" y="5346"/>
                    <a:pt x="0" y="5346"/>
                  </a:cubicBezTo>
                  <a:cubicBezTo>
                    <a:pt x="88" y="5688"/>
                    <a:pt x="88" y="5688"/>
                    <a:pt x="88" y="5688"/>
                  </a:cubicBezTo>
                  <a:cubicBezTo>
                    <a:pt x="3421" y="4481"/>
                    <a:pt x="3421" y="4481"/>
                    <a:pt x="3421" y="4481"/>
                  </a:cubicBezTo>
                  <a:cubicBezTo>
                    <a:pt x="3515" y="4586"/>
                    <a:pt x="3639" y="4663"/>
                    <a:pt x="3780" y="4693"/>
                  </a:cubicBezTo>
                  <a:cubicBezTo>
                    <a:pt x="3556" y="13659"/>
                    <a:pt x="3556" y="13659"/>
                    <a:pt x="3556" y="13659"/>
                  </a:cubicBezTo>
                  <a:cubicBezTo>
                    <a:pt x="4563" y="13659"/>
                    <a:pt x="4563" y="13659"/>
                    <a:pt x="4563" y="13659"/>
                  </a:cubicBezTo>
                  <a:cubicBezTo>
                    <a:pt x="4098" y="4681"/>
                    <a:pt x="4098" y="4681"/>
                    <a:pt x="4098" y="4681"/>
                  </a:cubicBezTo>
                  <a:cubicBezTo>
                    <a:pt x="4139" y="4663"/>
                    <a:pt x="4186" y="4645"/>
                    <a:pt x="4228" y="4622"/>
                  </a:cubicBezTo>
                  <a:lnTo>
                    <a:pt x="7136" y="6747"/>
                  </a:lnTo>
                </a:path>
              </a:pathLst>
            </a:custGeom>
            <a:solidFill>
              <a:srgbClr val="455465"/>
            </a:solidFill>
            <a:ln w="9525" cap="flat">
              <a:noFill/>
              <a:bevel/>
              <a:headEnd/>
              <a:tailEnd/>
            </a:ln>
            <a:effectLst/>
          </p:spPr>
          <p:txBody>
            <a:bodyPr wrap="none" lIns="121853" tIns="60926" rIns="121853" bIns="60926" anchor="ctr"/>
            <a:lstStyle/>
            <a:p>
              <a:endParaRPr lang="en-US" dirty="0"/>
            </a:p>
          </p:txBody>
        </p:sp>
        <p:sp>
          <p:nvSpPr>
            <p:cNvPr id="65" name="Freeform 20">
              <a:extLst>
                <a:ext uri="{FF2B5EF4-FFF2-40B4-BE49-F238E27FC236}">
                  <a16:creationId xmlns:a16="http://schemas.microsoft.com/office/drawing/2014/main" id="{6F047826-383A-5F4C-8F95-7401D6A045B8}"/>
                </a:ext>
              </a:extLst>
            </p:cNvPr>
            <p:cNvSpPr>
              <a:spLocks noEditPoints="1"/>
            </p:cNvSpPr>
            <p:nvPr/>
          </p:nvSpPr>
          <p:spPr bwMode="auto">
            <a:xfrm>
              <a:off x="1596695" y="9683491"/>
              <a:ext cx="1286585" cy="1769614"/>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6" name="Freeform 20">
              <a:extLst>
                <a:ext uri="{FF2B5EF4-FFF2-40B4-BE49-F238E27FC236}">
                  <a16:creationId xmlns:a16="http://schemas.microsoft.com/office/drawing/2014/main" id="{D2256CC7-04AA-4D4B-AB79-C722B267C913}"/>
                </a:ext>
              </a:extLst>
            </p:cNvPr>
            <p:cNvSpPr>
              <a:spLocks noEditPoints="1"/>
            </p:cNvSpPr>
            <p:nvPr/>
          </p:nvSpPr>
          <p:spPr bwMode="auto">
            <a:xfrm>
              <a:off x="4850382" y="9743326"/>
              <a:ext cx="1286585" cy="1769614"/>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7" name="Freeform 20">
              <a:extLst>
                <a:ext uri="{FF2B5EF4-FFF2-40B4-BE49-F238E27FC236}">
                  <a16:creationId xmlns:a16="http://schemas.microsoft.com/office/drawing/2014/main" id="{71C0425E-0C3B-E24D-A1C3-445DE9637C65}"/>
                </a:ext>
              </a:extLst>
            </p:cNvPr>
            <p:cNvSpPr>
              <a:spLocks noEditPoints="1"/>
            </p:cNvSpPr>
            <p:nvPr/>
          </p:nvSpPr>
          <p:spPr bwMode="auto">
            <a:xfrm>
              <a:off x="9399666" y="10097132"/>
              <a:ext cx="985850" cy="1355973"/>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sp>
          <p:nvSpPr>
            <p:cNvPr id="68" name="Freeform 20">
              <a:extLst>
                <a:ext uri="{FF2B5EF4-FFF2-40B4-BE49-F238E27FC236}">
                  <a16:creationId xmlns:a16="http://schemas.microsoft.com/office/drawing/2014/main" id="{53991CD2-9DE4-3940-BB37-7B493B3E113B}"/>
                </a:ext>
              </a:extLst>
            </p:cNvPr>
            <p:cNvSpPr>
              <a:spLocks noEditPoints="1"/>
            </p:cNvSpPr>
            <p:nvPr/>
          </p:nvSpPr>
          <p:spPr bwMode="auto">
            <a:xfrm>
              <a:off x="11031621" y="9741358"/>
              <a:ext cx="1286585" cy="1769614"/>
            </a:xfrm>
            <a:custGeom>
              <a:avLst/>
              <a:gdLst>
                <a:gd name="T0" fmla="*/ 665 w 680"/>
                <a:gd name="T1" fmla="*/ 247 h 936"/>
                <a:gd name="T2" fmla="*/ 596 w 680"/>
                <a:gd name="T3" fmla="*/ 194 h 936"/>
                <a:gd name="T4" fmla="*/ 532 w 680"/>
                <a:gd name="T5" fmla="*/ 128 h 936"/>
                <a:gd name="T6" fmla="*/ 460 w 680"/>
                <a:gd name="T7" fmla="*/ 62 h 936"/>
                <a:gd name="T8" fmla="*/ 259 w 680"/>
                <a:gd name="T9" fmla="*/ 100 h 936"/>
                <a:gd name="T10" fmla="*/ 202 w 680"/>
                <a:gd name="T11" fmla="*/ 151 h 936"/>
                <a:gd name="T12" fmla="*/ 100 w 680"/>
                <a:gd name="T13" fmla="*/ 207 h 936"/>
                <a:gd name="T14" fmla="*/ 110 w 680"/>
                <a:gd name="T15" fmla="*/ 417 h 936"/>
                <a:gd name="T16" fmla="*/ 235 w 680"/>
                <a:gd name="T17" fmla="*/ 469 h 936"/>
                <a:gd name="T18" fmla="*/ 319 w 680"/>
                <a:gd name="T19" fmla="*/ 471 h 936"/>
                <a:gd name="T20" fmla="*/ 280 w 680"/>
                <a:gd name="T21" fmla="*/ 727 h 936"/>
                <a:gd name="T22" fmla="*/ 186 w 680"/>
                <a:gd name="T23" fmla="*/ 634 h 936"/>
                <a:gd name="T24" fmla="*/ 227 w 680"/>
                <a:gd name="T25" fmla="*/ 625 h 936"/>
                <a:gd name="T26" fmla="*/ 262 w 680"/>
                <a:gd name="T27" fmla="*/ 560 h 936"/>
                <a:gd name="T28" fmla="*/ 241 w 680"/>
                <a:gd name="T29" fmla="*/ 531 h 936"/>
                <a:gd name="T30" fmla="*/ 209 w 680"/>
                <a:gd name="T31" fmla="*/ 512 h 936"/>
                <a:gd name="T32" fmla="*/ 184 w 680"/>
                <a:gd name="T33" fmla="*/ 480 h 936"/>
                <a:gd name="T34" fmla="*/ 143 w 680"/>
                <a:gd name="T35" fmla="*/ 455 h 936"/>
                <a:gd name="T36" fmla="*/ 100 w 680"/>
                <a:gd name="T37" fmla="*/ 495 h 936"/>
                <a:gd name="T38" fmla="*/ 68 w 680"/>
                <a:gd name="T39" fmla="*/ 513 h 936"/>
                <a:gd name="T40" fmla="*/ 0 w 680"/>
                <a:gd name="T41" fmla="*/ 579 h 936"/>
                <a:gd name="T42" fmla="*/ 59 w 680"/>
                <a:gd name="T43" fmla="*/ 617 h 936"/>
                <a:gd name="T44" fmla="*/ 110 w 680"/>
                <a:gd name="T45" fmla="*/ 637 h 936"/>
                <a:gd name="T46" fmla="*/ 215 w 680"/>
                <a:gd name="T47" fmla="*/ 713 h 936"/>
                <a:gd name="T48" fmla="*/ 237 w 680"/>
                <a:gd name="T49" fmla="*/ 726 h 936"/>
                <a:gd name="T50" fmla="*/ 271 w 680"/>
                <a:gd name="T51" fmla="*/ 936 h 936"/>
                <a:gd name="T52" fmla="*/ 340 w 680"/>
                <a:gd name="T53" fmla="*/ 719 h 936"/>
                <a:gd name="T54" fmla="*/ 519 w 680"/>
                <a:gd name="T55" fmla="*/ 412 h 936"/>
                <a:gd name="T56" fmla="*/ 680 w 680"/>
                <a:gd name="T57" fmla="*/ 323 h 936"/>
                <a:gd name="T58" fmla="*/ 153 w 680"/>
                <a:gd name="T59" fmla="*/ 645 h 936"/>
                <a:gd name="T60" fmla="*/ 178 w 680"/>
                <a:gd name="T61" fmla="*/ 669 h 936"/>
                <a:gd name="T62" fmla="*/ 350 w 680"/>
                <a:gd name="T63" fmla="*/ 571 h 936"/>
                <a:gd name="T64" fmla="*/ 369 w 680"/>
                <a:gd name="T65" fmla="*/ 477 h 936"/>
                <a:gd name="T66" fmla="*/ 350 w 680"/>
                <a:gd name="T67" fmla="*/ 57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0" h="936">
                  <a:moveTo>
                    <a:pt x="662" y="264"/>
                  </a:moveTo>
                  <a:cubicBezTo>
                    <a:pt x="664" y="259"/>
                    <a:pt x="665" y="253"/>
                    <a:pt x="665" y="247"/>
                  </a:cubicBezTo>
                  <a:cubicBezTo>
                    <a:pt x="665" y="217"/>
                    <a:pt x="640" y="192"/>
                    <a:pt x="610" y="192"/>
                  </a:cubicBezTo>
                  <a:cubicBezTo>
                    <a:pt x="605" y="192"/>
                    <a:pt x="600" y="193"/>
                    <a:pt x="596" y="194"/>
                  </a:cubicBezTo>
                  <a:cubicBezTo>
                    <a:pt x="582" y="169"/>
                    <a:pt x="558" y="151"/>
                    <a:pt x="530" y="144"/>
                  </a:cubicBezTo>
                  <a:cubicBezTo>
                    <a:pt x="531" y="138"/>
                    <a:pt x="532" y="133"/>
                    <a:pt x="532" y="128"/>
                  </a:cubicBezTo>
                  <a:cubicBezTo>
                    <a:pt x="532" y="91"/>
                    <a:pt x="502" y="62"/>
                    <a:pt x="466" y="62"/>
                  </a:cubicBezTo>
                  <a:cubicBezTo>
                    <a:pt x="464" y="62"/>
                    <a:pt x="462" y="62"/>
                    <a:pt x="460" y="62"/>
                  </a:cubicBezTo>
                  <a:cubicBezTo>
                    <a:pt x="444" y="25"/>
                    <a:pt x="407" y="0"/>
                    <a:pt x="364" y="0"/>
                  </a:cubicBezTo>
                  <a:cubicBezTo>
                    <a:pt x="308" y="0"/>
                    <a:pt x="262" y="44"/>
                    <a:pt x="259" y="100"/>
                  </a:cubicBezTo>
                  <a:cubicBezTo>
                    <a:pt x="258" y="100"/>
                    <a:pt x="258" y="100"/>
                    <a:pt x="257" y="100"/>
                  </a:cubicBezTo>
                  <a:cubicBezTo>
                    <a:pt x="227" y="100"/>
                    <a:pt x="204" y="123"/>
                    <a:pt x="202" y="151"/>
                  </a:cubicBezTo>
                  <a:cubicBezTo>
                    <a:pt x="194" y="148"/>
                    <a:pt x="185" y="147"/>
                    <a:pt x="176" y="147"/>
                  </a:cubicBezTo>
                  <a:cubicBezTo>
                    <a:pt x="139" y="147"/>
                    <a:pt x="108" y="172"/>
                    <a:pt x="100" y="207"/>
                  </a:cubicBezTo>
                  <a:cubicBezTo>
                    <a:pt x="47" y="211"/>
                    <a:pt x="4" y="256"/>
                    <a:pt x="4" y="311"/>
                  </a:cubicBezTo>
                  <a:cubicBezTo>
                    <a:pt x="4" y="369"/>
                    <a:pt x="52" y="417"/>
                    <a:pt x="110" y="417"/>
                  </a:cubicBezTo>
                  <a:cubicBezTo>
                    <a:pt x="125" y="417"/>
                    <a:pt x="139" y="413"/>
                    <a:pt x="152" y="408"/>
                  </a:cubicBezTo>
                  <a:cubicBezTo>
                    <a:pt x="163" y="443"/>
                    <a:pt x="196" y="469"/>
                    <a:pt x="235" y="469"/>
                  </a:cubicBezTo>
                  <a:cubicBezTo>
                    <a:pt x="251" y="469"/>
                    <a:pt x="266" y="464"/>
                    <a:pt x="279" y="456"/>
                  </a:cubicBezTo>
                  <a:cubicBezTo>
                    <a:pt x="292" y="463"/>
                    <a:pt x="305" y="467"/>
                    <a:pt x="319" y="471"/>
                  </a:cubicBezTo>
                  <a:cubicBezTo>
                    <a:pt x="322" y="490"/>
                    <a:pt x="320" y="535"/>
                    <a:pt x="297" y="636"/>
                  </a:cubicBezTo>
                  <a:cubicBezTo>
                    <a:pt x="289" y="668"/>
                    <a:pt x="284" y="698"/>
                    <a:pt x="280" y="727"/>
                  </a:cubicBezTo>
                  <a:cubicBezTo>
                    <a:pt x="248" y="715"/>
                    <a:pt x="222" y="701"/>
                    <a:pt x="201" y="686"/>
                  </a:cubicBezTo>
                  <a:cubicBezTo>
                    <a:pt x="192" y="669"/>
                    <a:pt x="188" y="651"/>
                    <a:pt x="186" y="634"/>
                  </a:cubicBezTo>
                  <a:cubicBezTo>
                    <a:pt x="193" y="630"/>
                    <a:pt x="199" y="625"/>
                    <a:pt x="205" y="619"/>
                  </a:cubicBezTo>
                  <a:cubicBezTo>
                    <a:pt x="211" y="623"/>
                    <a:pt x="219" y="625"/>
                    <a:pt x="227" y="625"/>
                  </a:cubicBezTo>
                  <a:cubicBezTo>
                    <a:pt x="250" y="625"/>
                    <a:pt x="269" y="607"/>
                    <a:pt x="269" y="584"/>
                  </a:cubicBezTo>
                  <a:cubicBezTo>
                    <a:pt x="269" y="575"/>
                    <a:pt x="266" y="567"/>
                    <a:pt x="262" y="560"/>
                  </a:cubicBezTo>
                  <a:cubicBezTo>
                    <a:pt x="263" y="558"/>
                    <a:pt x="263" y="556"/>
                    <a:pt x="263" y="553"/>
                  </a:cubicBezTo>
                  <a:cubicBezTo>
                    <a:pt x="263" y="541"/>
                    <a:pt x="253" y="531"/>
                    <a:pt x="241" y="531"/>
                  </a:cubicBezTo>
                  <a:cubicBezTo>
                    <a:pt x="239" y="531"/>
                    <a:pt x="237" y="532"/>
                    <a:pt x="236" y="532"/>
                  </a:cubicBezTo>
                  <a:cubicBezTo>
                    <a:pt x="230" y="522"/>
                    <a:pt x="220" y="515"/>
                    <a:pt x="209" y="512"/>
                  </a:cubicBezTo>
                  <a:cubicBezTo>
                    <a:pt x="210" y="510"/>
                    <a:pt x="210" y="508"/>
                    <a:pt x="210" y="506"/>
                  </a:cubicBezTo>
                  <a:cubicBezTo>
                    <a:pt x="210" y="491"/>
                    <a:pt x="198" y="480"/>
                    <a:pt x="184" y="480"/>
                  </a:cubicBezTo>
                  <a:cubicBezTo>
                    <a:pt x="183" y="480"/>
                    <a:pt x="182" y="480"/>
                    <a:pt x="182" y="480"/>
                  </a:cubicBezTo>
                  <a:cubicBezTo>
                    <a:pt x="175" y="465"/>
                    <a:pt x="160" y="455"/>
                    <a:pt x="143" y="455"/>
                  </a:cubicBezTo>
                  <a:cubicBezTo>
                    <a:pt x="121" y="455"/>
                    <a:pt x="103" y="473"/>
                    <a:pt x="102" y="495"/>
                  </a:cubicBezTo>
                  <a:cubicBezTo>
                    <a:pt x="101" y="495"/>
                    <a:pt x="101" y="495"/>
                    <a:pt x="100" y="495"/>
                  </a:cubicBezTo>
                  <a:cubicBezTo>
                    <a:pt x="89" y="495"/>
                    <a:pt x="79" y="504"/>
                    <a:pt x="79" y="515"/>
                  </a:cubicBezTo>
                  <a:cubicBezTo>
                    <a:pt x="76" y="514"/>
                    <a:pt x="72" y="513"/>
                    <a:pt x="68" y="513"/>
                  </a:cubicBezTo>
                  <a:cubicBezTo>
                    <a:pt x="54" y="513"/>
                    <a:pt x="41" y="524"/>
                    <a:pt x="38" y="537"/>
                  </a:cubicBezTo>
                  <a:cubicBezTo>
                    <a:pt x="17" y="539"/>
                    <a:pt x="0" y="557"/>
                    <a:pt x="0" y="579"/>
                  </a:cubicBezTo>
                  <a:cubicBezTo>
                    <a:pt x="0" y="602"/>
                    <a:pt x="19" y="621"/>
                    <a:pt x="42" y="621"/>
                  </a:cubicBezTo>
                  <a:cubicBezTo>
                    <a:pt x="48" y="621"/>
                    <a:pt x="54" y="620"/>
                    <a:pt x="59" y="617"/>
                  </a:cubicBezTo>
                  <a:cubicBezTo>
                    <a:pt x="63" y="631"/>
                    <a:pt x="76" y="642"/>
                    <a:pt x="92" y="642"/>
                  </a:cubicBezTo>
                  <a:cubicBezTo>
                    <a:pt x="98" y="642"/>
                    <a:pt x="104" y="640"/>
                    <a:pt x="110" y="637"/>
                  </a:cubicBezTo>
                  <a:cubicBezTo>
                    <a:pt x="119" y="641"/>
                    <a:pt x="130" y="644"/>
                    <a:pt x="142" y="645"/>
                  </a:cubicBezTo>
                  <a:cubicBezTo>
                    <a:pt x="163" y="671"/>
                    <a:pt x="193" y="697"/>
                    <a:pt x="215" y="713"/>
                  </a:cubicBezTo>
                  <a:cubicBezTo>
                    <a:pt x="220" y="721"/>
                    <a:pt x="219" y="719"/>
                    <a:pt x="216" y="713"/>
                  </a:cubicBezTo>
                  <a:cubicBezTo>
                    <a:pt x="224" y="719"/>
                    <a:pt x="231" y="723"/>
                    <a:pt x="237" y="726"/>
                  </a:cubicBezTo>
                  <a:cubicBezTo>
                    <a:pt x="253" y="734"/>
                    <a:pt x="267" y="747"/>
                    <a:pt x="276" y="757"/>
                  </a:cubicBezTo>
                  <a:cubicBezTo>
                    <a:pt x="263" y="865"/>
                    <a:pt x="271" y="936"/>
                    <a:pt x="271" y="936"/>
                  </a:cubicBezTo>
                  <a:cubicBezTo>
                    <a:pt x="387" y="936"/>
                    <a:pt x="387" y="936"/>
                    <a:pt x="387" y="936"/>
                  </a:cubicBezTo>
                  <a:cubicBezTo>
                    <a:pt x="387" y="936"/>
                    <a:pt x="333" y="827"/>
                    <a:pt x="340" y="719"/>
                  </a:cubicBezTo>
                  <a:cubicBezTo>
                    <a:pt x="345" y="627"/>
                    <a:pt x="411" y="537"/>
                    <a:pt x="440" y="465"/>
                  </a:cubicBezTo>
                  <a:cubicBezTo>
                    <a:pt x="471" y="453"/>
                    <a:pt x="497" y="435"/>
                    <a:pt x="519" y="412"/>
                  </a:cubicBezTo>
                  <a:cubicBezTo>
                    <a:pt x="535" y="422"/>
                    <a:pt x="554" y="428"/>
                    <a:pt x="575" y="428"/>
                  </a:cubicBezTo>
                  <a:cubicBezTo>
                    <a:pt x="633" y="428"/>
                    <a:pt x="680" y="381"/>
                    <a:pt x="680" y="323"/>
                  </a:cubicBezTo>
                  <a:cubicBezTo>
                    <a:pt x="680" y="301"/>
                    <a:pt x="673" y="281"/>
                    <a:pt x="662" y="264"/>
                  </a:cubicBezTo>
                  <a:close/>
                  <a:moveTo>
                    <a:pt x="153" y="645"/>
                  </a:moveTo>
                  <a:cubicBezTo>
                    <a:pt x="161" y="644"/>
                    <a:pt x="169" y="642"/>
                    <a:pt x="176" y="639"/>
                  </a:cubicBezTo>
                  <a:cubicBezTo>
                    <a:pt x="176" y="653"/>
                    <a:pt x="178" y="664"/>
                    <a:pt x="178" y="669"/>
                  </a:cubicBezTo>
                  <a:cubicBezTo>
                    <a:pt x="168" y="661"/>
                    <a:pt x="160" y="652"/>
                    <a:pt x="153" y="645"/>
                  </a:cubicBezTo>
                  <a:close/>
                  <a:moveTo>
                    <a:pt x="350" y="571"/>
                  </a:moveTo>
                  <a:cubicBezTo>
                    <a:pt x="350" y="571"/>
                    <a:pt x="358" y="522"/>
                    <a:pt x="358" y="477"/>
                  </a:cubicBezTo>
                  <a:cubicBezTo>
                    <a:pt x="362" y="477"/>
                    <a:pt x="366" y="477"/>
                    <a:pt x="369" y="477"/>
                  </a:cubicBezTo>
                  <a:cubicBezTo>
                    <a:pt x="380" y="477"/>
                    <a:pt x="391" y="477"/>
                    <a:pt x="402" y="475"/>
                  </a:cubicBezTo>
                  <a:cubicBezTo>
                    <a:pt x="387" y="510"/>
                    <a:pt x="366" y="555"/>
                    <a:pt x="350" y="571"/>
                  </a:cubicBezTo>
                  <a:close/>
                </a:path>
              </a:pathLst>
            </a:custGeom>
            <a:solidFill>
              <a:srgbClr val="00B050"/>
            </a:solidFill>
            <a:ln>
              <a:noFill/>
            </a:ln>
          </p:spPr>
          <p:txBody>
            <a:bodyPr vert="horz" wrap="square" lIns="182843" tIns="91422" rIns="182843" bIns="91422" numCol="1" anchor="t" anchorCtr="0" compatLnSpc="1">
              <a:prstTxWarp prst="textNoShape">
                <a:avLst/>
              </a:prstTxWarp>
            </a:bodyPr>
            <a:lstStyle/>
            <a:p>
              <a:endParaRPr lang="id-ID"/>
            </a:p>
          </p:txBody>
        </p:sp>
        <p:grpSp>
          <p:nvGrpSpPr>
            <p:cNvPr id="69" name="Group 68">
              <a:extLst>
                <a:ext uri="{FF2B5EF4-FFF2-40B4-BE49-F238E27FC236}">
                  <a16:creationId xmlns:a16="http://schemas.microsoft.com/office/drawing/2014/main" id="{885E2853-36CA-D144-88FC-5343D79B677C}"/>
                </a:ext>
              </a:extLst>
            </p:cNvPr>
            <p:cNvGrpSpPr/>
            <p:nvPr/>
          </p:nvGrpSpPr>
          <p:grpSpPr>
            <a:xfrm>
              <a:off x="8104038" y="8852518"/>
              <a:ext cx="1400679" cy="2639557"/>
              <a:chOff x="6241007" y="7052180"/>
              <a:chExt cx="2435965" cy="4590536"/>
            </a:xfrm>
          </p:grpSpPr>
          <p:sp>
            <p:nvSpPr>
              <p:cNvPr id="70" name="Freeform 1">
                <a:extLst>
                  <a:ext uri="{FF2B5EF4-FFF2-40B4-BE49-F238E27FC236}">
                    <a16:creationId xmlns:a16="http://schemas.microsoft.com/office/drawing/2014/main" id="{6FB39A94-2A8D-9F40-BD91-6BA4E0A09746}"/>
                  </a:ext>
                </a:extLst>
              </p:cNvPr>
              <p:cNvSpPr>
                <a:spLocks noChangeArrowheads="1"/>
              </p:cNvSpPr>
              <p:nvPr/>
            </p:nvSpPr>
            <p:spPr bwMode="auto">
              <a:xfrm>
                <a:off x="7517859" y="8200380"/>
                <a:ext cx="249686" cy="3442336"/>
              </a:xfrm>
              <a:custGeom>
                <a:avLst/>
                <a:gdLst>
                  <a:gd name="T0" fmla="*/ 540 w 541"/>
                  <a:gd name="T1" fmla="*/ 2934 h 3023"/>
                  <a:gd name="T2" fmla="*/ 540 w 541"/>
                  <a:gd name="T3" fmla="*/ 2934 h 3023"/>
                  <a:gd name="T4" fmla="*/ 270 w 541"/>
                  <a:gd name="T5" fmla="*/ 3016 h 3023"/>
                  <a:gd name="T6" fmla="*/ 0 w 541"/>
                  <a:gd name="T7" fmla="*/ 2934 h 3023"/>
                  <a:gd name="T8" fmla="*/ 0 w 541"/>
                  <a:gd name="T9" fmla="*/ 0 h 3023"/>
                  <a:gd name="T10" fmla="*/ 540 w 541"/>
                  <a:gd name="T11" fmla="*/ 0 h 3023"/>
                  <a:gd name="T12" fmla="*/ 540 w 541"/>
                  <a:gd name="T13" fmla="*/ 2934 h 3023"/>
                </a:gdLst>
                <a:ahLst/>
                <a:cxnLst>
                  <a:cxn ang="0">
                    <a:pos x="T0" y="T1"/>
                  </a:cxn>
                  <a:cxn ang="0">
                    <a:pos x="T2" y="T3"/>
                  </a:cxn>
                  <a:cxn ang="0">
                    <a:pos x="T4" y="T5"/>
                  </a:cxn>
                  <a:cxn ang="0">
                    <a:pos x="T6" y="T7"/>
                  </a:cxn>
                  <a:cxn ang="0">
                    <a:pos x="T8" y="T9"/>
                  </a:cxn>
                  <a:cxn ang="0">
                    <a:pos x="T10" y="T11"/>
                  </a:cxn>
                  <a:cxn ang="0">
                    <a:pos x="T12" y="T13"/>
                  </a:cxn>
                </a:cxnLst>
                <a:rect l="0" t="0" r="r" b="b"/>
                <a:pathLst>
                  <a:path w="541" h="3023">
                    <a:moveTo>
                      <a:pt x="540" y="2934"/>
                    </a:moveTo>
                    <a:lnTo>
                      <a:pt x="540" y="2934"/>
                    </a:lnTo>
                    <a:cubicBezTo>
                      <a:pt x="540" y="2934"/>
                      <a:pt x="440" y="3022"/>
                      <a:pt x="270" y="3016"/>
                    </a:cubicBezTo>
                    <a:cubicBezTo>
                      <a:pt x="100" y="3016"/>
                      <a:pt x="0" y="2934"/>
                      <a:pt x="0" y="2934"/>
                    </a:cubicBezTo>
                    <a:cubicBezTo>
                      <a:pt x="0" y="0"/>
                      <a:pt x="0" y="0"/>
                      <a:pt x="0" y="0"/>
                    </a:cubicBezTo>
                    <a:cubicBezTo>
                      <a:pt x="540" y="0"/>
                      <a:pt x="540" y="0"/>
                      <a:pt x="540" y="0"/>
                    </a:cubicBezTo>
                    <a:lnTo>
                      <a:pt x="540" y="2934"/>
                    </a:lnTo>
                  </a:path>
                </a:pathLst>
              </a:custGeom>
              <a:solidFill>
                <a:schemeClr val="bg1">
                  <a:lumMod val="65000"/>
                </a:schemeClr>
              </a:solidFill>
              <a:ln>
                <a:noFill/>
              </a:ln>
              <a:effectLst/>
            </p:spPr>
            <p:txBody>
              <a:bodyPr wrap="none" lIns="121853" tIns="60926" rIns="121853" bIns="60926" anchor="ctr"/>
              <a:lstStyle/>
              <a:p>
                <a:endParaRPr lang="en-US"/>
              </a:p>
            </p:txBody>
          </p:sp>
          <p:sp>
            <p:nvSpPr>
              <p:cNvPr id="71" name="Freeform 2">
                <a:extLst>
                  <a:ext uri="{FF2B5EF4-FFF2-40B4-BE49-F238E27FC236}">
                    <a16:creationId xmlns:a16="http://schemas.microsoft.com/office/drawing/2014/main" id="{8428AAB7-9E44-D040-A683-246C04EC51C4}"/>
                  </a:ext>
                </a:extLst>
              </p:cNvPr>
              <p:cNvSpPr>
                <a:spLocks noChangeArrowheads="1"/>
              </p:cNvSpPr>
              <p:nvPr/>
            </p:nvSpPr>
            <p:spPr bwMode="auto">
              <a:xfrm>
                <a:off x="6275516" y="7052180"/>
                <a:ext cx="2401456" cy="1405834"/>
              </a:xfrm>
              <a:custGeom>
                <a:avLst/>
                <a:gdLst>
                  <a:gd name="T0" fmla="*/ 5215 w 5216"/>
                  <a:gd name="T1" fmla="*/ 3053 h 3054"/>
                  <a:gd name="T2" fmla="*/ 1433 w 5216"/>
                  <a:gd name="T3" fmla="*/ 3053 h 3054"/>
                  <a:gd name="T4" fmla="*/ 0 w 5216"/>
                  <a:gd name="T5" fmla="*/ 0 h 3054"/>
                  <a:gd name="T6" fmla="*/ 3783 w 5216"/>
                  <a:gd name="T7" fmla="*/ 0 h 3054"/>
                  <a:gd name="T8" fmla="*/ 5215 w 5216"/>
                  <a:gd name="T9" fmla="*/ 3053 h 3054"/>
                </a:gdLst>
                <a:ahLst/>
                <a:cxnLst>
                  <a:cxn ang="0">
                    <a:pos x="T0" y="T1"/>
                  </a:cxn>
                  <a:cxn ang="0">
                    <a:pos x="T2" y="T3"/>
                  </a:cxn>
                  <a:cxn ang="0">
                    <a:pos x="T4" y="T5"/>
                  </a:cxn>
                  <a:cxn ang="0">
                    <a:pos x="T6" y="T7"/>
                  </a:cxn>
                  <a:cxn ang="0">
                    <a:pos x="T8" y="T9"/>
                  </a:cxn>
                </a:cxnLst>
                <a:rect l="0" t="0" r="r" b="b"/>
                <a:pathLst>
                  <a:path w="5216" h="3054">
                    <a:moveTo>
                      <a:pt x="5215" y="3053"/>
                    </a:moveTo>
                    <a:lnTo>
                      <a:pt x="1433" y="3053"/>
                    </a:lnTo>
                    <a:lnTo>
                      <a:pt x="0" y="0"/>
                    </a:lnTo>
                    <a:lnTo>
                      <a:pt x="3783" y="0"/>
                    </a:lnTo>
                    <a:lnTo>
                      <a:pt x="5215" y="3053"/>
                    </a:lnTo>
                  </a:path>
                </a:pathLst>
              </a:custGeom>
              <a:solidFill>
                <a:schemeClr val="bg1"/>
              </a:solidFill>
              <a:ln>
                <a:noFill/>
              </a:ln>
              <a:effectLst/>
            </p:spPr>
            <p:txBody>
              <a:bodyPr wrap="none" lIns="121853" tIns="60926" rIns="121853" bIns="60926" anchor="ctr"/>
              <a:lstStyle/>
              <a:p>
                <a:endParaRPr lang="en-US"/>
              </a:p>
            </p:txBody>
          </p:sp>
          <p:sp>
            <p:nvSpPr>
              <p:cNvPr id="72" name="Freeform 3">
                <a:extLst>
                  <a:ext uri="{FF2B5EF4-FFF2-40B4-BE49-F238E27FC236}">
                    <a16:creationId xmlns:a16="http://schemas.microsoft.com/office/drawing/2014/main" id="{DFE6EC6D-2814-AF46-8024-81C7A3C7BCFE}"/>
                  </a:ext>
                </a:extLst>
              </p:cNvPr>
              <p:cNvSpPr>
                <a:spLocks noChangeArrowheads="1"/>
              </p:cNvSpPr>
              <p:nvPr/>
            </p:nvSpPr>
            <p:spPr bwMode="auto">
              <a:xfrm>
                <a:off x="6458214" y="7151581"/>
                <a:ext cx="2036061" cy="1209059"/>
              </a:xfrm>
              <a:custGeom>
                <a:avLst/>
                <a:gdLst>
                  <a:gd name="T0" fmla="*/ 1301 w 4424"/>
                  <a:gd name="T1" fmla="*/ 1350 h 2627"/>
                  <a:gd name="T2" fmla="*/ 874 w 4424"/>
                  <a:gd name="T3" fmla="*/ 452 h 2627"/>
                  <a:gd name="T4" fmla="*/ 1401 w 4424"/>
                  <a:gd name="T5" fmla="*/ 452 h 2627"/>
                  <a:gd name="T6" fmla="*/ 1615 w 4424"/>
                  <a:gd name="T7" fmla="*/ 904 h 2627"/>
                  <a:gd name="T8" fmla="*/ 1791 w 4424"/>
                  <a:gd name="T9" fmla="*/ 1275 h 2627"/>
                  <a:gd name="T10" fmla="*/ 2243 w 4424"/>
                  <a:gd name="T11" fmla="*/ 823 h 2627"/>
                  <a:gd name="T12" fmla="*/ 2878 w 4424"/>
                  <a:gd name="T13" fmla="*/ 2180 h 2627"/>
                  <a:gd name="T14" fmla="*/ 2356 w 4424"/>
                  <a:gd name="T15" fmla="*/ 2180 h 2627"/>
                  <a:gd name="T16" fmla="*/ 4002 w 4424"/>
                  <a:gd name="T17" fmla="*/ 1727 h 2627"/>
                  <a:gd name="T18" fmla="*/ 3475 w 4424"/>
                  <a:gd name="T19" fmla="*/ 1727 h 2627"/>
                  <a:gd name="T20" fmla="*/ 2846 w 4424"/>
                  <a:gd name="T21" fmla="*/ 1803 h 2627"/>
                  <a:gd name="T22" fmla="*/ 2212 w 4424"/>
                  <a:gd name="T23" fmla="*/ 2180 h 2627"/>
                  <a:gd name="T24" fmla="*/ 1684 w 4424"/>
                  <a:gd name="T25" fmla="*/ 2180 h 2627"/>
                  <a:gd name="T26" fmla="*/ 2494 w 4424"/>
                  <a:gd name="T27" fmla="*/ 1350 h 2627"/>
                  <a:gd name="T28" fmla="*/ 2670 w 4424"/>
                  <a:gd name="T29" fmla="*/ 1727 h 2627"/>
                  <a:gd name="T30" fmla="*/ 2457 w 4424"/>
                  <a:gd name="T31" fmla="*/ 1275 h 2627"/>
                  <a:gd name="T32" fmla="*/ 3688 w 4424"/>
                  <a:gd name="T33" fmla="*/ 2180 h 2627"/>
                  <a:gd name="T34" fmla="*/ 3512 w 4424"/>
                  <a:gd name="T35" fmla="*/ 1803 h 2627"/>
                  <a:gd name="T36" fmla="*/ 3161 w 4424"/>
                  <a:gd name="T37" fmla="*/ 1350 h 2627"/>
                  <a:gd name="T38" fmla="*/ 3336 w 4424"/>
                  <a:gd name="T39" fmla="*/ 1727 h 2627"/>
                  <a:gd name="T40" fmla="*/ 3613 w 4424"/>
                  <a:gd name="T41" fmla="*/ 904 h 2627"/>
                  <a:gd name="T42" fmla="*/ 2212 w 4424"/>
                  <a:gd name="T43" fmla="*/ 452 h 2627"/>
                  <a:gd name="T44" fmla="*/ 2740 w 4424"/>
                  <a:gd name="T45" fmla="*/ 452 h 2627"/>
                  <a:gd name="T46" fmla="*/ 2595 w 4424"/>
                  <a:gd name="T47" fmla="*/ 1275 h 2627"/>
                  <a:gd name="T48" fmla="*/ 2419 w 4424"/>
                  <a:gd name="T49" fmla="*/ 904 h 2627"/>
                  <a:gd name="T50" fmla="*/ 1018 w 4424"/>
                  <a:gd name="T51" fmla="*/ 2180 h 2627"/>
                  <a:gd name="T52" fmla="*/ 1056 w 4424"/>
                  <a:gd name="T53" fmla="*/ 2255 h 2627"/>
                  <a:gd name="T54" fmla="*/ 1584 w 4424"/>
                  <a:gd name="T55" fmla="*/ 2255 h 2627"/>
                  <a:gd name="T56" fmla="*/ 421 w 4424"/>
                  <a:gd name="T57" fmla="*/ 904 h 2627"/>
                  <a:gd name="T58" fmla="*/ 949 w 4424"/>
                  <a:gd name="T59" fmla="*/ 904 h 2627"/>
                  <a:gd name="T60" fmla="*/ 811 w 4424"/>
                  <a:gd name="T61" fmla="*/ 1727 h 2627"/>
                  <a:gd name="T62" fmla="*/ 3054 w 4424"/>
                  <a:gd name="T63" fmla="*/ 823 h 2627"/>
                  <a:gd name="T64" fmla="*/ 2878 w 4424"/>
                  <a:gd name="T65" fmla="*/ 452 h 2627"/>
                  <a:gd name="T66" fmla="*/ 3726 w 4424"/>
                  <a:gd name="T67" fmla="*/ 2255 h 2627"/>
                  <a:gd name="T68" fmla="*/ 4247 w 4424"/>
                  <a:gd name="T69" fmla="*/ 2255 h 2627"/>
                  <a:gd name="T70" fmla="*/ 3757 w 4424"/>
                  <a:gd name="T71" fmla="*/ 2626 h 2627"/>
                  <a:gd name="T72" fmla="*/ 2388 w 4424"/>
                  <a:gd name="T73" fmla="*/ 2255 h 2627"/>
                  <a:gd name="T74" fmla="*/ 2915 w 4424"/>
                  <a:gd name="T75" fmla="*/ 2255 h 2627"/>
                  <a:gd name="T76" fmla="*/ 1898 w 4424"/>
                  <a:gd name="T77" fmla="*/ 2626 h 2627"/>
                  <a:gd name="T78" fmla="*/ 1722 w 4424"/>
                  <a:gd name="T79" fmla="*/ 2255 h 2627"/>
                  <a:gd name="T80" fmla="*/ 1332 w 4424"/>
                  <a:gd name="T81" fmla="*/ 0 h 2627"/>
                  <a:gd name="T82" fmla="*/ 2702 w 4424"/>
                  <a:gd name="T83" fmla="*/ 370 h 2627"/>
                  <a:gd name="T84" fmla="*/ 2174 w 4424"/>
                  <a:gd name="T85" fmla="*/ 370 h 2627"/>
                  <a:gd name="T86" fmla="*/ 3192 w 4424"/>
                  <a:gd name="T87" fmla="*/ 0 h 2627"/>
                  <a:gd name="T88" fmla="*/ 3368 w 4424"/>
                  <a:gd name="T89" fmla="*/ 370 h 2627"/>
                  <a:gd name="T90" fmla="*/ 176 w 4424"/>
                  <a:gd name="T91" fmla="*/ 370 h 2627"/>
                  <a:gd name="T92" fmla="*/ 735 w 4424"/>
                  <a:gd name="T93" fmla="*/ 452 h 2627"/>
                  <a:gd name="T94" fmla="*/ 911 w 4424"/>
                  <a:gd name="T95" fmla="*/ 823 h 2627"/>
                  <a:gd name="T96" fmla="*/ 1194 w 4424"/>
                  <a:gd name="T97" fmla="*/ 0 h 2627"/>
                  <a:gd name="T98" fmla="*/ 1370 w 4424"/>
                  <a:gd name="T99" fmla="*/ 370 h 2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24" h="2627">
                    <a:moveTo>
                      <a:pt x="2005" y="1727"/>
                    </a:moveTo>
                    <a:lnTo>
                      <a:pt x="1829" y="1350"/>
                    </a:lnTo>
                    <a:lnTo>
                      <a:pt x="1301" y="1350"/>
                    </a:lnTo>
                    <a:lnTo>
                      <a:pt x="1477" y="1727"/>
                    </a:lnTo>
                    <a:lnTo>
                      <a:pt x="2005" y="1727"/>
                    </a:lnTo>
                    <a:close/>
                    <a:moveTo>
                      <a:pt x="874" y="452"/>
                    </a:moveTo>
                    <a:lnTo>
                      <a:pt x="1050" y="823"/>
                    </a:lnTo>
                    <a:lnTo>
                      <a:pt x="1577" y="823"/>
                    </a:lnTo>
                    <a:lnTo>
                      <a:pt x="1401" y="452"/>
                    </a:lnTo>
                    <a:lnTo>
                      <a:pt x="874" y="452"/>
                    </a:lnTo>
                    <a:close/>
                    <a:moveTo>
                      <a:pt x="1791" y="1275"/>
                    </a:moveTo>
                    <a:lnTo>
                      <a:pt x="1615" y="904"/>
                    </a:lnTo>
                    <a:lnTo>
                      <a:pt x="1087" y="904"/>
                    </a:lnTo>
                    <a:lnTo>
                      <a:pt x="1263" y="1275"/>
                    </a:lnTo>
                    <a:lnTo>
                      <a:pt x="1791" y="1275"/>
                    </a:lnTo>
                    <a:close/>
                    <a:moveTo>
                      <a:pt x="1546" y="452"/>
                    </a:moveTo>
                    <a:lnTo>
                      <a:pt x="1715" y="823"/>
                    </a:lnTo>
                    <a:lnTo>
                      <a:pt x="2243" y="823"/>
                    </a:lnTo>
                    <a:lnTo>
                      <a:pt x="2073" y="452"/>
                    </a:lnTo>
                    <a:lnTo>
                      <a:pt x="1546" y="452"/>
                    </a:lnTo>
                    <a:close/>
                    <a:moveTo>
                      <a:pt x="2878" y="2180"/>
                    </a:moveTo>
                    <a:lnTo>
                      <a:pt x="2708" y="1803"/>
                    </a:lnTo>
                    <a:lnTo>
                      <a:pt x="2180" y="1803"/>
                    </a:lnTo>
                    <a:lnTo>
                      <a:pt x="2356" y="2180"/>
                    </a:lnTo>
                    <a:lnTo>
                      <a:pt x="2878" y="2180"/>
                    </a:lnTo>
                    <a:close/>
                    <a:moveTo>
                      <a:pt x="3475" y="1727"/>
                    </a:moveTo>
                    <a:lnTo>
                      <a:pt x="4002" y="1727"/>
                    </a:lnTo>
                    <a:lnTo>
                      <a:pt x="3826" y="1350"/>
                    </a:lnTo>
                    <a:lnTo>
                      <a:pt x="3299" y="1350"/>
                    </a:lnTo>
                    <a:lnTo>
                      <a:pt x="3475" y="1727"/>
                    </a:lnTo>
                    <a:close/>
                    <a:moveTo>
                      <a:pt x="3550" y="2180"/>
                    </a:moveTo>
                    <a:lnTo>
                      <a:pt x="3374" y="1803"/>
                    </a:lnTo>
                    <a:lnTo>
                      <a:pt x="2846" y="1803"/>
                    </a:lnTo>
                    <a:lnTo>
                      <a:pt x="3022" y="2180"/>
                    </a:lnTo>
                    <a:lnTo>
                      <a:pt x="3550" y="2180"/>
                    </a:lnTo>
                    <a:close/>
                    <a:moveTo>
                      <a:pt x="2212" y="2180"/>
                    </a:moveTo>
                    <a:lnTo>
                      <a:pt x="2036" y="1803"/>
                    </a:lnTo>
                    <a:lnTo>
                      <a:pt x="1514" y="1803"/>
                    </a:lnTo>
                    <a:lnTo>
                      <a:pt x="1684" y="2180"/>
                    </a:lnTo>
                    <a:lnTo>
                      <a:pt x="2212" y="2180"/>
                    </a:lnTo>
                    <a:close/>
                    <a:moveTo>
                      <a:pt x="2670" y="1727"/>
                    </a:moveTo>
                    <a:lnTo>
                      <a:pt x="2494" y="1350"/>
                    </a:lnTo>
                    <a:lnTo>
                      <a:pt x="1967" y="1350"/>
                    </a:lnTo>
                    <a:lnTo>
                      <a:pt x="2143" y="1727"/>
                    </a:lnTo>
                    <a:lnTo>
                      <a:pt x="2670" y="1727"/>
                    </a:lnTo>
                    <a:close/>
                    <a:moveTo>
                      <a:pt x="1753" y="904"/>
                    </a:moveTo>
                    <a:lnTo>
                      <a:pt x="1929" y="1275"/>
                    </a:lnTo>
                    <a:lnTo>
                      <a:pt x="2457" y="1275"/>
                    </a:lnTo>
                    <a:lnTo>
                      <a:pt x="2281" y="904"/>
                    </a:lnTo>
                    <a:lnTo>
                      <a:pt x="1753" y="904"/>
                    </a:lnTo>
                    <a:close/>
                    <a:moveTo>
                      <a:pt x="3688" y="2180"/>
                    </a:moveTo>
                    <a:lnTo>
                      <a:pt x="4216" y="2180"/>
                    </a:lnTo>
                    <a:lnTo>
                      <a:pt x="4040" y="1803"/>
                    </a:lnTo>
                    <a:lnTo>
                      <a:pt x="3512" y="1803"/>
                    </a:lnTo>
                    <a:lnTo>
                      <a:pt x="3688" y="2180"/>
                    </a:lnTo>
                    <a:close/>
                    <a:moveTo>
                      <a:pt x="3336" y="1727"/>
                    </a:moveTo>
                    <a:lnTo>
                      <a:pt x="3161" y="1350"/>
                    </a:lnTo>
                    <a:lnTo>
                      <a:pt x="2633" y="1350"/>
                    </a:lnTo>
                    <a:lnTo>
                      <a:pt x="2809" y="1727"/>
                    </a:lnTo>
                    <a:lnTo>
                      <a:pt x="3336" y="1727"/>
                    </a:lnTo>
                    <a:close/>
                    <a:moveTo>
                      <a:pt x="3261" y="1275"/>
                    </a:moveTo>
                    <a:lnTo>
                      <a:pt x="3789" y="1275"/>
                    </a:lnTo>
                    <a:lnTo>
                      <a:pt x="3613" y="904"/>
                    </a:lnTo>
                    <a:lnTo>
                      <a:pt x="3085" y="904"/>
                    </a:lnTo>
                    <a:lnTo>
                      <a:pt x="3261" y="1275"/>
                    </a:lnTo>
                    <a:close/>
                    <a:moveTo>
                      <a:pt x="2212" y="452"/>
                    </a:moveTo>
                    <a:lnTo>
                      <a:pt x="2388" y="823"/>
                    </a:lnTo>
                    <a:lnTo>
                      <a:pt x="2915" y="823"/>
                    </a:lnTo>
                    <a:lnTo>
                      <a:pt x="2740" y="452"/>
                    </a:lnTo>
                    <a:lnTo>
                      <a:pt x="2212" y="452"/>
                    </a:lnTo>
                    <a:close/>
                    <a:moveTo>
                      <a:pt x="2419" y="904"/>
                    </a:moveTo>
                    <a:lnTo>
                      <a:pt x="2595" y="1275"/>
                    </a:lnTo>
                    <a:lnTo>
                      <a:pt x="3123" y="1275"/>
                    </a:lnTo>
                    <a:lnTo>
                      <a:pt x="2947" y="904"/>
                    </a:lnTo>
                    <a:lnTo>
                      <a:pt x="2419" y="904"/>
                    </a:lnTo>
                    <a:close/>
                    <a:moveTo>
                      <a:pt x="1370" y="1803"/>
                    </a:moveTo>
                    <a:lnTo>
                      <a:pt x="842" y="1803"/>
                    </a:lnTo>
                    <a:lnTo>
                      <a:pt x="1018" y="2180"/>
                    </a:lnTo>
                    <a:lnTo>
                      <a:pt x="1546" y="2180"/>
                    </a:lnTo>
                    <a:lnTo>
                      <a:pt x="1370" y="1803"/>
                    </a:lnTo>
                    <a:close/>
                    <a:moveTo>
                      <a:pt x="1056" y="2255"/>
                    </a:moveTo>
                    <a:lnTo>
                      <a:pt x="1232" y="2626"/>
                    </a:lnTo>
                    <a:lnTo>
                      <a:pt x="1759" y="2626"/>
                    </a:lnTo>
                    <a:lnTo>
                      <a:pt x="1584" y="2255"/>
                    </a:lnTo>
                    <a:lnTo>
                      <a:pt x="1056" y="2255"/>
                    </a:lnTo>
                    <a:close/>
                    <a:moveTo>
                      <a:pt x="949" y="904"/>
                    </a:moveTo>
                    <a:lnTo>
                      <a:pt x="421" y="904"/>
                    </a:lnTo>
                    <a:lnTo>
                      <a:pt x="597" y="1275"/>
                    </a:lnTo>
                    <a:lnTo>
                      <a:pt x="1125" y="1275"/>
                    </a:lnTo>
                    <a:lnTo>
                      <a:pt x="949" y="904"/>
                    </a:lnTo>
                    <a:close/>
                    <a:moveTo>
                      <a:pt x="1163" y="1350"/>
                    </a:moveTo>
                    <a:lnTo>
                      <a:pt x="635" y="1350"/>
                    </a:lnTo>
                    <a:lnTo>
                      <a:pt x="811" y="1727"/>
                    </a:lnTo>
                    <a:lnTo>
                      <a:pt x="1338" y="1727"/>
                    </a:lnTo>
                    <a:lnTo>
                      <a:pt x="1163" y="1350"/>
                    </a:lnTo>
                    <a:close/>
                    <a:moveTo>
                      <a:pt x="3054" y="823"/>
                    </a:moveTo>
                    <a:lnTo>
                      <a:pt x="3581" y="823"/>
                    </a:lnTo>
                    <a:lnTo>
                      <a:pt x="3405" y="452"/>
                    </a:lnTo>
                    <a:lnTo>
                      <a:pt x="2878" y="452"/>
                    </a:lnTo>
                    <a:lnTo>
                      <a:pt x="3054" y="823"/>
                    </a:lnTo>
                    <a:close/>
                    <a:moveTo>
                      <a:pt x="4247" y="2255"/>
                    </a:moveTo>
                    <a:lnTo>
                      <a:pt x="3726" y="2255"/>
                    </a:lnTo>
                    <a:lnTo>
                      <a:pt x="3896" y="2626"/>
                    </a:lnTo>
                    <a:lnTo>
                      <a:pt x="4423" y="2626"/>
                    </a:lnTo>
                    <a:lnTo>
                      <a:pt x="4247" y="2255"/>
                    </a:lnTo>
                    <a:close/>
                    <a:moveTo>
                      <a:pt x="3054" y="2255"/>
                    </a:moveTo>
                    <a:lnTo>
                      <a:pt x="3230" y="2626"/>
                    </a:lnTo>
                    <a:lnTo>
                      <a:pt x="3757" y="2626"/>
                    </a:lnTo>
                    <a:lnTo>
                      <a:pt x="3581" y="2255"/>
                    </a:lnTo>
                    <a:lnTo>
                      <a:pt x="3054" y="2255"/>
                    </a:lnTo>
                    <a:close/>
                    <a:moveTo>
                      <a:pt x="2388" y="2255"/>
                    </a:moveTo>
                    <a:lnTo>
                      <a:pt x="2564" y="2626"/>
                    </a:lnTo>
                    <a:lnTo>
                      <a:pt x="3091" y="2626"/>
                    </a:lnTo>
                    <a:lnTo>
                      <a:pt x="2915" y="2255"/>
                    </a:lnTo>
                    <a:lnTo>
                      <a:pt x="2388" y="2255"/>
                    </a:lnTo>
                    <a:close/>
                    <a:moveTo>
                      <a:pt x="1722" y="2255"/>
                    </a:moveTo>
                    <a:lnTo>
                      <a:pt x="1898" y="2626"/>
                    </a:lnTo>
                    <a:lnTo>
                      <a:pt x="2425" y="2626"/>
                    </a:lnTo>
                    <a:lnTo>
                      <a:pt x="2249" y="2255"/>
                    </a:lnTo>
                    <a:lnTo>
                      <a:pt x="1722" y="2255"/>
                    </a:lnTo>
                    <a:close/>
                    <a:moveTo>
                      <a:pt x="2036" y="370"/>
                    </a:moveTo>
                    <a:lnTo>
                      <a:pt x="1860" y="0"/>
                    </a:lnTo>
                    <a:lnTo>
                      <a:pt x="1332" y="0"/>
                    </a:lnTo>
                    <a:lnTo>
                      <a:pt x="1508" y="370"/>
                    </a:lnTo>
                    <a:lnTo>
                      <a:pt x="2036" y="370"/>
                    </a:lnTo>
                    <a:close/>
                    <a:moveTo>
                      <a:pt x="2702" y="370"/>
                    </a:moveTo>
                    <a:lnTo>
                      <a:pt x="2526" y="0"/>
                    </a:lnTo>
                    <a:lnTo>
                      <a:pt x="1998" y="0"/>
                    </a:lnTo>
                    <a:lnTo>
                      <a:pt x="2174" y="370"/>
                    </a:lnTo>
                    <a:lnTo>
                      <a:pt x="2702" y="370"/>
                    </a:lnTo>
                    <a:close/>
                    <a:moveTo>
                      <a:pt x="3368" y="370"/>
                    </a:moveTo>
                    <a:lnTo>
                      <a:pt x="3192" y="0"/>
                    </a:lnTo>
                    <a:lnTo>
                      <a:pt x="2664" y="0"/>
                    </a:lnTo>
                    <a:lnTo>
                      <a:pt x="2840" y="370"/>
                    </a:lnTo>
                    <a:lnTo>
                      <a:pt x="3368" y="370"/>
                    </a:lnTo>
                    <a:close/>
                    <a:moveTo>
                      <a:pt x="528" y="0"/>
                    </a:moveTo>
                    <a:lnTo>
                      <a:pt x="0" y="0"/>
                    </a:lnTo>
                    <a:lnTo>
                      <a:pt x="176" y="370"/>
                    </a:lnTo>
                    <a:lnTo>
                      <a:pt x="698" y="370"/>
                    </a:lnTo>
                    <a:lnTo>
                      <a:pt x="528" y="0"/>
                    </a:lnTo>
                    <a:close/>
                    <a:moveTo>
                      <a:pt x="735" y="452"/>
                    </a:moveTo>
                    <a:lnTo>
                      <a:pt x="208" y="452"/>
                    </a:lnTo>
                    <a:lnTo>
                      <a:pt x="383" y="823"/>
                    </a:lnTo>
                    <a:lnTo>
                      <a:pt x="911" y="823"/>
                    </a:lnTo>
                    <a:lnTo>
                      <a:pt x="735" y="452"/>
                    </a:lnTo>
                    <a:close/>
                    <a:moveTo>
                      <a:pt x="1370" y="370"/>
                    </a:moveTo>
                    <a:lnTo>
                      <a:pt x="1194" y="0"/>
                    </a:lnTo>
                    <a:lnTo>
                      <a:pt x="666" y="0"/>
                    </a:lnTo>
                    <a:lnTo>
                      <a:pt x="842" y="370"/>
                    </a:lnTo>
                    <a:lnTo>
                      <a:pt x="1370" y="370"/>
                    </a:lnTo>
                    <a:close/>
                  </a:path>
                </a:pathLst>
              </a:custGeom>
              <a:solidFill>
                <a:schemeClr val="accent3">
                  <a:lumMod val="75000"/>
                </a:schemeClr>
              </a:solidFill>
              <a:ln>
                <a:noFill/>
              </a:ln>
              <a:effectLst/>
            </p:spPr>
            <p:txBody>
              <a:bodyPr wrap="none" lIns="121853" tIns="60926" rIns="121853" bIns="60926" anchor="ctr"/>
              <a:lstStyle/>
              <a:p>
                <a:endParaRPr lang="en-US"/>
              </a:p>
            </p:txBody>
          </p:sp>
          <p:sp>
            <p:nvSpPr>
              <p:cNvPr id="73" name="Freeform 4">
                <a:extLst>
                  <a:ext uri="{FF2B5EF4-FFF2-40B4-BE49-F238E27FC236}">
                    <a16:creationId xmlns:a16="http://schemas.microsoft.com/office/drawing/2014/main" id="{A192AF53-A998-E94F-990C-C798F7A6433F}"/>
                  </a:ext>
                </a:extLst>
              </p:cNvPr>
              <p:cNvSpPr>
                <a:spLocks noChangeArrowheads="1"/>
              </p:cNvSpPr>
              <p:nvPr/>
            </p:nvSpPr>
            <p:spPr bwMode="auto">
              <a:xfrm>
                <a:off x="6241007" y="7052180"/>
                <a:ext cx="694250" cy="1545810"/>
              </a:xfrm>
              <a:custGeom>
                <a:avLst/>
                <a:gdLst>
                  <a:gd name="T0" fmla="*/ 1432 w 1509"/>
                  <a:gd name="T1" fmla="*/ 3361 h 3362"/>
                  <a:gd name="T2" fmla="*/ 0 w 1509"/>
                  <a:gd name="T3" fmla="*/ 308 h 3362"/>
                  <a:gd name="T4" fmla="*/ 75 w 1509"/>
                  <a:gd name="T5" fmla="*/ 0 h 3362"/>
                  <a:gd name="T6" fmla="*/ 1508 w 1509"/>
                  <a:gd name="T7" fmla="*/ 3053 h 3362"/>
                  <a:gd name="T8" fmla="*/ 1432 w 1509"/>
                  <a:gd name="T9" fmla="*/ 3361 h 3362"/>
                </a:gdLst>
                <a:ahLst/>
                <a:cxnLst>
                  <a:cxn ang="0">
                    <a:pos x="T0" y="T1"/>
                  </a:cxn>
                  <a:cxn ang="0">
                    <a:pos x="T2" y="T3"/>
                  </a:cxn>
                  <a:cxn ang="0">
                    <a:pos x="T4" y="T5"/>
                  </a:cxn>
                  <a:cxn ang="0">
                    <a:pos x="T6" y="T7"/>
                  </a:cxn>
                  <a:cxn ang="0">
                    <a:pos x="T8" y="T9"/>
                  </a:cxn>
                </a:cxnLst>
                <a:rect l="0" t="0" r="r" b="b"/>
                <a:pathLst>
                  <a:path w="1509" h="3362">
                    <a:moveTo>
                      <a:pt x="1432" y="3361"/>
                    </a:moveTo>
                    <a:lnTo>
                      <a:pt x="0" y="308"/>
                    </a:lnTo>
                    <a:lnTo>
                      <a:pt x="75" y="0"/>
                    </a:lnTo>
                    <a:lnTo>
                      <a:pt x="1508" y="3053"/>
                    </a:lnTo>
                    <a:lnTo>
                      <a:pt x="1432" y="3361"/>
                    </a:lnTo>
                  </a:path>
                </a:pathLst>
              </a:custGeom>
              <a:solidFill>
                <a:schemeClr val="accent3">
                  <a:lumMod val="75000"/>
                </a:schemeClr>
              </a:solidFill>
              <a:ln>
                <a:noFill/>
              </a:ln>
              <a:effectLst/>
            </p:spPr>
            <p:txBody>
              <a:bodyPr wrap="none" lIns="121853" tIns="60926" rIns="121853" bIns="60926" anchor="ctr"/>
              <a:lstStyle/>
              <a:p>
                <a:endParaRPr lang="en-US"/>
              </a:p>
            </p:txBody>
          </p:sp>
          <p:sp>
            <p:nvSpPr>
              <p:cNvPr id="74" name="Freeform 5">
                <a:extLst>
                  <a:ext uri="{FF2B5EF4-FFF2-40B4-BE49-F238E27FC236}">
                    <a16:creationId xmlns:a16="http://schemas.microsoft.com/office/drawing/2014/main" id="{309F1499-E59F-1143-B1B2-B33D89BD37D2}"/>
                  </a:ext>
                </a:extLst>
              </p:cNvPr>
              <p:cNvSpPr>
                <a:spLocks noChangeArrowheads="1"/>
              </p:cNvSpPr>
              <p:nvPr/>
            </p:nvSpPr>
            <p:spPr bwMode="auto">
              <a:xfrm>
                <a:off x="6900747" y="8458014"/>
                <a:ext cx="1776225" cy="142004"/>
              </a:xfrm>
              <a:custGeom>
                <a:avLst/>
                <a:gdLst>
                  <a:gd name="T0" fmla="*/ 3858 w 3859"/>
                  <a:gd name="T1" fmla="*/ 0 h 309"/>
                  <a:gd name="T2" fmla="*/ 76 w 3859"/>
                  <a:gd name="T3" fmla="*/ 0 h 309"/>
                  <a:gd name="T4" fmla="*/ 0 w 3859"/>
                  <a:gd name="T5" fmla="*/ 308 h 309"/>
                  <a:gd name="T6" fmla="*/ 3776 w 3859"/>
                  <a:gd name="T7" fmla="*/ 308 h 309"/>
                  <a:gd name="T8" fmla="*/ 3858 w 3859"/>
                  <a:gd name="T9" fmla="*/ 0 h 309"/>
                </a:gdLst>
                <a:ahLst/>
                <a:cxnLst>
                  <a:cxn ang="0">
                    <a:pos x="T0" y="T1"/>
                  </a:cxn>
                  <a:cxn ang="0">
                    <a:pos x="T2" y="T3"/>
                  </a:cxn>
                  <a:cxn ang="0">
                    <a:pos x="T4" y="T5"/>
                  </a:cxn>
                  <a:cxn ang="0">
                    <a:pos x="T6" y="T7"/>
                  </a:cxn>
                  <a:cxn ang="0">
                    <a:pos x="T8" y="T9"/>
                  </a:cxn>
                </a:cxnLst>
                <a:rect l="0" t="0" r="r" b="b"/>
                <a:pathLst>
                  <a:path w="3859" h="309">
                    <a:moveTo>
                      <a:pt x="3858" y="0"/>
                    </a:moveTo>
                    <a:lnTo>
                      <a:pt x="76" y="0"/>
                    </a:lnTo>
                    <a:lnTo>
                      <a:pt x="0" y="308"/>
                    </a:lnTo>
                    <a:lnTo>
                      <a:pt x="3776" y="308"/>
                    </a:lnTo>
                    <a:lnTo>
                      <a:pt x="3858" y="0"/>
                    </a:lnTo>
                  </a:path>
                </a:pathLst>
              </a:custGeom>
              <a:solidFill>
                <a:schemeClr val="accent3">
                  <a:lumMod val="50000"/>
                </a:schemeClr>
              </a:solidFill>
              <a:ln>
                <a:noFill/>
              </a:ln>
              <a:effectLst/>
            </p:spPr>
            <p:txBody>
              <a:bodyPr wrap="none" lIns="121853" tIns="60926" rIns="121853" bIns="60926" anchor="ctr"/>
              <a:lstStyle/>
              <a:p>
                <a:endParaRPr lang="en-US"/>
              </a:p>
            </p:txBody>
          </p:sp>
          <p:sp>
            <p:nvSpPr>
              <p:cNvPr id="75" name="Freeform 10">
                <a:extLst>
                  <a:ext uri="{FF2B5EF4-FFF2-40B4-BE49-F238E27FC236}">
                    <a16:creationId xmlns:a16="http://schemas.microsoft.com/office/drawing/2014/main" id="{28F46636-BE92-6748-A942-5DF19B44F83B}"/>
                  </a:ext>
                </a:extLst>
              </p:cNvPr>
              <p:cNvSpPr>
                <a:spLocks noChangeArrowheads="1"/>
              </p:cNvSpPr>
              <p:nvPr/>
            </p:nvSpPr>
            <p:spPr bwMode="auto">
              <a:xfrm>
                <a:off x="7477260" y="7358500"/>
                <a:ext cx="24359" cy="18258"/>
              </a:xfrm>
              <a:custGeom>
                <a:avLst/>
                <a:gdLst>
                  <a:gd name="T0" fmla="*/ 0 w 51"/>
                  <a:gd name="T1" fmla="*/ 0 h 39"/>
                  <a:gd name="T2" fmla="*/ 19 w 51"/>
                  <a:gd name="T3" fmla="*/ 38 h 39"/>
                  <a:gd name="T4" fmla="*/ 50 w 51"/>
                  <a:gd name="T5" fmla="*/ 0 h 39"/>
                  <a:gd name="T6" fmla="*/ 0 w 51"/>
                  <a:gd name="T7" fmla="*/ 0 h 39"/>
                </a:gdLst>
                <a:ahLst/>
                <a:cxnLst>
                  <a:cxn ang="0">
                    <a:pos x="T0" y="T1"/>
                  </a:cxn>
                  <a:cxn ang="0">
                    <a:pos x="T2" y="T3"/>
                  </a:cxn>
                  <a:cxn ang="0">
                    <a:pos x="T4" y="T5"/>
                  </a:cxn>
                  <a:cxn ang="0">
                    <a:pos x="T6" y="T7"/>
                  </a:cxn>
                </a:cxnLst>
                <a:rect l="0" t="0" r="r" b="b"/>
                <a:pathLst>
                  <a:path w="51" h="39">
                    <a:moveTo>
                      <a:pt x="0" y="0"/>
                    </a:moveTo>
                    <a:lnTo>
                      <a:pt x="19" y="38"/>
                    </a:lnTo>
                    <a:lnTo>
                      <a:pt x="50" y="0"/>
                    </a:lnTo>
                    <a:lnTo>
                      <a:pt x="0" y="0"/>
                    </a:lnTo>
                  </a:path>
                </a:pathLst>
              </a:custGeom>
              <a:solidFill>
                <a:srgbClr val="57C1E8"/>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76" name="Freeform 17">
                <a:extLst>
                  <a:ext uri="{FF2B5EF4-FFF2-40B4-BE49-F238E27FC236}">
                    <a16:creationId xmlns:a16="http://schemas.microsoft.com/office/drawing/2014/main" id="{27A1EFBF-2BA6-9541-A6D3-747662A83054}"/>
                  </a:ext>
                </a:extLst>
              </p:cNvPr>
              <p:cNvSpPr>
                <a:spLocks noChangeArrowheads="1"/>
              </p:cNvSpPr>
              <p:nvPr/>
            </p:nvSpPr>
            <p:spPr bwMode="auto">
              <a:xfrm>
                <a:off x="6925107" y="7151583"/>
                <a:ext cx="1006866" cy="1115743"/>
              </a:xfrm>
              <a:custGeom>
                <a:avLst/>
                <a:gdLst>
                  <a:gd name="T0" fmla="*/ 314 w 2187"/>
                  <a:gd name="T1" fmla="*/ 1803 h 2426"/>
                  <a:gd name="T2" fmla="*/ 0 w 2187"/>
                  <a:gd name="T3" fmla="*/ 2167 h 2426"/>
                  <a:gd name="T4" fmla="*/ 6 w 2187"/>
                  <a:gd name="T5" fmla="*/ 2180 h 2426"/>
                  <a:gd name="T6" fmla="*/ 333 w 2187"/>
                  <a:gd name="T7" fmla="*/ 2180 h 2426"/>
                  <a:gd name="T8" fmla="*/ 465 w 2187"/>
                  <a:gd name="T9" fmla="*/ 2029 h 2426"/>
                  <a:gd name="T10" fmla="*/ 358 w 2187"/>
                  <a:gd name="T11" fmla="*/ 1803 h 2426"/>
                  <a:gd name="T12" fmla="*/ 314 w 2187"/>
                  <a:gd name="T13" fmla="*/ 1803 h 2426"/>
                  <a:gd name="T14" fmla="*/ 125 w 2187"/>
                  <a:gd name="T15" fmla="*/ 2425 h 2426"/>
                  <a:gd name="T16" fmla="*/ 270 w 2187"/>
                  <a:gd name="T17" fmla="*/ 2255 h 2426"/>
                  <a:gd name="T18" fmla="*/ 44 w 2187"/>
                  <a:gd name="T19" fmla="*/ 2255 h 2426"/>
                  <a:gd name="T20" fmla="*/ 125 w 2187"/>
                  <a:gd name="T21" fmla="*/ 2425 h 2426"/>
                  <a:gd name="T22" fmla="*/ 1206 w 2187"/>
                  <a:gd name="T23" fmla="*/ 766 h 2426"/>
                  <a:gd name="T24" fmla="*/ 1156 w 2187"/>
                  <a:gd name="T25" fmla="*/ 823 h 2426"/>
                  <a:gd name="T26" fmla="*/ 1231 w 2187"/>
                  <a:gd name="T27" fmla="*/ 823 h 2426"/>
                  <a:gd name="T28" fmla="*/ 1206 w 2187"/>
                  <a:gd name="T29" fmla="*/ 766 h 2426"/>
                  <a:gd name="T30" fmla="*/ 773 w 2187"/>
                  <a:gd name="T31" fmla="*/ 1269 h 2426"/>
                  <a:gd name="T32" fmla="*/ 766 w 2187"/>
                  <a:gd name="T33" fmla="*/ 1275 h 2426"/>
                  <a:gd name="T34" fmla="*/ 779 w 2187"/>
                  <a:gd name="T35" fmla="*/ 1275 h 2426"/>
                  <a:gd name="T36" fmla="*/ 773 w 2187"/>
                  <a:gd name="T37" fmla="*/ 1269 h 2426"/>
                  <a:gd name="T38" fmla="*/ 1633 w 2187"/>
                  <a:gd name="T39" fmla="*/ 263 h 2426"/>
                  <a:gd name="T40" fmla="*/ 1539 w 2187"/>
                  <a:gd name="T41" fmla="*/ 370 h 2426"/>
                  <a:gd name="T42" fmla="*/ 1690 w 2187"/>
                  <a:gd name="T43" fmla="*/ 370 h 2426"/>
                  <a:gd name="T44" fmla="*/ 1633 w 2187"/>
                  <a:gd name="T45" fmla="*/ 263 h 2426"/>
                  <a:gd name="T46" fmla="*/ 553 w 2187"/>
                  <a:gd name="T47" fmla="*/ 1922 h 2426"/>
                  <a:gd name="T48" fmla="*/ 653 w 2187"/>
                  <a:gd name="T49" fmla="*/ 1803 h 2426"/>
                  <a:gd name="T50" fmla="*/ 502 w 2187"/>
                  <a:gd name="T51" fmla="*/ 1803 h 2426"/>
                  <a:gd name="T52" fmla="*/ 553 w 2187"/>
                  <a:gd name="T53" fmla="*/ 1922 h 2426"/>
                  <a:gd name="T54" fmla="*/ 986 w 2187"/>
                  <a:gd name="T55" fmla="*/ 1419 h 2426"/>
                  <a:gd name="T56" fmla="*/ 1043 w 2187"/>
                  <a:gd name="T57" fmla="*/ 1350 h 2426"/>
                  <a:gd name="T58" fmla="*/ 955 w 2187"/>
                  <a:gd name="T59" fmla="*/ 1350 h 2426"/>
                  <a:gd name="T60" fmla="*/ 986 w 2187"/>
                  <a:gd name="T61" fmla="*/ 1419 h 2426"/>
                  <a:gd name="T62" fmla="*/ 2180 w 2187"/>
                  <a:gd name="T63" fmla="*/ 0 h 2426"/>
                  <a:gd name="T64" fmla="*/ 1859 w 2187"/>
                  <a:gd name="T65" fmla="*/ 0 h 2426"/>
                  <a:gd name="T66" fmla="*/ 1728 w 2187"/>
                  <a:gd name="T67" fmla="*/ 157 h 2426"/>
                  <a:gd name="T68" fmla="*/ 1828 w 2187"/>
                  <a:gd name="T69" fmla="*/ 370 h 2426"/>
                  <a:gd name="T70" fmla="*/ 1885 w 2187"/>
                  <a:gd name="T71" fmla="*/ 370 h 2426"/>
                  <a:gd name="T72" fmla="*/ 2186 w 2187"/>
                  <a:gd name="T73" fmla="*/ 18 h 2426"/>
                  <a:gd name="T74" fmla="*/ 2180 w 2187"/>
                  <a:gd name="T75" fmla="*/ 0 h 2426"/>
                  <a:gd name="T76" fmla="*/ 703 w 2187"/>
                  <a:gd name="T77" fmla="*/ 1350 h 2426"/>
                  <a:gd name="T78" fmla="*/ 433 w 2187"/>
                  <a:gd name="T79" fmla="*/ 1665 h 2426"/>
                  <a:gd name="T80" fmla="*/ 465 w 2187"/>
                  <a:gd name="T81" fmla="*/ 1727 h 2426"/>
                  <a:gd name="T82" fmla="*/ 722 w 2187"/>
                  <a:gd name="T83" fmla="*/ 1727 h 2426"/>
                  <a:gd name="T84" fmla="*/ 898 w 2187"/>
                  <a:gd name="T85" fmla="*/ 1526 h 2426"/>
                  <a:gd name="T86" fmla="*/ 817 w 2187"/>
                  <a:gd name="T87" fmla="*/ 1350 h 2426"/>
                  <a:gd name="T88" fmla="*/ 703 w 2187"/>
                  <a:gd name="T89" fmla="*/ 1350 h 2426"/>
                  <a:gd name="T90" fmla="*/ 1476 w 2187"/>
                  <a:gd name="T91" fmla="*/ 452 h 2426"/>
                  <a:gd name="T92" fmla="*/ 1294 w 2187"/>
                  <a:gd name="T93" fmla="*/ 659 h 2426"/>
                  <a:gd name="T94" fmla="*/ 1376 w 2187"/>
                  <a:gd name="T95" fmla="*/ 823 h 2426"/>
                  <a:gd name="T96" fmla="*/ 1495 w 2187"/>
                  <a:gd name="T97" fmla="*/ 823 h 2426"/>
                  <a:gd name="T98" fmla="*/ 1759 w 2187"/>
                  <a:gd name="T99" fmla="*/ 521 h 2426"/>
                  <a:gd name="T100" fmla="*/ 1728 w 2187"/>
                  <a:gd name="T101" fmla="*/ 452 h 2426"/>
                  <a:gd name="T102" fmla="*/ 1476 w 2187"/>
                  <a:gd name="T103" fmla="*/ 452 h 2426"/>
                  <a:gd name="T104" fmla="*/ 1087 w 2187"/>
                  <a:gd name="T105" fmla="*/ 904 h 2426"/>
                  <a:gd name="T106" fmla="*/ 867 w 2187"/>
                  <a:gd name="T107" fmla="*/ 1162 h 2426"/>
                  <a:gd name="T108" fmla="*/ 917 w 2187"/>
                  <a:gd name="T109" fmla="*/ 1275 h 2426"/>
                  <a:gd name="T110" fmla="*/ 1112 w 2187"/>
                  <a:gd name="T111" fmla="*/ 1275 h 2426"/>
                  <a:gd name="T112" fmla="*/ 1325 w 2187"/>
                  <a:gd name="T113" fmla="*/ 1024 h 2426"/>
                  <a:gd name="T114" fmla="*/ 1269 w 2187"/>
                  <a:gd name="T115" fmla="*/ 904 h 2426"/>
                  <a:gd name="T116" fmla="*/ 1087 w 2187"/>
                  <a:gd name="T117" fmla="*/ 904 h 2426"/>
                  <a:gd name="T118" fmla="*/ 1413 w 2187"/>
                  <a:gd name="T119" fmla="*/ 917 h 2426"/>
                  <a:gd name="T120" fmla="*/ 1432 w 2187"/>
                  <a:gd name="T121" fmla="*/ 904 h 2426"/>
                  <a:gd name="T122" fmla="*/ 1407 w 2187"/>
                  <a:gd name="T123" fmla="*/ 904 h 2426"/>
                  <a:gd name="T124" fmla="*/ 1413 w 2187"/>
                  <a:gd name="T125" fmla="*/ 917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87" h="2426">
                    <a:moveTo>
                      <a:pt x="314" y="1803"/>
                    </a:moveTo>
                    <a:lnTo>
                      <a:pt x="0" y="2167"/>
                    </a:lnTo>
                    <a:lnTo>
                      <a:pt x="6" y="2180"/>
                    </a:lnTo>
                    <a:lnTo>
                      <a:pt x="333" y="2180"/>
                    </a:lnTo>
                    <a:lnTo>
                      <a:pt x="465" y="2029"/>
                    </a:lnTo>
                    <a:lnTo>
                      <a:pt x="358" y="1803"/>
                    </a:lnTo>
                    <a:lnTo>
                      <a:pt x="314" y="1803"/>
                    </a:lnTo>
                    <a:close/>
                    <a:moveTo>
                      <a:pt x="125" y="2425"/>
                    </a:moveTo>
                    <a:lnTo>
                      <a:pt x="270" y="2255"/>
                    </a:lnTo>
                    <a:lnTo>
                      <a:pt x="44" y="2255"/>
                    </a:lnTo>
                    <a:lnTo>
                      <a:pt x="125" y="2425"/>
                    </a:lnTo>
                    <a:close/>
                    <a:moveTo>
                      <a:pt x="1206" y="766"/>
                    </a:moveTo>
                    <a:lnTo>
                      <a:pt x="1156" y="823"/>
                    </a:lnTo>
                    <a:lnTo>
                      <a:pt x="1231" y="823"/>
                    </a:lnTo>
                    <a:lnTo>
                      <a:pt x="1206" y="766"/>
                    </a:lnTo>
                    <a:close/>
                    <a:moveTo>
                      <a:pt x="773" y="1269"/>
                    </a:moveTo>
                    <a:lnTo>
                      <a:pt x="766" y="1275"/>
                    </a:lnTo>
                    <a:lnTo>
                      <a:pt x="779" y="1275"/>
                    </a:lnTo>
                    <a:lnTo>
                      <a:pt x="773" y="1269"/>
                    </a:lnTo>
                    <a:close/>
                    <a:moveTo>
                      <a:pt x="1633" y="263"/>
                    </a:moveTo>
                    <a:lnTo>
                      <a:pt x="1539" y="370"/>
                    </a:lnTo>
                    <a:lnTo>
                      <a:pt x="1690" y="370"/>
                    </a:lnTo>
                    <a:lnTo>
                      <a:pt x="1633" y="263"/>
                    </a:lnTo>
                    <a:close/>
                    <a:moveTo>
                      <a:pt x="553" y="1922"/>
                    </a:moveTo>
                    <a:lnTo>
                      <a:pt x="653" y="1803"/>
                    </a:lnTo>
                    <a:lnTo>
                      <a:pt x="502" y="1803"/>
                    </a:lnTo>
                    <a:lnTo>
                      <a:pt x="553" y="1922"/>
                    </a:lnTo>
                    <a:close/>
                    <a:moveTo>
                      <a:pt x="986" y="1419"/>
                    </a:moveTo>
                    <a:lnTo>
                      <a:pt x="1043" y="1350"/>
                    </a:lnTo>
                    <a:lnTo>
                      <a:pt x="955" y="1350"/>
                    </a:lnTo>
                    <a:lnTo>
                      <a:pt x="986" y="1419"/>
                    </a:lnTo>
                    <a:close/>
                    <a:moveTo>
                      <a:pt x="2180" y="0"/>
                    </a:moveTo>
                    <a:lnTo>
                      <a:pt x="1859" y="0"/>
                    </a:lnTo>
                    <a:lnTo>
                      <a:pt x="1728" y="157"/>
                    </a:lnTo>
                    <a:lnTo>
                      <a:pt x="1828" y="370"/>
                    </a:lnTo>
                    <a:lnTo>
                      <a:pt x="1885" y="370"/>
                    </a:lnTo>
                    <a:lnTo>
                      <a:pt x="2186" y="18"/>
                    </a:lnTo>
                    <a:lnTo>
                      <a:pt x="2180" y="0"/>
                    </a:lnTo>
                    <a:close/>
                    <a:moveTo>
                      <a:pt x="703" y="1350"/>
                    </a:moveTo>
                    <a:lnTo>
                      <a:pt x="433" y="1665"/>
                    </a:lnTo>
                    <a:lnTo>
                      <a:pt x="465" y="1727"/>
                    </a:lnTo>
                    <a:lnTo>
                      <a:pt x="722" y="1727"/>
                    </a:lnTo>
                    <a:lnTo>
                      <a:pt x="898" y="1526"/>
                    </a:lnTo>
                    <a:lnTo>
                      <a:pt x="817" y="1350"/>
                    </a:lnTo>
                    <a:lnTo>
                      <a:pt x="703" y="1350"/>
                    </a:lnTo>
                    <a:close/>
                    <a:moveTo>
                      <a:pt x="1476" y="452"/>
                    </a:moveTo>
                    <a:lnTo>
                      <a:pt x="1294" y="659"/>
                    </a:lnTo>
                    <a:lnTo>
                      <a:pt x="1376" y="823"/>
                    </a:lnTo>
                    <a:lnTo>
                      <a:pt x="1495" y="823"/>
                    </a:lnTo>
                    <a:lnTo>
                      <a:pt x="1759" y="521"/>
                    </a:lnTo>
                    <a:lnTo>
                      <a:pt x="1728" y="452"/>
                    </a:lnTo>
                    <a:lnTo>
                      <a:pt x="1476" y="452"/>
                    </a:lnTo>
                    <a:close/>
                    <a:moveTo>
                      <a:pt x="1087" y="904"/>
                    </a:moveTo>
                    <a:lnTo>
                      <a:pt x="867" y="1162"/>
                    </a:lnTo>
                    <a:lnTo>
                      <a:pt x="917" y="1275"/>
                    </a:lnTo>
                    <a:lnTo>
                      <a:pt x="1112" y="1275"/>
                    </a:lnTo>
                    <a:lnTo>
                      <a:pt x="1325" y="1024"/>
                    </a:lnTo>
                    <a:lnTo>
                      <a:pt x="1269" y="904"/>
                    </a:lnTo>
                    <a:lnTo>
                      <a:pt x="1087" y="904"/>
                    </a:lnTo>
                    <a:close/>
                    <a:moveTo>
                      <a:pt x="1413" y="917"/>
                    </a:moveTo>
                    <a:lnTo>
                      <a:pt x="1432" y="904"/>
                    </a:lnTo>
                    <a:lnTo>
                      <a:pt x="1407" y="904"/>
                    </a:lnTo>
                    <a:lnTo>
                      <a:pt x="1413" y="917"/>
                    </a:lnTo>
                    <a:close/>
                  </a:path>
                </a:pathLst>
              </a:custGeom>
              <a:solidFill>
                <a:schemeClr val="accent3"/>
              </a:solidFill>
              <a:ln>
                <a:noFill/>
              </a:ln>
              <a:effectLst/>
            </p:spPr>
            <p:txBody>
              <a:bodyPr wrap="none" lIns="121853" tIns="60926" rIns="121853" bIns="60926" anchor="ctr"/>
              <a:lstStyle/>
              <a:p>
                <a:endParaRPr lang="en-US"/>
              </a:p>
            </p:txBody>
          </p:sp>
          <p:sp>
            <p:nvSpPr>
              <p:cNvPr id="77" name="Freeform 18">
                <a:extLst>
                  <a:ext uri="{FF2B5EF4-FFF2-40B4-BE49-F238E27FC236}">
                    <a16:creationId xmlns:a16="http://schemas.microsoft.com/office/drawing/2014/main" id="{1439068C-FD45-C244-ACB9-6059C7BA52F6}"/>
                  </a:ext>
                </a:extLst>
              </p:cNvPr>
              <p:cNvSpPr>
                <a:spLocks noChangeArrowheads="1"/>
              </p:cNvSpPr>
              <p:nvPr/>
            </p:nvSpPr>
            <p:spPr bwMode="auto">
              <a:xfrm>
                <a:off x="7773636" y="7816969"/>
                <a:ext cx="521702" cy="543671"/>
              </a:xfrm>
              <a:custGeom>
                <a:avLst/>
                <a:gdLst>
                  <a:gd name="T0" fmla="*/ 239 w 1132"/>
                  <a:gd name="T1" fmla="*/ 904 h 1182"/>
                  <a:gd name="T2" fmla="*/ 364 w 1132"/>
                  <a:gd name="T3" fmla="*/ 1162 h 1182"/>
                  <a:gd name="T4" fmla="*/ 660 w 1132"/>
                  <a:gd name="T5" fmla="*/ 810 h 1182"/>
                  <a:gd name="T6" fmla="*/ 320 w 1132"/>
                  <a:gd name="T7" fmla="*/ 810 h 1182"/>
                  <a:gd name="T8" fmla="*/ 239 w 1132"/>
                  <a:gd name="T9" fmla="*/ 904 h 1182"/>
                  <a:gd name="T10" fmla="*/ 383 w 1132"/>
                  <a:gd name="T11" fmla="*/ 735 h 1182"/>
                  <a:gd name="T12" fmla="*/ 691 w 1132"/>
                  <a:gd name="T13" fmla="*/ 735 h 1182"/>
                  <a:gd name="T14" fmla="*/ 584 w 1132"/>
                  <a:gd name="T15" fmla="*/ 502 h 1182"/>
                  <a:gd name="T16" fmla="*/ 383 w 1132"/>
                  <a:gd name="T17" fmla="*/ 735 h 1182"/>
                  <a:gd name="T18" fmla="*/ 0 w 1132"/>
                  <a:gd name="T19" fmla="*/ 1181 h 1182"/>
                  <a:gd name="T20" fmla="*/ 232 w 1132"/>
                  <a:gd name="T21" fmla="*/ 1181 h 1182"/>
                  <a:gd name="T22" fmla="*/ 151 w 1132"/>
                  <a:gd name="T23" fmla="*/ 1005 h 1182"/>
                  <a:gd name="T24" fmla="*/ 0 w 1132"/>
                  <a:gd name="T25" fmla="*/ 1181 h 1182"/>
                  <a:gd name="T26" fmla="*/ 1011 w 1132"/>
                  <a:gd name="T27" fmla="*/ 0 h 1182"/>
                  <a:gd name="T28" fmla="*/ 773 w 1132"/>
                  <a:gd name="T29" fmla="*/ 282 h 1182"/>
                  <a:gd name="T30" fmla="*/ 1112 w 1132"/>
                  <a:gd name="T31" fmla="*/ 282 h 1182"/>
                  <a:gd name="T32" fmla="*/ 1131 w 1132"/>
                  <a:gd name="T33" fmla="*/ 257 h 1182"/>
                  <a:gd name="T34" fmla="*/ 1011 w 1132"/>
                  <a:gd name="T35" fmla="*/ 0 h 1182"/>
                  <a:gd name="T36" fmla="*/ 672 w 1132"/>
                  <a:gd name="T37" fmla="*/ 402 h 1182"/>
                  <a:gd name="T38" fmla="*/ 792 w 1132"/>
                  <a:gd name="T39" fmla="*/ 659 h 1182"/>
                  <a:gd name="T40" fmla="*/ 1049 w 1132"/>
                  <a:gd name="T41" fmla="*/ 358 h 1182"/>
                  <a:gd name="T42" fmla="*/ 704 w 1132"/>
                  <a:gd name="T43" fmla="*/ 358 h 1182"/>
                  <a:gd name="T44" fmla="*/ 672 w 1132"/>
                  <a:gd name="T45" fmla="*/ 402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32" h="1182">
                    <a:moveTo>
                      <a:pt x="239" y="904"/>
                    </a:moveTo>
                    <a:lnTo>
                      <a:pt x="364" y="1162"/>
                    </a:lnTo>
                    <a:lnTo>
                      <a:pt x="660" y="810"/>
                    </a:lnTo>
                    <a:lnTo>
                      <a:pt x="320" y="810"/>
                    </a:lnTo>
                    <a:lnTo>
                      <a:pt x="239" y="904"/>
                    </a:lnTo>
                    <a:close/>
                    <a:moveTo>
                      <a:pt x="383" y="735"/>
                    </a:moveTo>
                    <a:lnTo>
                      <a:pt x="691" y="735"/>
                    </a:lnTo>
                    <a:lnTo>
                      <a:pt x="584" y="502"/>
                    </a:lnTo>
                    <a:lnTo>
                      <a:pt x="383" y="735"/>
                    </a:lnTo>
                    <a:close/>
                    <a:moveTo>
                      <a:pt x="0" y="1181"/>
                    </a:moveTo>
                    <a:lnTo>
                      <a:pt x="232" y="1181"/>
                    </a:lnTo>
                    <a:lnTo>
                      <a:pt x="151" y="1005"/>
                    </a:lnTo>
                    <a:lnTo>
                      <a:pt x="0" y="1181"/>
                    </a:lnTo>
                    <a:close/>
                    <a:moveTo>
                      <a:pt x="1011" y="0"/>
                    </a:moveTo>
                    <a:lnTo>
                      <a:pt x="773" y="282"/>
                    </a:lnTo>
                    <a:lnTo>
                      <a:pt x="1112" y="282"/>
                    </a:lnTo>
                    <a:lnTo>
                      <a:pt x="1131" y="257"/>
                    </a:lnTo>
                    <a:lnTo>
                      <a:pt x="1011" y="0"/>
                    </a:lnTo>
                    <a:close/>
                    <a:moveTo>
                      <a:pt x="672" y="402"/>
                    </a:moveTo>
                    <a:lnTo>
                      <a:pt x="792" y="659"/>
                    </a:lnTo>
                    <a:lnTo>
                      <a:pt x="1049" y="358"/>
                    </a:lnTo>
                    <a:lnTo>
                      <a:pt x="704" y="358"/>
                    </a:lnTo>
                    <a:lnTo>
                      <a:pt x="672" y="402"/>
                    </a:lnTo>
                    <a:close/>
                  </a:path>
                </a:pathLst>
              </a:custGeom>
              <a:solidFill>
                <a:schemeClr val="accent3"/>
              </a:solidFill>
              <a:ln>
                <a:noFill/>
              </a:ln>
              <a:effectLst/>
            </p:spPr>
            <p:txBody>
              <a:bodyPr wrap="none" lIns="121853" tIns="60926" rIns="121853" bIns="60926" anchor="ctr"/>
              <a:lstStyle/>
              <a:p>
                <a:endParaRPr lang="en-US"/>
              </a:p>
            </p:txBody>
          </p:sp>
          <p:grpSp>
            <p:nvGrpSpPr>
              <p:cNvPr id="78" name="Group 77">
                <a:extLst>
                  <a:ext uri="{FF2B5EF4-FFF2-40B4-BE49-F238E27FC236}">
                    <a16:creationId xmlns:a16="http://schemas.microsoft.com/office/drawing/2014/main" id="{8D14288D-7DF3-0D41-A40D-E71F8EB6F299}"/>
                  </a:ext>
                </a:extLst>
              </p:cNvPr>
              <p:cNvGrpSpPr/>
              <p:nvPr/>
            </p:nvGrpSpPr>
            <p:grpSpPr>
              <a:xfrm>
                <a:off x="6805339" y="7151581"/>
                <a:ext cx="836347" cy="918967"/>
                <a:chOff x="6624875" y="6831220"/>
                <a:chExt cx="871838" cy="957964"/>
              </a:xfrm>
              <a:solidFill>
                <a:schemeClr val="accent3"/>
              </a:solidFill>
            </p:grpSpPr>
            <p:sp>
              <p:nvSpPr>
                <p:cNvPr id="79" name="Freeform 6">
                  <a:extLst>
                    <a:ext uri="{FF2B5EF4-FFF2-40B4-BE49-F238E27FC236}">
                      <a16:creationId xmlns:a16="http://schemas.microsoft.com/office/drawing/2014/main" id="{3AF59B80-3B5C-B54C-AC10-E4CA3CADA326}"/>
                    </a:ext>
                  </a:extLst>
                </p:cNvPr>
                <p:cNvSpPr>
                  <a:spLocks noChangeArrowheads="1"/>
                </p:cNvSpPr>
                <p:nvPr/>
              </p:nvSpPr>
              <p:spPr bwMode="auto">
                <a:xfrm>
                  <a:off x="7105233" y="7264736"/>
                  <a:ext cx="61367" cy="42294"/>
                </a:xfrm>
                <a:custGeom>
                  <a:avLst/>
                  <a:gdLst>
                    <a:gd name="T0" fmla="*/ 44 w 127"/>
                    <a:gd name="T1" fmla="*/ 88 h 89"/>
                    <a:gd name="T2" fmla="*/ 126 w 127"/>
                    <a:gd name="T3" fmla="*/ 0 h 89"/>
                    <a:gd name="T4" fmla="*/ 0 w 127"/>
                    <a:gd name="T5" fmla="*/ 0 h 89"/>
                    <a:gd name="T6" fmla="*/ 44 w 127"/>
                    <a:gd name="T7" fmla="*/ 88 h 89"/>
                  </a:gdLst>
                  <a:ahLst/>
                  <a:cxnLst>
                    <a:cxn ang="0">
                      <a:pos x="T0" y="T1"/>
                    </a:cxn>
                    <a:cxn ang="0">
                      <a:pos x="T2" y="T3"/>
                    </a:cxn>
                    <a:cxn ang="0">
                      <a:pos x="T4" y="T5"/>
                    </a:cxn>
                    <a:cxn ang="0">
                      <a:pos x="T6" y="T7"/>
                    </a:cxn>
                  </a:cxnLst>
                  <a:rect l="0" t="0" r="r" b="b"/>
                  <a:pathLst>
                    <a:path w="127" h="89">
                      <a:moveTo>
                        <a:pt x="44" y="88"/>
                      </a:moveTo>
                      <a:lnTo>
                        <a:pt x="126" y="0"/>
                      </a:lnTo>
                      <a:lnTo>
                        <a:pt x="0" y="0"/>
                      </a:lnTo>
                      <a:lnTo>
                        <a:pt x="44" y="88"/>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0" name="Freeform 9">
                  <a:extLst>
                    <a:ext uri="{FF2B5EF4-FFF2-40B4-BE49-F238E27FC236}">
                      <a16:creationId xmlns:a16="http://schemas.microsoft.com/office/drawing/2014/main" id="{8D2A4FC2-B3A8-2344-8FD1-8E92DE90DCA1}"/>
                    </a:ext>
                  </a:extLst>
                </p:cNvPr>
                <p:cNvSpPr>
                  <a:spLocks noChangeArrowheads="1"/>
                </p:cNvSpPr>
                <p:nvPr/>
              </p:nvSpPr>
              <p:spPr bwMode="auto">
                <a:xfrm>
                  <a:off x="6764538" y="7412766"/>
                  <a:ext cx="40207" cy="31720"/>
                </a:xfrm>
                <a:custGeom>
                  <a:avLst/>
                  <a:gdLst>
                    <a:gd name="T0" fmla="*/ 82 w 83"/>
                    <a:gd name="T1" fmla="*/ 63 h 64"/>
                    <a:gd name="T2" fmla="*/ 50 w 83"/>
                    <a:gd name="T3" fmla="*/ 0 h 64"/>
                    <a:gd name="T4" fmla="*/ 0 w 83"/>
                    <a:gd name="T5" fmla="*/ 63 h 64"/>
                    <a:gd name="T6" fmla="*/ 82 w 83"/>
                    <a:gd name="T7" fmla="*/ 63 h 64"/>
                  </a:gdLst>
                  <a:ahLst/>
                  <a:cxnLst>
                    <a:cxn ang="0">
                      <a:pos x="T0" y="T1"/>
                    </a:cxn>
                    <a:cxn ang="0">
                      <a:pos x="T2" y="T3"/>
                    </a:cxn>
                    <a:cxn ang="0">
                      <a:pos x="T4" y="T5"/>
                    </a:cxn>
                    <a:cxn ang="0">
                      <a:pos x="T6" y="T7"/>
                    </a:cxn>
                  </a:cxnLst>
                  <a:rect l="0" t="0" r="r" b="b"/>
                  <a:pathLst>
                    <a:path w="83" h="64">
                      <a:moveTo>
                        <a:pt x="82" y="63"/>
                      </a:moveTo>
                      <a:lnTo>
                        <a:pt x="50" y="0"/>
                      </a:lnTo>
                      <a:lnTo>
                        <a:pt x="0" y="63"/>
                      </a:lnTo>
                      <a:lnTo>
                        <a:pt x="82" y="6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1" name="Freeform 11">
                  <a:extLst>
                    <a:ext uri="{FF2B5EF4-FFF2-40B4-BE49-F238E27FC236}">
                      <a16:creationId xmlns:a16="http://schemas.microsoft.com/office/drawing/2014/main" id="{DD8044B3-B5E9-0740-8308-9F9A11327209}"/>
                    </a:ext>
                  </a:extLst>
                </p:cNvPr>
                <p:cNvSpPr>
                  <a:spLocks noChangeArrowheads="1"/>
                </p:cNvSpPr>
                <p:nvPr/>
              </p:nvSpPr>
              <p:spPr bwMode="auto">
                <a:xfrm>
                  <a:off x="6950756" y="7171690"/>
                  <a:ext cx="69832" cy="54982"/>
                </a:xfrm>
                <a:custGeom>
                  <a:avLst/>
                  <a:gdLst>
                    <a:gd name="T0" fmla="*/ 144 w 145"/>
                    <a:gd name="T1" fmla="*/ 113 h 114"/>
                    <a:gd name="T2" fmla="*/ 94 w 145"/>
                    <a:gd name="T3" fmla="*/ 0 h 114"/>
                    <a:gd name="T4" fmla="*/ 0 w 145"/>
                    <a:gd name="T5" fmla="*/ 113 h 114"/>
                    <a:gd name="T6" fmla="*/ 144 w 145"/>
                    <a:gd name="T7" fmla="*/ 113 h 114"/>
                  </a:gdLst>
                  <a:ahLst/>
                  <a:cxnLst>
                    <a:cxn ang="0">
                      <a:pos x="T0" y="T1"/>
                    </a:cxn>
                    <a:cxn ang="0">
                      <a:pos x="T2" y="T3"/>
                    </a:cxn>
                    <a:cxn ang="0">
                      <a:pos x="T4" y="T5"/>
                    </a:cxn>
                    <a:cxn ang="0">
                      <a:pos x="T6" y="T7"/>
                    </a:cxn>
                  </a:cxnLst>
                  <a:rect l="0" t="0" r="r" b="b"/>
                  <a:pathLst>
                    <a:path w="145" h="114">
                      <a:moveTo>
                        <a:pt x="144" y="113"/>
                      </a:moveTo>
                      <a:lnTo>
                        <a:pt x="94" y="0"/>
                      </a:lnTo>
                      <a:lnTo>
                        <a:pt x="0" y="113"/>
                      </a:lnTo>
                      <a:lnTo>
                        <a:pt x="144" y="113"/>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2" name="Freeform 15">
                  <a:extLst>
                    <a:ext uri="{FF2B5EF4-FFF2-40B4-BE49-F238E27FC236}">
                      <a16:creationId xmlns:a16="http://schemas.microsoft.com/office/drawing/2014/main" id="{29E46FD1-D2CE-7043-A196-6905012B26DB}"/>
                    </a:ext>
                  </a:extLst>
                </p:cNvPr>
                <p:cNvSpPr>
                  <a:spLocks noChangeArrowheads="1"/>
                </p:cNvSpPr>
                <p:nvPr/>
              </p:nvSpPr>
              <p:spPr bwMode="auto">
                <a:xfrm>
                  <a:off x="6887273" y="7478321"/>
                  <a:ext cx="90994" cy="69786"/>
                </a:xfrm>
                <a:custGeom>
                  <a:avLst/>
                  <a:gdLst>
                    <a:gd name="T0" fmla="*/ 188 w 189"/>
                    <a:gd name="T1" fmla="*/ 0 h 146"/>
                    <a:gd name="T2" fmla="*/ 0 w 189"/>
                    <a:gd name="T3" fmla="*/ 0 h 146"/>
                    <a:gd name="T4" fmla="*/ 69 w 189"/>
                    <a:gd name="T5" fmla="*/ 145 h 146"/>
                    <a:gd name="T6" fmla="*/ 188 w 189"/>
                    <a:gd name="T7" fmla="*/ 0 h 146"/>
                  </a:gdLst>
                  <a:ahLst/>
                  <a:cxnLst>
                    <a:cxn ang="0">
                      <a:pos x="T0" y="T1"/>
                    </a:cxn>
                    <a:cxn ang="0">
                      <a:pos x="T2" y="T3"/>
                    </a:cxn>
                    <a:cxn ang="0">
                      <a:pos x="T4" y="T5"/>
                    </a:cxn>
                    <a:cxn ang="0">
                      <a:pos x="T6" y="T7"/>
                    </a:cxn>
                  </a:cxnLst>
                  <a:rect l="0" t="0" r="r" b="b"/>
                  <a:pathLst>
                    <a:path w="189" h="146">
                      <a:moveTo>
                        <a:pt x="188" y="0"/>
                      </a:moveTo>
                      <a:lnTo>
                        <a:pt x="0" y="0"/>
                      </a:lnTo>
                      <a:lnTo>
                        <a:pt x="69" y="145"/>
                      </a:lnTo>
                      <a:lnTo>
                        <a:pt x="18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3" name="Freeform 16">
                  <a:extLst>
                    <a:ext uri="{FF2B5EF4-FFF2-40B4-BE49-F238E27FC236}">
                      <a16:creationId xmlns:a16="http://schemas.microsoft.com/office/drawing/2014/main" id="{8A6EB39F-6A77-F74B-96D3-EA1E09F2BF97}"/>
                    </a:ext>
                  </a:extLst>
                </p:cNvPr>
                <p:cNvSpPr>
                  <a:spLocks noChangeArrowheads="1"/>
                </p:cNvSpPr>
                <p:nvPr/>
              </p:nvSpPr>
              <p:spPr bwMode="auto">
                <a:xfrm>
                  <a:off x="7134859" y="6932726"/>
                  <a:ext cx="105806" cy="76130"/>
                </a:xfrm>
                <a:custGeom>
                  <a:avLst/>
                  <a:gdLst>
                    <a:gd name="T0" fmla="*/ 220 w 221"/>
                    <a:gd name="T1" fmla="*/ 157 h 158"/>
                    <a:gd name="T2" fmla="*/ 144 w 221"/>
                    <a:gd name="T3" fmla="*/ 0 h 158"/>
                    <a:gd name="T4" fmla="*/ 0 w 221"/>
                    <a:gd name="T5" fmla="*/ 157 h 158"/>
                    <a:gd name="T6" fmla="*/ 220 w 221"/>
                    <a:gd name="T7" fmla="*/ 157 h 158"/>
                  </a:gdLst>
                  <a:ahLst/>
                  <a:cxnLst>
                    <a:cxn ang="0">
                      <a:pos x="T0" y="T1"/>
                    </a:cxn>
                    <a:cxn ang="0">
                      <a:pos x="T2" y="T3"/>
                    </a:cxn>
                    <a:cxn ang="0">
                      <a:pos x="T4" y="T5"/>
                    </a:cxn>
                    <a:cxn ang="0">
                      <a:pos x="T6" y="T7"/>
                    </a:cxn>
                  </a:cxnLst>
                  <a:rect l="0" t="0" r="r" b="b"/>
                  <a:pathLst>
                    <a:path w="221" h="158">
                      <a:moveTo>
                        <a:pt x="220" y="157"/>
                      </a:moveTo>
                      <a:lnTo>
                        <a:pt x="144" y="0"/>
                      </a:lnTo>
                      <a:lnTo>
                        <a:pt x="0" y="157"/>
                      </a:lnTo>
                      <a:lnTo>
                        <a:pt x="220" y="15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4" name="Freeform 7">
                  <a:extLst>
                    <a:ext uri="{FF2B5EF4-FFF2-40B4-BE49-F238E27FC236}">
                      <a16:creationId xmlns:a16="http://schemas.microsoft.com/office/drawing/2014/main" id="{E5BCD0A5-AC44-AF4C-B4FC-35AEA27ACB21}"/>
                    </a:ext>
                  </a:extLst>
                </p:cNvPr>
                <p:cNvSpPr>
                  <a:spLocks noChangeArrowheads="1"/>
                </p:cNvSpPr>
                <p:nvPr/>
              </p:nvSpPr>
              <p:spPr bwMode="auto">
                <a:xfrm>
                  <a:off x="7244896" y="6831220"/>
                  <a:ext cx="251817" cy="177636"/>
                </a:xfrm>
                <a:custGeom>
                  <a:avLst/>
                  <a:gdLst>
                    <a:gd name="T0" fmla="*/ 126 w 523"/>
                    <a:gd name="T1" fmla="*/ 370 h 371"/>
                    <a:gd name="T2" fmla="*/ 283 w 523"/>
                    <a:gd name="T3" fmla="*/ 370 h 371"/>
                    <a:gd name="T4" fmla="*/ 522 w 523"/>
                    <a:gd name="T5" fmla="*/ 94 h 371"/>
                    <a:gd name="T6" fmla="*/ 478 w 523"/>
                    <a:gd name="T7" fmla="*/ 0 h 371"/>
                    <a:gd name="T8" fmla="*/ 88 w 523"/>
                    <a:gd name="T9" fmla="*/ 0 h 371"/>
                    <a:gd name="T10" fmla="*/ 0 w 523"/>
                    <a:gd name="T11" fmla="*/ 106 h 371"/>
                    <a:gd name="T12" fmla="*/ 126 w 523"/>
                    <a:gd name="T13" fmla="*/ 370 h 371"/>
                  </a:gdLst>
                  <a:ahLst/>
                  <a:cxnLst>
                    <a:cxn ang="0">
                      <a:pos x="T0" y="T1"/>
                    </a:cxn>
                    <a:cxn ang="0">
                      <a:pos x="T2" y="T3"/>
                    </a:cxn>
                    <a:cxn ang="0">
                      <a:pos x="T4" y="T5"/>
                    </a:cxn>
                    <a:cxn ang="0">
                      <a:pos x="T6" y="T7"/>
                    </a:cxn>
                    <a:cxn ang="0">
                      <a:pos x="T8" y="T9"/>
                    </a:cxn>
                    <a:cxn ang="0">
                      <a:pos x="T10" y="T11"/>
                    </a:cxn>
                    <a:cxn ang="0">
                      <a:pos x="T12" y="T13"/>
                    </a:cxn>
                  </a:cxnLst>
                  <a:rect l="0" t="0" r="r" b="b"/>
                  <a:pathLst>
                    <a:path w="523" h="371">
                      <a:moveTo>
                        <a:pt x="126" y="370"/>
                      </a:moveTo>
                      <a:lnTo>
                        <a:pt x="283" y="370"/>
                      </a:lnTo>
                      <a:lnTo>
                        <a:pt x="522" y="94"/>
                      </a:lnTo>
                      <a:lnTo>
                        <a:pt x="478" y="0"/>
                      </a:lnTo>
                      <a:lnTo>
                        <a:pt x="88" y="0"/>
                      </a:lnTo>
                      <a:lnTo>
                        <a:pt x="0" y="106"/>
                      </a:lnTo>
                      <a:lnTo>
                        <a:pt x="126" y="37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5" name="Freeform 8">
                  <a:extLst>
                    <a:ext uri="{FF2B5EF4-FFF2-40B4-BE49-F238E27FC236}">
                      <a16:creationId xmlns:a16="http://schemas.microsoft.com/office/drawing/2014/main" id="{57721F7D-20BF-D146-B379-DDCA4DD69630}"/>
                    </a:ext>
                  </a:extLst>
                </p:cNvPr>
                <p:cNvSpPr>
                  <a:spLocks noChangeArrowheads="1"/>
                </p:cNvSpPr>
                <p:nvPr/>
              </p:nvSpPr>
              <p:spPr bwMode="auto">
                <a:xfrm>
                  <a:off x="7037517" y="7046920"/>
                  <a:ext cx="249702" cy="177636"/>
                </a:xfrm>
                <a:custGeom>
                  <a:avLst/>
                  <a:gdLst>
                    <a:gd name="T0" fmla="*/ 138 w 522"/>
                    <a:gd name="T1" fmla="*/ 0 h 372"/>
                    <a:gd name="T2" fmla="*/ 0 w 522"/>
                    <a:gd name="T3" fmla="*/ 157 h 372"/>
                    <a:gd name="T4" fmla="*/ 100 w 522"/>
                    <a:gd name="T5" fmla="*/ 371 h 372"/>
                    <a:gd name="T6" fmla="*/ 327 w 522"/>
                    <a:gd name="T7" fmla="*/ 371 h 372"/>
                    <a:gd name="T8" fmla="*/ 521 w 522"/>
                    <a:gd name="T9" fmla="*/ 144 h 372"/>
                    <a:gd name="T10" fmla="*/ 458 w 522"/>
                    <a:gd name="T11" fmla="*/ 0 h 372"/>
                    <a:gd name="T12" fmla="*/ 138 w 522"/>
                    <a:gd name="T13" fmla="*/ 0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138" y="0"/>
                      </a:moveTo>
                      <a:lnTo>
                        <a:pt x="0" y="157"/>
                      </a:lnTo>
                      <a:lnTo>
                        <a:pt x="100" y="371"/>
                      </a:lnTo>
                      <a:lnTo>
                        <a:pt x="327" y="371"/>
                      </a:lnTo>
                      <a:lnTo>
                        <a:pt x="521" y="144"/>
                      </a:lnTo>
                      <a:lnTo>
                        <a:pt x="458" y="0"/>
                      </a:lnTo>
                      <a:lnTo>
                        <a:pt x="138"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6" name="Freeform 12">
                  <a:extLst>
                    <a:ext uri="{FF2B5EF4-FFF2-40B4-BE49-F238E27FC236}">
                      <a16:creationId xmlns:a16="http://schemas.microsoft.com/office/drawing/2014/main" id="{0411B61C-FF12-F247-80B0-02F937A336A9}"/>
                    </a:ext>
                  </a:extLst>
                </p:cNvPr>
                <p:cNvSpPr>
                  <a:spLocks noChangeArrowheads="1"/>
                </p:cNvSpPr>
                <p:nvPr/>
              </p:nvSpPr>
              <p:spPr bwMode="auto">
                <a:xfrm>
                  <a:off x="6624875" y="7478322"/>
                  <a:ext cx="251818" cy="181865"/>
                </a:xfrm>
                <a:custGeom>
                  <a:avLst/>
                  <a:gdLst>
                    <a:gd name="T0" fmla="*/ 415 w 523"/>
                    <a:gd name="T1" fmla="*/ 377 h 378"/>
                    <a:gd name="T2" fmla="*/ 522 w 523"/>
                    <a:gd name="T3" fmla="*/ 252 h 378"/>
                    <a:gd name="T4" fmla="*/ 409 w 523"/>
                    <a:gd name="T5" fmla="*/ 0 h 378"/>
                    <a:gd name="T6" fmla="*/ 226 w 523"/>
                    <a:gd name="T7" fmla="*/ 0 h 378"/>
                    <a:gd name="T8" fmla="*/ 0 w 523"/>
                    <a:gd name="T9" fmla="*/ 264 h 378"/>
                    <a:gd name="T10" fmla="*/ 57 w 523"/>
                    <a:gd name="T11" fmla="*/ 377 h 378"/>
                    <a:gd name="T12" fmla="*/ 415 w 523"/>
                    <a:gd name="T13" fmla="*/ 377 h 378"/>
                  </a:gdLst>
                  <a:ahLst/>
                  <a:cxnLst>
                    <a:cxn ang="0">
                      <a:pos x="T0" y="T1"/>
                    </a:cxn>
                    <a:cxn ang="0">
                      <a:pos x="T2" y="T3"/>
                    </a:cxn>
                    <a:cxn ang="0">
                      <a:pos x="T4" y="T5"/>
                    </a:cxn>
                    <a:cxn ang="0">
                      <a:pos x="T6" y="T7"/>
                    </a:cxn>
                    <a:cxn ang="0">
                      <a:pos x="T8" y="T9"/>
                    </a:cxn>
                    <a:cxn ang="0">
                      <a:pos x="T10" y="T11"/>
                    </a:cxn>
                    <a:cxn ang="0">
                      <a:pos x="T12" y="T13"/>
                    </a:cxn>
                  </a:cxnLst>
                  <a:rect l="0" t="0" r="r" b="b"/>
                  <a:pathLst>
                    <a:path w="523" h="378">
                      <a:moveTo>
                        <a:pt x="415" y="377"/>
                      </a:moveTo>
                      <a:lnTo>
                        <a:pt x="522" y="252"/>
                      </a:lnTo>
                      <a:lnTo>
                        <a:pt x="409" y="0"/>
                      </a:lnTo>
                      <a:lnTo>
                        <a:pt x="226" y="0"/>
                      </a:lnTo>
                      <a:lnTo>
                        <a:pt x="0" y="264"/>
                      </a:lnTo>
                      <a:lnTo>
                        <a:pt x="57" y="377"/>
                      </a:lnTo>
                      <a:lnTo>
                        <a:pt x="415" y="377"/>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7" name="Freeform 13">
                  <a:extLst>
                    <a:ext uri="{FF2B5EF4-FFF2-40B4-BE49-F238E27FC236}">
                      <a16:creationId xmlns:a16="http://schemas.microsoft.com/office/drawing/2014/main" id="{15A4E8AB-D633-1745-894D-6B65949D4F4F}"/>
                    </a:ext>
                  </a:extLst>
                </p:cNvPr>
                <p:cNvSpPr>
                  <a:spLocks noChangeArrowheads="1"/>
                </p:cNvSpPr>
                <p:nvPr/>
              </p:nvSpPr>
              <p:spPr bwMode="auto">
                <a:xfrm>
                  <a:off x="6832254" y="7264736"/>
                  <a:ext cx="249702" cy="177636"/>
                </a:xfrm>
                <a:custGeom>
                  <a:avLst/>
                  <a:gdLst>
                    <a:gd name="T0" fmla="*/ 370 w 522"/>
                    <a:gd name="T1" fmla="*/ 371 h 372"/>
                    <a:gd name="T2" fmla="*/ 521 w 522"/>
                    <a:gd name="T3" fmla="*/ 195 h 372"/>
                    <a:gd name="T4" fmla="*/ 427 w 522"/>
                    <a:gd name="T5" fmla="*/ 0 h 372"/>
                    <a:gd name="T6" fmla="*/ 176 w 522"/>
                    <a:gd name="T7" fmla="*/ 0 h 372"/>
                    <a:gd name="T8" fmla="*/ 0 w 522"/>
                    <a:gd name="T9" fmla="*/ 208 h 372"/>
                    <a:gd name="T10" fmla="*/ 75 w 522"/>
                    <a:gd name="T11" fmla="*/ 371 h 372"/>
                    <a:gd name="T12" fmla="*/ 370 w 522"/>
                    <a:gd name="T13" fmla="*/ 371 h 372"/>
                  </a:gdLst>
                  <a:ahLst/>
                  <a:cxnLst>
                    <a:cxn ang="0">
                      <a:pos x="T0" y="T1"/>
                    </a:cxn>
                    <a:cxn ang="0">
                      <a:pos x="T2" y="T3"/>
                    </a:cxn>
                    <a:cxn ang="0">
                      <a:pos x="T4" y="T5"/>
                    </a:cxn>
                    <a:cxn ang="0">
                      <a:pos x="T6" y="T7"/>
                    </a:cxn>
                    <a:cxn ang="0">
                      <a:pos x="T8" y="T9"/>
                    </a:cxn>
                    <a:cxn ang="0">
                      <a:pos x="T10" y="T11"/>
                    </a:cxn>
                    <a:cxn ang="0">
                      <a:pos x="T12" y="T13"/>
                    </a:cxn>
                  </a:cxnLst>
                  <a:rect l="0" t="0" r="r" b="b"/>
                  <a:pathLst>
                    <a:path w="522" h="372">
                      <a:moveTo>
                        <a:pt x="370" y="371"/>
                      </a:moveTo>
                      <a:lnTo>
                        <a:pt x="521" y="195"/>
                      </a:lnTo>
                      <a:lnTo>
                        <a:pt x="427" y="0"/>
                      </a:lnTo>
                      <a:lnTo>
                        <a:pt x="176" y="0"/>
                      </a:lnTo>
                      <a:lnTo>
                        <a:pt x="0" y="208"/>
                      </a:lnTo>
                      <a:lnTo>
                        <a:pt x="75" y="371"/>
                      </a:lnTo>
                      <a:lnTo>
                        <a:pt x="370" y="371"/>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sp>
              <p:nvSpPr>
                <p:cNvPr id="88" name="Freeform 14">
                  <a:extLst>
                    <a:ext uri="{FF2B5EF4-FFF2-40B4-BE49-F238E27FC236}">
                      <a16:creationId xmlns:a16="http://schemas.microsoft.com/office/drawing/2014/main" id="{128F6538-B1B1-D346-98ED-CEB50114E804}"/>
                    </a:ext>
                  </a:extLst>
                </p:cNvPr>
                <p:cNvSpPr>
                  <a:spLocks noChangeArrowheads="1"/>
                </p:cNvSpPr>
                <p:nvPr/>
              </p:nvSpPr>
              <p:spPr bwMode="auto">
                <a:xfrm>
                  <a:off x="6667196" y="7696137"/>
                  <a:ext cx="126967" cy="93047"/>
                </a:xfrm>
                <a:custGeom>
                  <a:avLst/>
                  <a:gdLst>
                    <a:gd name="T0" fmla="*/ 0 w 265"/>
                    <a:gd name="T1" fmla="*/ 0 h 195"/>
                    <a:gd name="T2" fmla="*/ 94 w 265"/>
                    <a:gd name="T3" fmla="*/ 194 h 195"/>
                    <a:gd name="T4" fmla="*/ 264 w 265"/>
                    <a:gd name="T5" fmla="*/ 0 h 195"/>
                    <a:gd name="T6" fmla="*/ 0 w 265"/>
                    <a:gd name="T7" fmla="*/ 0 h 195"/>
                  </a:gdLst>
                  <a:ahLst/>
                  <a:cxnLst>
                    <a:cxn ang="0">
                      <a:pos x="T0" y="T1"/>
                    </a:cxn>
                    <a:cxn ang="0">
                      <a:pos x="T2" y="T3"/>
                    </a:cxn>
                    <a:cxn ang="0">
                      <a:pos x="T4" y="T5"/>
                    </a:cxn>
                    <a:cxn ang="0">
                      <a:pos x="T6" y="T7"/>
                    </a:cxn>
                  </a:cxnLst>
                  <a:rect l="0" t="0" r="r" b="b"/>
                  <a:pathLst>
                    <a:path w="265" h="195">
                      <a:moveTo>
                        <a:pt x="0" y="0"/>
                      </a:moveTo>
                      <a:lnTo>
                        <a:pt x="94" y="194"/>
                      </a:lnTo>
                      <a:lnTo>
                        <a:pt x="264" y="0"/>
                      </a:lnTo>
                      <a:lnTo>
                        <a:pt x="0" y="0"/>
                      </a:lnTo>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121853" tIns="60926" rIns="121853" bIns="60926" anchor="ctr"/>
                <a:lstStyle/>
                <a:p>
                  <a:endParaRPr lang="en-US"/>
                </a:p>
              </p:txBody>
            </p:sp>
          </p:grpSp>
        </p:grpSp>
      </p:grpSp>
      <p:sp>
        <p:nvSpPr>
          <p:cNvPr id="108" name="TextBox 107">
            <a:extLst>
              <a:ext uri="{FF2B5EF4-FFF2-40B4-BE49-F238E27FC236}">
                <a16:creationId xmlns:a16="http://schemas.microsoft.com/office/drawing/2014/main" id="{4532B8F1-6380-8A43-977C-C1045B64BEAA}"/>
              </a:ext>
            </a:extLst>
          </p:cNvPr>
          <p:cNvSpPr txBox="1"/>
          <p:nvPr/>
        </p:nvSpPr>
        <p:spPr>
          <a:xfrm>
            <a:off x="6104636" y="3139190"/>
            <a:ext cx="1547465" cy="369296"/>
          </a:xfrm>
          <a:prstGeom prst="rect">
            <a:avLst/>
          </a:prstGeom>
          <a:noFill/>
        </p:spPr>
        <p:txBody>
          <a:bodyPr wrap="none" lIns="182843" tIns="91422" rIns="182843" bIns="91422" rtlCol="0">
            <a:spAutoFit/>
          </a:bodyPr>
          <a:lstStyle/>
          <a:p>
            <a:r>
              <a:rPr lang="en-US" sz="1200" b="1" dirty="0">
                <a:solidFill>
                  <a:srgbClr val="455465"/>
                </a:solidFill>
                <a:latin typeface="Arial" panose="020B0604020202020204" pitchFamily="34" charset="0"/>
                <a:cs typeface="Arial" panose="020B0604020202020204" pitchFamily="34" charset="0"/>
              </a:rPr>
              <a:t>Price Guarantee</a:t>
            </a:r>
          </a:p>
        </p:txBody>
      </p:sp>
      <p:sp>
        <p:nvSpPr>
          <p:cNvPr id="109" name="Rectangle 108">
            <a:extLst>
              <a:ext uri="{FF2B5EF4-FFF2-40B4-BE49-F238E27FC236}">
                <a16:creationId xmlns:a16="http://schemas.microsoft.com/office/drawing/2014/main" id="{EC7D9224-31F6-C84A-BF74-928BFF905A0C}"/>
              </a:ext>
            </a:extLst>
          </p:cNvPr>
          <p:cNvSpPr/>
          <p:nvPr/>
        </p:nvSpPr>
        <p:spPr>
          <a:xfrm>
            <a:off x="6195630" y="3460868"/>
            <a:ext cx="2633727" cy="600162"/>
          </a:xfrm>
          <a:prstGeom prst="rect">
            <a:avLst/>
          </a:prstGeom>
        </p:spPr>
        <p:txBody>
          <a:bodyPr wrap="square" lIns="91438" tIns="45719" rIns="91438" bIns="45719">
            <a:spAutoFit/>
          </a:bodyPr>
          <a:lstStyle/>
          <a:p>
            <a:pPr>
              <a:lnSpc>
                <a:spcPct val="110000"/>
              </a:lnSpc>
            </a:pPr>
            <a:r>
              <a:rPr lang="en-US" sz="1000" dirty="0">
                <a:solidFill>
                  <a:schemeClr val="tx1">
                    <a:lumMod val="85000"/>
                    <a:lumOff val="15000"/>
                  </a:schemeClr>
                </a:solidFill>
              </a:rPr>
              <a:t>Successful bidder will be granted a purchase and price guarantee for </a:t>
            </a:r>
            <a:r>
              <a:rPr lang="en-US" sz="1000" dirty="0" smtClean="0">
                <a:solidFill>
                  <a:schemeClr val="tx1">
                    <a:lumMod val="85000"/>
                    <a:lumOff val="15000"/>
                  </a:schemeClr>
                </a:solidFill>
              </a:rPr>
              <a:t>the first 35 </a:t>
            </a:r>
            <a:r>
              <a:rPr lang="en-US" sz="1000" dirty="0" err="1" smtClean="0">
                <a:solidFill>
                  <a:schemeClr val="tx1">
                    <a:lumMod val="85000"/>
                    <a:lumOff val="15000"/>
                  </a:schemeClr>
                </a:solidFill>
              </a:rPr>
              <a:t>GWh</a:t>
            </a:r>
            <a:r>
              <a:rPr lang="en-US" sz="1000" dirty="0" smtClean="0">
                <a:solidFill>
                  <a:schemeClr val="tx1">
                    <a:lumMod val="85000"/>
                    <a:lumOff val="15000"/>
                  </a:schemeClr>
                </a:solidFill>
              </a:rPr>
              <a:t> of electricity generated. </a:t>
            </a:r>
            <a:endParaRPr lang="en-US" sz="1000" dirty="0">
              <a:solidFill>
                <a:schemeClr val="tx1">
                  <a:lumMod val="85000"/>
                  <a:lumOff val="15000"/>
                </a:schemeClr>
              </a:solidFill>
            </a:endParaRPr>
          </a:p>
        </p:txBody>
      </p:sp>
      <p:grpSp>
        <p:nvGrpSpPr>
          <p:cNvPr id="8" name="Group 7">
            <a:extLst>
              <a:ext uri="{FF2B5EF4-FFF2-40B4-BE49-F238E27FC236}">
                <a16:creationId xmlns:a16="http://schemas.microsoft.com/office/drawing/2014/main" id="{50AF1B8C-B350-C446-8766-360A76BC2676}"/>
              </a:ext>
            </a:extLst>
          </p:cNvPr>
          <p:cNvGrpSpPr/>
          <p:nvPr/>
        </p:nvGrpSpPr>
        <p:grpSpPr>
          <a:xfrm>
            <a:off x="4315172" y="3139190"/>
            <a:ext cx="1940200" cy="1313244"/>
            <a:chOff x="3811022" y="3559261"/>
            <a:chExt cx="2078726" cy="1407004"/>
          </a:xfrm>
        </p:grpSpPr>
        <p:sp>
          <p:nvSpPr>
            <p:cNvPr id="110" name="Oval 109">
              <a:extLst>
                <a:ext uri="{FF2B5EF4-FFF2-40B4-BE49-F238E27FC236}">
                  <a16:creationId xmlns:a16="http://schemas.microsoft.com/office/drawing/2014/main" id="{EB1B192A-5A89-F247-BD59-ED38DAB6AC34}"/>
                </a:ext>
              </a:extLst>
            </p:cNvPr>
            <p:cNvSpPr/>
            <p:nvPr/>
          </p:nvSpPr>
          <p:spPr>
            <a:xfrm>
              <a:off x="4337137" y="3559261"/>
              <a:ext cx="1407004" cy="1407004"/>
            </a:xfrm>
            <a:prstGeom prst="ellipse">
              <a:avLst/>
            </a:prstGeom>
            <a:solidFill>
              <a:srgbClr val="E31F16"/>
            </a:solidFill>
            <a:ln w="92075">
              <a:solidFill>
                <a:srgbClr val="E31F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id-ID" sz="2200" dirty="0"/>
            </a:p>
          </p:txBody>
        </p:sp>
        <p:sp>
          <p:nvSpPr>
            <p:cNvPr id="111" name="TextBox 110">
              <a:extLst>
                <a:ext uri="{FF2B5EF4-FFF2-40B4-BE49-F238E27FC236}">
                  <a16:creationId xmlns:a16="http://schemas.microsoft.com/office/drawing/2014/main" id="{8A038648-1AFD-1144-8ECC-8604EEDEFEC7}"/>
                </a:ext>
              </a:extLst>
            </p:cNvPr>
            <p:cNvSpPr txBox="1"/>
            <p:nvPr/>
          </p:nvSpPr>
          <p:spPr>
            <a:xfrm>
              <a:off x="3811022" y="3798273"/>
              <a:ext cx="2078726" cy="791362"/>
            </a:xfrm>
            <a:prstGeom prst="rect">
              <a:avLst/>
            </a:prstGeom>
            <a:noFill/>
          </p:spPr>
          <p:txBody>
            <a:bodyPr wrap="none" lIns="182843" tIns="91422" rIns="182843" bIns="91422" rtlCol="0">
              <a:spAutoFit/>
            </a:bodyPr>
            <a:lstStyle/>
            <a:p>
              <a:pPr lvl="1" algn="ctr"/>
              <a:r>
                <a:rPr lang="en-US" sz="1200" b="1" dirty="0" smtClean="0">
                  <a:solidFill>
                    <a:schemeClr val="bg1"/>
                  </a:solidFill>
                  <a:latin typeface="Arial" panose="020B0604020202020204" pitchFamily="34" charset="0"/>
                  <a:cs typeface="Arial" panose="020B0604020202020204" pitchFamily="34" charset="0"/>
                </a:rPr>
                <a:t>The first 35 </a:t>
              </a:r>
              <a:r>
                <a:rPr lang="en-US" sz="1200" b="1" dirty="0" err="1" smtClean="0">
                  <a:solidFill>
                    <a:schemeClr val="bg1"/>
                  </a:solidFill>
                  <a:latin typeface="Arial" panose="020B0604020202020204" pitchFamily="34" charset="0"/>
                  <a:cs typeface="Arial" panose="020B0604020202020204" pitchFamily="34" charset="0"/>
                </a:rPr>
                <a:t>GWh</a:t>
              </a:r>
              <a:endParaRPr lang="en-US" sz="1200" b="1" dirty="0" smtClean="0">
                <a:solidFill>
                  <a:schemeClr val="bg1"/>
                </a:solidFill>
                <a:latin typeface="Arial" panose="020B0604020202020204" pitchFamily="34" charset="0"/>
                <a:cs typeface="Arial" panose="020B0604020202020204" pitchFamily="34" charset="0"/>
              </a:endParaRPr>
            </a:p>
            <a:p>
              <a:pPr lvl="1" algn="ctr"/>
              <a:r>
                <a:rPr lang="en-US" sz="1200" b="1" dirty="0" smtClean="0">
                  <a:solidFill>
                    <a:schemeClr val="bg1"/>
                  </a:solidFill>
                  <a:latin typeface="Arial" panose="020B0604020202020204" pitchFamily="34" charset="0"/>
                  <a:cs typeface="Arial" panose="020B0604020202020204" pitchFamily="34" charset="0"/>
                </a:rPr>
                <a:t> of electricity</a:t>
              </a:r>
            </a:p>
            <a:p>
              <a:pPr lvl="1" algn="ctr"/>
              <a:r>
                <a:rPr lang="en-US" sz="1200" b="1" dirty="0" smtClean="0">
                  <a:solidFill>
                    <a:schemeClr val="bg1"/>
                  </a:solidFill>
                  <a:latin typeface="Arial" panose="020B0604020202020204" pitchFamily="34" charset="0"/>
                  <a:cs typeface="Arial" panose="020B0604020202020204" pitchFamily="34" charset="0"/>
                </a:rPr>
                <a:t> generated</a:t>
              </a:r>
              <a:endParaRPr lang="en-US" sz="1200" b="1" dirty="0">
                <a:solidFill>
                  <a:schemeClr val="bg1"/>
                </a:solidFill>
                <a:latin typeface="Arial" panose="020B0604020202020204" pitchFamily="34" charset="0"/>
                <a:cs typeface="Arial" panose="020B0604020202020204" pitchFamily="34" charset="0"/>
              </a:endParaRPr>
            </a:p>
          </p:txBody>
        </p:sp>
      </p:grpSp>
      <p:sp>
        <p:nvSpPr>
          <p:cNvPr id="115" name="Rectangle 114">
            <a:extLst>
              <a:ext uri="{FF2B5EF4-FFF2-40B4-BE49-F238E27FC236}">
                <a16:creationId xmlns:a16="http://schemas.microsoft.com/office/drawing/2014/main" id="{404FF179-7AA7-E146-8EF2-675E2C588673}"/>
              </a:ext>
            </a:extLst>
          </p:cNvPr>
          <p:cNvSpPr/>
          <p:nvPr/>
        </p:nvSpPr>
        <p:spPr>
          <a:xfrm>
            <a:off x="3354817" y="162599"/>
            <a:ext cx="5558963" cy="307777"/>
          </a:xfrm>
          <a:prstGeom prst="rect">
            <a:avLst/>
          </a:prstGeom>
        </p:spPr>
        <p:txBody>
          <a:bodyPr wrap="square">
            <a:spAutoFit/>
          </a:bodyPr>
          <a:lstStyle/>
          <a:p>
            <a:pPr algn="r"/>
            <a:r>
              <a:rPr lang="en-GB" b="1" dirty="0">
                <a:solidFill>
                  <a:schemeClr val="tx1">
                    <a:lumMod val="85000"/>
                    <a:lumOff val="15000"/>
                  </a:schemeClr>
                </a:solidFill>
                <a:latin typeface="+mj-lt"/>
              </a:rPr>
              <a:t>PROJECT MODEL: USE OF DOMESTIC PRODUCTS (“YMKT”)</a:t>
            </a:r>
          </a:p>
        </p:txBody>
      </p:sp>
      <p:cxnSp>
        <p:nvCxnSpPr>
          <p:cNvPr id="116" name="Straight Connector 115">
            <a:extLst>
              <a:ext uri="{FF2B5EF4-FFF2-40B4-BE49-F238E27FC236}">
                <a16:creationId xmlns:a16="http://schemas.microsoft.com/office/drawing/2014/main" id="{D51D7AA1-6315-4F42-A152-C71724FF092E}"/>
              </a:ext>
            </a:extLst>
          </p:cNvPr>
          <p:cNvCxnSpPr>
            <a:cxnSpLocks/>
          </p:cNvCxnSpPr>
          <p:nvPr/>
        </p:nvCxnSpPr>
        <p:spPr>
          <a:xfrm>
            <a:off x="3556000" y="539111"/>
            <a:ext cx="5357780"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pSp>
        <p:nvGrpSpPr>
          <p:cNvPr id="117" name="Group 116"/>
          <p:cNvGrpSpPr/>
          <p:nvPr/>
        </p:nvGrpSpPr>
        <p:grpSpPr>
          <a:xfrm>
            <a:off x="-205055" y="-105829"/>
            <a:ext cx="4689341" cy="738625"/>
            <a:chOff x="-205055" y="-105830"/>
            <a:chExt cx="4689341" cy="738625"/>
          </a:xfrm>
        </p:grpSpPr>
        <p:sp>
          <p:nvSpPr>
            <p:cNvPr id="118" name="Rounded Rectangle 117"/>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9" name="Rectangle 118"/>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WIND-III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spTree>
    <p:extLst>
      <p:ext uri="{BB962C8B-B14F-4D97-AF65-F5344CB8AC3E}">
        <p14:creationId xmlns:p14="http://schemas.microsoft.com/office/powerpoint/2010/main" val="513879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 name="Group 174">
            <a:extLst>
              <a:ext uri="{FF2B5EF4-FFF2-40B4-BE49-F238E27FC236}">
                <a16:creationId xmlns:a16="http://schemas.microsoft.com/office/drawing/2014/main" id="{4A41629A-33FE-4044-9674-01BCDEB37B78}"/>
              </a:ext>
            </a:extLst>
          </p:cNvPr>
          <p:cNvGrpSpPr/>
          <p:nvPr/>
        </p:nvGrpSpPr>
        <p:grpSpPr>
          <a:xfrm>
            <a:off x="3153162" y="1507515"/>
            <a:ext cx="4183656" cy="1186418"/>
            <a:chOff x="389855" y="1728155"/>
            <a:chExt cx="4183656" cy="1186418"/>
          </a:xfrm>
        </p:grpSpPr>
        <p:sp>
          <p:nvSpPr>
            <p:cNvPr id="176" name="Rectangle 1">
              <a:extLst>
                <a:ext uri="{FF2B5EF4-FFF2-40B4-BE49-F238E27FC236}">
                  <a16:creationId xmlns:a16="http://schemas.microsoft.com/office/drawing/2014/main" id="{4BF80164-F839-D549-B6CA-B00DA5DD075E}"/>
                </a:ext>
              </a:extLst>
            </p:cNvPr>
            <p:cNvSpPr>
              <a:spLocks/>
            </p:cNvSpPr>
            <p:nvPr/>
          </p:nvSpPr>
          <p:spPr bwMode="auto">
            <a:xfrm>
              <a:off x="389855" y="1728155"/>
              <a:ext cx="3724144" cy="1186418"/>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177" name="TextBox 176">
              <a:extLst>
                <a:ext uri="{FF2B5EF4-FFF2-40B4-BE49-F238E27FC236}">
                  <a16:creationId xmlns:a16="http://schemas.microsoft.com/office/drawing/2014/main" id="{24FEBFF2-836D-F54F-9EF8-3672FB2868EE}"/>
                </a:ext>
              </a:extLst>
            </p:cNvPr>
            <p:cNvSpPr txBox="1"/>
            <p:nvPr/>
          </p:nvSpPr>
          <p:spPr>
            <a:xfrm>
              <a:off x="493748" y="1795599"/>
              <a:ext cx="4079763" cy="830960"/>
            </a:xfrm>
            <a:prstGeom prst="rect">
              <a:avLst/>
            </a:prstGeom>
            <a:noFill/>
          </p:spPr>
          <p:txBody>
            <a:bodyPr wrap="square" lIns="219419" tIns="109710" rIns="219419" bIns="109710" rtlCol="0">
              <a:spAutoFit/>
            </a:bodyPr>
            <a:lstStyle/>
            <a:p>
              <a:pPr>
                <a:lnSpc>
                  <a:spcPct val="110000"/>
                </a:lnSpc>
              </a:pPr>
              <a:r>
                <a:rPr lang="en-US" sz="900" b="1" dirty="0" smtClean="0">
                  <a:solidFill>
                    <a:schemeClr val="tx1">
                      <a:lumMod val="85000"/>
                      <a:lumOff val="15000"/>
                    </a:schemeClr>
                  </a:solidFill>
                  <a:cs typeface="Lato Light"/>
                </a:rPr>
                <a:t>2,000 </a:t>
              </a:r>
              <a:r>
                <a:rPr lang="en-US" sz="900" b="1" dirty="0">
                  <a:solidFill>
                    <a:schemeClr val="tx1">
                      <a:lumMod val="85000"/>
                      <a:lumOff val="15000"/>
                    </a:schemeClr>
                  </a:solidFill>
                  <a:cs typeface="Lato Light"/>
                </a:rPr>
                <a:t>TRY: 	</a:t>
              </a:r>
              <a:r>
                <a:rPr lang="en-US" sz="900" dirty="0">
                  <a:solidFill>
                    <a:schemeClr val="tx1">
                      <a:lumMod val="85000"/>
                      <a:lumOff val="15000"/>
                    </a:schemeClr>
                  </a:solidFill>
                  <a:cs typeface="Lato Light"/>
                </a:rPr>
                <a:t>      Purchase price of the Specifications </a:t>
              </a:r>
            </a:p>
            <a:p>
              <a:pPr>
                <a:lnSpc>
                  <a:spcPct val="110000"/>
                </a:lnSpc>
              </a:pPr>
              <a:r>
                <a:rPr lang="en-US" sz="900" b="1" dirty="0" smtClean="0">
                  <a:solidFill>
                    <a:schemeClr val="tx1">
                      <a:lumMod val="85000"/>
                      <a:lumOff val="15000"/>
                    </a:schemeClr>
                  </a:solidFill>
                  <a:cs typeface="Lato Light"/>
                </a:rPr>
                <a:t>500,000 </a:t>
              </a:r>
              <a:r>
                <a:rPr lang="en-US" sz="900" b="1" dirty="0">
                  <a:solidFill>
                    <a:schemeClr val="tx1">
                      <a:lumMod val="85000"/>
                      <a:lumOff val="15000"/>
                    </a:schemeClr>
                  </a:solidFill>
                  <a:cs typeface="Lato Light"/>
                </a:rPr>
                <a:t>TRY:</a:t>
              </a:r>
              <a:r>
                <a:rPr lang="en-US" sz="900" dirty="0">
                  <a:solidFill>
                    <a:schemeClr val="tx1">
                      <a:lumMod val="85000"/>
                      <a:lumOff val="15000"/>
                    </a:schemeClr>
                  </a:solidFill>
                  <a:cs typeface="Lato Light"/>
                </a:rPr>
                <a:t> </a:t>
              </a:r>
              <a:r>
                <a:rPr lang="en-US" sz="900" dirty="0" smtClean="0">
                  <a:solidFill>
                    <a:schemeClr val="tx1">
                      <a:lumMod val="85000"/>
                      <a:lumOff val="15000"/>
                    </a:schemeClr>
                  </a:solidFill>
                  <a:cs typeface="Lato Light"/>
                </a:rPr>
                <a:t>    Bid </a:t>
              </a:r>
              <a:r>
                <a:rPr lang="en-US" sz="900" dirty="0">
                  <a:solidFill>
                    <a:schemeClr val="tx1">
                      <a:lumMod val="85000"/>
                      <a:lumOff val="15000"/>
                    </a:schemeClr>
                  </a:solidFill>
                  <a:cs typeface="Lato Light"/>
                </a:rPr>
                <a:t>bond amount for </a:t>
              </a:r>
              <a:r>
                <a:rPr lang="en-US" sz="900" dirty="0" smtClean="0">
                  <a:solidFill>
                    <a:schemeClr val="tx1">
                      <a:lumMod val="85000"/>
                      <a:lumOff val="15000"/>
                    </a:schemeClr>
                  </a:solidFill>
                  <a:cs typeface="Lato Light"/>
                </a:rPr>
                <a:t>each 1 MW capacity</a:t>
              </a:r>
              <a:endParaRPr lang="en-US" sz="900" dirty="0">
                <a:solidFill>
                  <a:schemeClr val="tx1">
                    <a:lumMod val="85000"/>
                    <a:lumOff val="15000"/>
                  </a:schemeClr>
                </a:solidFill>
                <a:cs typeface="Lato Light"/>
              </a:endParaRPr>
            </a:p>
            <a:p>
              <a:pPr>
                <a:lnSpc>
                  <a:spcPct val="110000"/>
                </a:lnSpc>
              </a:pPr>
              <a:r>
                <a:rPr lang="en-US" sz="900" b="1" dirty="0" smtClean="0">
                  <a:solidFill>
                    <a:schemeClr val="tx1">
                      <a:lumMod val="85000"/>
                      <a:lumOff val="15000"/>
                    </a:schemeClr>
                  </a:solidFill>
                  <a:cs typeface="Lato Light"/>
                </a:rPr>
                <a:t>1 </a:t>
              </a:r>
              <a:r>
                <a:rPr lang="en-US" sz="900" b="1" dirty="0">
                  <a:solidFill>
                    <a:schemeClr val="tx1">
                      <a:lumMod val="85000"/>
                      <a:lumOff val="15000"/>
                    </a:schemeClr>
                  </a:solidFill>
                  <a:cs typeface="Lato Light"/>
                </a:rPr>
                <a:t>million TRY: </a:t>
              </a:r>
              <a:r>
                <a:rPr lang="en-US" sz="900" b="1" dirty="0" smtClean="0">
                  <a:solidFill>
                    <a:schemeClr val="tx1">
                      <a:lumMod val="85000"/>
                      <a:lumOff val="15000"/>
                    </a:schemeClr>
                  </a:solidFill>
                  <a:cs typeface="Lato Light"/>
                </a:rPr>
                <a:t>  </a:t>
              </a:r>
              <a:r>
                <a:rPr lang="en-US" sz="900" dirty="0" smtClean="0">
                  <a:solidFill>
                    <a:schemeClr val="tx1">
                      <a:lumMod val="85000"/>
                      <a:lumOff val="15000"/>
                    </a:schemeClr>
                  </a:solidFill>
                  <a:cs typeface="Lato Light"/>
                </a:rPr>
                <a:t>Bid </a:t>
              </a:r>
              <a:r>
                <a:rPr lang="en-US" sz="900" dirty="0">
                  <a:solidFill>
                    <a:schemeClr val="tx1">
                      <a:lumMod val="85000"/>
                      <a:lumOff val="15000"/>
                    </a:schemeClr>
                  </a:solidFill>
                  <a:cs typeface="Lato Light"/>
                </a:rPr>
                <a:t>bond amount for each 1 MW capacity</a:t>
              </a:r>
            </a:p>
            <a:p>
              <a:pPr>
                <a:lnSpc>
                  <a:spcPct val="110000"/>
                </a:lnSpc>
              </a:pPr>
              <a:endParaRPr lang="en-US" sz="900" dirty="0">
                <a:solidFill>
                  <a:schemeClr val="tx1">
                    <a:lumMod val="85000"/>
                    <a:lumOff val="15000"/>
                  </a:schemeClr>
                </a:solidFill>
                <a:cs typeface="Lato Light"/>
              </a:endParaRPr>
            </a:p>
          </p:txBody>
        </p:sp>
      </p:grpSp>
      <p:sp>
        <p:nvSpPr>
          <p:cNvPr id="20" name="Rectangle 19">
            <a:extLst>
              <a:ext uri="{FF2B5EF4-FFF2-40B4-BE49-F238E27FC236}">
                <a16:creationId xmlns:a16="http://schemas.microsoft.com/office/drawing/2014/main" id="{489020A0-A853-FB48-A8EF-9C6E1882D22B}"/>
              </a:ext>
            </a:extLst>
          </p:cNvPr>
          <p:cNvSpPr/>
          <p:nvPr/>
        </p:nvSpPr>
        <p:spPr>
          <a:xfrm>
            <a:off x="3354817" y="162599"/>
            <a:ext cx="5558963" cy="307777"/>
          </a:xfrm>
          <a:prstGeom prst="rect">
            <a:avLst/>
          </a:prstGeom>
        </p:spPr>
        <p:txBody>
          <a:bodyPr wrap="square">
            <a:spAutoFit/>
          </a:bodyPr>
          <a:lstStyle/>
          <a:p>
            <a:pPr algn="r"/>
            <a:r>
              <a:rPr lang="en-GB" b="1" dirty="0">
                <a:solidFill>
                  <a:schemeClr val="tx1">
                    <a:lumMod val="85000"/>
                    <a:lumOff val="15000"/>
                  </a:schemeClr>
                </a:solidFill>
                <a:latin typeface="+mj-lt"/>
              </a:rPr>
              <a:t>PROCEDURES AND NEXT STEPS</a:t>
            </a:r>
          </a:p>
        </p:txBody>
      </p:sp>
      <p:cxnSp>
        <p:nvCxnSpPr>
          <p:cNvPr id="21" name="Straight Connector 20">
            <a:extLst>
              <a:ext uri="{FF2B5EF4-FFF2-40B4-BE49-F238E27FC236}">
                <a16:creationId xmlns:a16="http://schemas.microsoft.com/office/drawing/2014/main" id="{30A7EB49-8D6E-DC42-9318-68DD843CE8F8}"/>
              </a:ext>
            </a:extLst>
          </p:cNvPr>
          <p:cNvCxnSpPr>
            <a:cxnSpLocks/>
          </p:cNvCxnSpPr>
          <p:nvPr/>
        </p:nvCxnSpPr>
        <p:spPr>
          <a:xfrm>
            <a:off x="5882640" y="539111"/>
            <a:ext cx="3031140"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pSp>
        <p:nvGrpSpPr>
          <p:cNvPr id="5" name="Group 4">
            <a:extLst>
              <a:ext uri="{FF2B5EF4-FFF2-40B4-BE49-F238E27FC236}">
                <a16:creationId xmlns:a16="http://schemas.microsoft.com/office/drawing/2014/main" id="{4DA23C08-88A8-8148-B0E3-4F649393E383}"/>
              </a:ext>
            </a:extLst>
          </p:cNvPr>
          <p:cNvGrpSpPr/>
          <p:nvPr/>
        </p:nvGrpSpPr>
        <p:grpSpPr>
          <a:xfrm>
            <a:off x="164075" y="1077999"/>
            <a:ext cx="2829012" cy="449147"/>
            <a:chOff x="615142" y="2687894"/>
            <a:chExt cx="2829012" cy="449147"/>
          </a:xfrm>
        </p:grpSpPr>
        <p:sp>
          <p:nvSpPr>
            <p:cNvPr id="111" name="Rectangle 1">
              <a:extLst>
                <a:ext uri="{FF2B5EF4-FFF2-40B4-BE49-F238E27FC236}">
                  <a16:creationId xmlns:a16="http://schemas.microsoft.com/office/drawing/2014/main" id="{FA0D46CC-A3EA-F44F-8112-7926FDD4EFF2}"/>
                </a:ext>
              </a:extLst>
            </p:cNvPr>
            <p:cNvSpPr>
              <a:spLocks/>
            </p:cNvSpPr>
            <p:nvPr/>
          </p:nvSpPr>
          <p:spPr bwMode="auto">
            <a:xfrm>
              <a:off x="615142" y="2687894"/>
              <a:ext cx="2829012" cy="449147"/>
            </a:xfrm>
            <a:prstGeom prst="rect">
              <a:avLst/>
            </a:prstGeom>
            <a:solidFill>
              <a:schemeClr val="accent1"/>
            </a:solidFill>
            <a:ln w="25400">
              <a:noFill/>
              <a:miter lim="800000"/>
              <a:headEnd/>
              <a:tailEnd/>
            </a:ln>
          </p:spPr>
          <p:txBody>
            <a:bodyPr lIns="0" tIns="0" rIns="0" bIns="0"/>
            <a:lstStyle/>
            <a:p>
              <a:endParaRPr lang="en-US" sz="1400"/>
            </a:p>
          </p:txBody>
        </p:sp>
        <p:grpSp>
          <p:nvGrpSpPr>
            <p:cNvPr id="112" name="Group 111">
              <a:extLst>
                <a:ext uri="{FF2B5EF4-FFF2-40B4-BE49-F238E27FC236}">
                  <a16:creationId xmlns:a16="http://schemas.microsoft.com/office/drawing/2014/main" id="{F15DBD24-0A29-EB4A-818E-E29787254640}"/>
                </a:ext>
              </a:extLst>
            </p:cNvPr>
            <p:cNvGrpSpPr/>
            <p:nvPr/>
          </p:nvGrpSpPr>
          <p:grpSpPr>
            <a:xfrm>
              <a:off x="825904" y="2764654"/>
              <a:ext cx="274026" cy="291533"/>
              <a:chOff x="2270125" y="1222376"/>
              <a:chExt cx="360363" cy="338138"/>
            </a:xfrm>
            <a:solidFill>
              <a:schemeClr val="bg1"/>
            </a:solidFill>
          </p:grpSpPr>
          <p:sp>
            <p:nvSpPr>
              <p:cNvPr id="114" name="Freeform 14">
                <a:extLst>
                  <a:ext uri="{FF2B5EF4-FFF2-40B4-BE49-F238E27FC236}">
                    <a16:creationId xmlns:a16="http://schemas.microsoft.com/office/drawing/2014/main" id="{67A555CE-E8F0-0E45-B751-254018E24C7E}"/>
                  </a:ext>
                </a:extLst>
              </p:cNvPr>
              <p:cNvSpPr>
                <a:spLocks noEditPoints="1"/>
              </p:cNvSpPr>
              <p:nvPr/>
            </p:nvSpPr>
            <p:spPr bwMode="auto">
              <a:xfrm>
                <a:off x="2270125" y="1222376"/>
                <a:ext cx="360363" cy="338138"/>
              </a:xfrm>
              <a:custGeom>
                <a:avLst/>
                <a:gdLst/>
                <a:ahLst/>
                <a:cxnLst>
                  <a:cxn ang="0">
                    <a:pos x="120" y="25"/>
                  </a:cxn>
                  <a:cxn ang="0">
                    <a:pos x="97" y="2"/>
                  </a:cxn>
                  <a:cxn ang="0">
                    <a:pos x="92" y="0"/>
                  </a:cxn>
                  <a:cxn ang="0">
                    <a:pos x="11" y="0"/>
                  </a:cxn>
                  <a:cxn ang="0">
                    <a:pos x="0" y="11"/>
                  </a:cxn>
                  <a:cxn ang="0">
                    <a:pos x="0" y="104"/>
                  </a:cxn>
                  <a:cxn ang="0">
                    <a:pos x="11" y="115"/>
                  </a:cxn>
                  <a:cxn ang="0">
                    <a:pos x="111" y="115"/>
                  </a:cxn>
                  <a:cxn ang="0">
                    <a:pos x="123" y="104"/>
                  </a:cxn>
                  <a:cxn ang="0">
                    <a:pos x="123" y="31"/>
                  </a:cxn>
                  <a:cxn ang="0">
                    <a:pos x="120" y="25"/>
                  </a:cxn>
                  <a:cxn ang="0">
                    <a:pos x="115" y="104"/>
                  </a:cxn>
                  <a:cxn ang="0">
                    <a:pos x="111" y="107"/>
                  </a:cxn>
                  <a:cxn ang="0">
                    <a:pos x="11" y="107"/>
                  </a:cxn>
                  <a:cxn ang="0">
                    <a:pos x="8" y="104"/>
                  </a:cxn>
                  <a:cxn ang="0">
                    <a:pos x="8" y="11"/>
                  </a:cxn>
                  <a:cxn ang="0">
                    <a:pos x="11" y="8"/>
                  </a:cxn>
                  <a:cxn ang="0">
                    <a:pos x="88" y="8"/>
                  </a:cxn>
                  <a:cxn ang="0">
                    <a:pos x="88" y="23"/>
                  </a:cxn>
                  <a:cxn ang="0">
                    <a:pos x="100" y="34"/>
                  </a:cxn>
                  <a:cxn ang="0">
                    <a:pos x="115" y="34"/>
                  </a:cxn>
                  <a:cxn ang="0">
                    <a:pos x="115" y="104"/>
                  </a:cxn>
                  <a:cxn ang="0">
                    <a:pos x="103" y="31"/>
                  </a:cxn>
                  <a:cxn ang="0">
                    <a:pos x="100" y="31"/>
                  </a:cxn>
                  <a:cxn ang="0">
                    <a:pos x="92" y="23"/>
                  </a:cxn>
                  <a:cxn ang="0">
                    <a:pos x="92" y="8"/>
                  </a:cxn>
                  <a:cxn ang="0">
                    <a:pos x="115" y="31"/>
                  </a:cxn>
                  <a:cxn ang="0">
                    <a:pos x="103" y="31"/>
                  </a:cxn>
                  <a:cxn ang="0">
                    <a:pos x="103" y="31"/>
                  </a:cxn>
                  <a:cxn ang="0">
                    <a:pos x="103" y="31"/>
                  </a:cxn>
                </a:cxnLst>
                <a:rect l="0" t="0" r="r" b="b"/>
                <a:pathLst>
                  <a:path w="123" h="115">
                    <a:moveTo>
                      <a:pt x="120" y="25"/>
                    </a:moveTo>
                    <a:cubicBezTo>
                      <a:pt x="97" y="2"/>
                      <a:pt x="97" y="2"/>
                      <a:pt x="97" y="2"/>
                    </a:cubicBezTo>
                    <a:cubicBezTo>
                      <a:pt x="96" y="1"/>
                      <a:pt x="94" y="0"/>
                      <a:pt x="92" y="0"/>
                    </a:cubicBezTo>
                    <a:cubicBezTo>
                      <a:pt x="11" y="0"/>
                      <a:pt x="11" y="0"/>
                      <a:pt x="11" y="0"/>
                    </a:cubicBezTo>
                    <a:cubicBezTo>
                      <a:pt x="5" y="0"/>
                      <a:pt x="0" y="5"/>
                      <a:pt x="0" y="11"/>
                    </a:cubicBezTo>
                    <a:cubicBezTo>
                      <a:pt x="0" y="104"/>
                      <a:pt x="0" y="104"/>
                      <a:pt x="0" y="104"/>
                    </a:cubicBezTo>
                    <a:cubicBezTo>
                      <a:pt x="0" y="110"/>
                      <a:pt x="5" y="115"/>
                      <a:pt x="11" y="115"/>
                    </a:cubicBezTo>
                    <a:cubicBezTo>
                      <a:pt x="111" y="115"/>
                      <a:pt x="111" y="115"/>
                      <a:pt x="111" y="115"/>
                    </a:cubicBezTo>
                    <a:cubicBezTo>
                      <a:pt x="118" y="115"/>
                      <a:pt x="123" y="110"/>
                      <a:pt x="123" y="104"/>
                    </a:cubicBezTo>
                    <a:cubicBezTo>
                      <a:pt x="123" y="31"/>
                      <a:pt x="123" y="31"/>
                      <a:pt x="123" y="31"/>
                    </a:cubicBezTo>
                    <a:cubicBezTo>
                      <a:pt x="123" y="29"/>
                      <a:pt x="122" y="27"/>
                      <a:pt x="120" y="25"/>
                    </a:cubicBezTo>
                    <a:close/>
                    <a:moveTo>
                      <a:pt x="115" y="104"/>
                    </a:moveTo>
                    <a:cubicBezTo>
                      <a:pt x="115" y="106"/>
                      <a:pt x="113" y="107"/>
                      <a:pt x="111" y="107"/>
                    </a:cubicBezTo>
                    <a:cubicBezTo>
                      <a:pt x="11" y="107"/>
                      <a:pt x="11" y="107"/>
                      <a:pt x="11" y="107"/>
                    </a:cubicBezTo>
                    <a:cubicBezTo>
                      <a:pt x="9" y="107"/>
                      <a:pt x="8" y="106"/>
                      <a:pt x="8" y="104"/>
                    </a:cubicBezTo>
                    <a:cubicBezTo>
                      <a:pt x="8" y="11"/>
                      <a:pt x="8" y="11"/>
                      <a:pt x="8" y="11"/>
                    </a:cubicBezTo>
                    <a:cubicBezTo>
                      <a:pt x="8" y="9"/>
                      <a:pt x="9" y="8"/>
                      <a:pt x="11" y="8"/>
                    </a:cubicBezTo>
                    <a:cubicBezTo>
                      <a:pt x="88" y="8"/>
                      <a:pt x="88" y="8"/>
                      <a:pt x="88" y="8"/>
                    </a:cubicBezTo>
                    <a:cubicBezTo>
                      <a:pt x="88" y="23"/>
                      <a:pt x="88" y="23"/>
                      <a:pt x="88" y="23"/>
                    </a:cubicBezTo>
                    <a:cubicBezTo>
                      <a:pt x="88" y="29"/>
                      <a:pt x="93" y="34"/>
                      <a:pt x="100" y="34"/>
                    </a:cubicBezTo>
                    <a:cubicBezTo>
                      <a:pt x="115" y="34"/>
                      <a:pt x="115" y="34"/>
                      <a:pt x="115" y="34"/>
                    </a:cubicBezTo>
                    <a:lnTo>
                      <a:pt x="115" y="104"/>
                    </a:lnTo>
                    <a:close/>
                    <a:moveTo>
                      <a:pt x="103" y="31"/>
                    </a:moveTo>
                    <a:cubicBezTo>
                      <a:pt x="100" y="31"/>
                      <a:pt x="100" y="31"/>
                      <a:pt x="100" y="31"/>
                    </a:cubicBezTo>
                    <a:cubicBezTo>
                      <a:pt x="95" y="31"/>
                      <a:pt x="92" y="27"/>
                      <a:pt x="92" y="23"/>
                    </a:cubicBezTo>
                    <a:cubicBezTo>
                      <a:pt x="92" y="8"/>
                      <a:pt x="92" y="8"/>
                      <a:pt x="92" y="8"/>
                    </a:cubicBezTo>
                    <a:cubicBezTo>
                      <a:pt x="115" y="31"/>
                      <a:pt x="115" y="31"/>
                      <a:pt x="115" y="31"/>
                    </a:cubicBezTo>
                    <a:lnTo>
                      <a:pt x="103" y="31"/>
                    </a:lnTo>
                    <a:close/>
                    <a:moveTo>
                      <a:pt x="103" y="31"/>
                    </a:moveTo>
                    <a:cubicBezTo>
                      <a:pt x="103" y="31"/>
                      <a:pt x="103" y="31"/>
                      <a:pt x="103" y="31"/>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15">
                <a:extLst>
                  <a:ext uri="{FF2B5EF4-FFF2-40B4-BE49-F238E27FC236}">
                    <a16:creationId xmlns:a16="http://schemas.microsoft.com/office/drawing/2014/main" id="{BD24595B-DA7E-AE4F-9711-F81B078F5BF2}"/>
                  </a:ext>
                </a:extLst>
              </p:cNvPr>
              <p:cNvSpPr>
                <a:spLocks noEditPoints="1"/>
              </p:cNvSpPr>
              <p:nvPr/>
            </p:nvSpPr>
            <p:spPr bwMode="auto">
              <a:xfrm>
                <a:off x="2436813" y="1290638"/>
                <a:ext cx="66675" cy="11113"/>
              </a:xfrm>
              <a:custGeom>
                <a:avLst/>
                <a:gdLst/>
                <a:ahLst/>
                <a:cxnLst>
                  <a:cxn ang="0">
                    <a:pos x="2" y="4"/>
                  </a:cxn>
                  <a:cxn ang="0">
                    <a:pos x="22" y="4"/>
                  </a:cxn>
                  <a:cxn ang="0">
                    <a:pos x="23" y="2"/>
                  </a:cxn>
                  <a:cxn ang="0">
                    <a:pos x="22" y="0"/>
                  </a:cxn>
                  <a:cxn ang="0">
                    <a:pos x="2" y="0"/>
                  </a:cxn>
                  <a:cxn ang="0">
                    <a:pos x="0" y="2"/>
                  </a:cxn>
                  <a:cxn ang="0">
                    <a:pos x="2" y="4"/>
                  </a:cxn>
                  <a:cxn ang="0">
                    <a:pos x="2" y="4"/>
                  </a:cxn>
                  <a:cxn ang="0">
                    <a:pos x="2" y="4"/>
                  </a:cxn>
                </a:cxnLst>
                <a:rect l="0" t="0" r="r" b="b"/>
                <a:pathLst>
                  <a:path w="23" h="4">
                    <a:moveTo>
                      <a:pt x="2" y="4"/>
                    </a:moveTo>
                    <a:cubicBezTo>
                      <a:pt x="22" y="4"/>
                      <a:pt x="22" y="4"/>
                      <a:pt x="22" y="4"/>
                    </a:cubicBezTo>
                    <a:cubicBezTo>
                      <a:pt x="23" y="4"/>
                      <a:pt x="23" y="3"/>
                      <a:pt x="23" y="2"/>
                    </a:cubicBezTo>
                    <a:cubicBezTo>
                      <a:pt x="23" y="1"/>
                      <a:pt x="23" y="0"/>
                      <a:pt x="22" y="0"/>
                    </a:cubicBezTo>
                    <a:cubicBezTo>
                      <a:pt x="2" y="0"/>
                      <a:pt x="2" y="0"/>
                      <a:pt x="2" y="0"/>
                    </a:cubicBezTo>
                    <a:cubicBezTo>
                      <a:pt x="1" y="0"/>
                      <a:pt x="0" y="1"/>
                      <a:pt x="0" y="2"/>
                    </a:cubicBezTo>
                    <a:cubicBezTo>
                      <a:pt x="0" y="3"/>
                      <a:pt x="1" y="4"/>
                      <a:pt x="2" y="4"/>
                    </a:cubicBezTo>
                    <a:close/>
                    <a:moveTo>
                      <a:pt x="2" y="4"/>
                    </a:moveTo>
                    <a:cubicBezTo>
                      <a:pt x="2" y="4"/>
                      <a:pt x="2" y="4"/>
                      <a:pt x="2"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16">
                <a:extLst>
                  <a:ext uri="{FF2B5EF4-FFF2-40B4-BE49-F238E27FC236}">
                    <a16:creationId xmlns:a16="http://schemas.microsoft.com/office/drawing/2014/main" id="{E9A85AB7-2CEA-A944-BFC7-C63F4F426F72}"/>
                  </a:ext>
                </a:extLst>
              </p:cNvPr>
              <p:cNvSpPr>
                <a:spLocks noEditPoints="1"/>
              </p:cNvSpPr>
              <p:nvPr/>
            </p:nvSpPr>
            <p:spPr bwMode="auto">
              <a:xfrm>
                <a:off x="2436813" y="1322388"/>
                <a:ext cx="66675" cy="12700"/>
              </a:xfrm>
              <a:custGeom>
                <a:avLst/>
                <a:gdLst/>
                <a:ahLst/>
                <a:cxnLst>
                  <a:cxn ang="0">
                    <a:pos x="2" y="4"/>
                  </a:cxn>
                  <a:cxn ang="0">
                    <a:pos x="22" y="4"/>
                  </a:cxn>
                  <a:cxn ang="0">
                    <a:pos x="23" y="2"/>
                  </a:cxn>
                  <a:cxn ang="0">
                    <a:pos x="22" y="0"/>
                  </a:cxn>
                  <a:cxn ang="0">
                    <a:pos x="2" y="0"/>
                  </a:cxn>
                  <a:cxn ang="0">
                    <a:pos x="0" y="2"/>
                  </a:cxn>
                  <a:cxn ang="0">
                    <a:pos x="2" y="4"/>
                  </a:cxn>
                  <a:cxn ang="0">
                    <a:pos x="2" y="4"/>
                  </a:cxn>
                  <a:cxn ang="0">
                    <a:pos x="2" y="4"/>
                  </a:cxn>
                </a:cxnLst>
                <a:rect l="0" t="0" r="r" b="b"/>
                <a:pathLst>
                  <a:path w="23" h="4">
                    <a:moveTo>
                      <a:pt x="2" y="4"/>
                    </a:moveTo>
                    <a:cubicBezTo>
                      <a:pt x="22" y="4"/>
                      <a:pt x="22" y="4"/>
                      <a:pt x="22" y="4"/>
                    </a:cubicBezTo>
                    <a:cubicBezTo>
                      <a:pt x="23" y="4"/>
                      <a:pt x="23" y="3"/>
                      <a:pt x="23" y="2"/>
                    </a:cubicBezTo>
                    <a:cubicBezTo>
                      <a:pt x="23" y="1"/>
                      <a:pt x="23" y="0"/>
                      <a:pt x="22" y="0"/>
                    </a:cubicBezTo>
                    <a:cubicBezTo>
                      <a:pt x="2" y="0"/>
                      <a:pt x="2" y="0"/>
                      <a:pt x="2" y="0"/>
                    </a:cubicBezTo>
                    <a:cubicBezTo>
                      <a:pt x="1" y="0"/>
                      <a:pt x="0" y="1"/>
                      <a:pt x="0" y="2"/>
                    </a:cubicBezTo>
                    <a:cubicBezTo>
                      <a:pt x="0" y="3"/>
                      <a:pt x="1" y="4"/>
                      <a:pt x="2" y="4"/>
                    </a:cubicBezTo>
                    <a:close/>
                    <a:moveTo>
                      <a:pt x="2" y="4"/>
                    </a:moveTo>
                    <a:cubicBezTo>
                      <a:pt x="2" y="4"/>
                      <a:pt x="2" y="4"/>
                      <a:pt x="2"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 name="Freeform 17">
                <a:extLst>
                  <a:ext uri="{FF2B5EF4-FFF2-40B4-BE49-F238E27FC236}">
                    <a16:creationId xmlns:a16="http://schemas.microsoft.com/office/drawing/2014/main" id="{9ABB9FDB-E3A1-4F41-9C17-DC8AA7C414C7}"/>
                  </a:ext>
                </a:extLst>
              </p:cNvPr>
              <p:cNvSpPr>
                <a:spLocks noEditPoints="1"/>
              </p:cNvSpPr>
              <p:nvPr/>
            </p:nvSpPr>
            <p:spPr bwMode="auto">
              <a:xfrm>
                <a:off x="2436813" y="1357313"/>
                <a:ext cx="146050" cy="12700"/>
              </a:xfrm>
              <a:custGeom>
                <a:avLst/>
                <a:gdLst/>
                <a:ahLst/>
                <a:cxnLst>
                  <a:cxn ang="0">
                    <a:pos x="0" y="2"/>
                  </a:cxn>
                  <a:cxn ang="0">
                    <a:pos x="2" y="4"/>
                  </a:cxn>
                  <a:cxn ang="0">
                    <a:pos x="48" y="4"/>
                  </a:cxn>
                  <a:cxn ang="0">
                    <a:pos x="50" y="2"/>
                  </a:cxn>
                  <a:cxn ang="0">
                    <a:pos x="48" y="0"/>
                  </a:cxn>
                  <a:cxn ang="0">
                    <a:pos x="2" y="0"/>
                  </a:cxn>
                  <a:cxn ang="0">
                    <a:pos x="0" y="2"/>
                  </a:cxn>
                  <a:cxn ang="0">
                    <a:pos x="0" y="2"/>
                  </a:cxn>
                  <a:cxn ang="0">
                    <a:pos x="0" y="2"/>
                  </a:cxn>
                </a:cxnLst>
                <a:rect l="0" t="0" r="r" b="b"/>
                <a:pathLst>
                  <a:path w="50" h="4">
                    <a:moveTo>
                      <a:pt x="0" y="2"/>
                    </a:moveTo>
                    <a:cubicBezTo>
                      <a:pt x="0" y="3"/>
                      <a:pt x="1" y="4"/>
                      <a:pt x="2" y="4"/>
                    </a:cubicBezTo>
                    <a:cubicBezTo>
                      <a:pt x="48" y="4"/>
                      <a:pt x="48" y="4"/>
                      <a:pt x="48" y="4"/>
                    </a:cubicBezTo>
                    <a:cubicBezTo>
                      <a:pt x="49" y="4"/>
                      <a:pt x="50" y="3"/>
                      <a:pt x="50" y="2"/>
                    </a:cubicBezTo>
                    <a:cubicBezTo>
                      <a:pt x="50" y="1"/>
                      <a:pt x="49" y="0"/>
                      <a:pt x="48" y="0"/>
                    </a:cubicBezTo>
                    <a:cubicBezTo>
                      <a:pt x="2" y="0"/>
                      <a:pt x="2" y="0"/>
                      <a:pt x="2" y="0"/>
                    </a:cubicBezTo>
                    <a:cubicBezTo>
                      <a:pt x="1" y="0"/>
                      <a:pt x="0" y="1"/>
                      <a:pt x="0" y="2"/>
                    </a:cubicBezTo>
                    <a:close/>
                    <a:moveTo>
                      <a:pt x="0" y="2"/>
                    </a:moveTo>
                    <a:cubicBezTo>
                      <a:pt x="0" y="2"/>
                      <a:pt x="0" y="2"/>
                      <a:pt x="0" y="2"/>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18">
                <a:extLst>
                  <a:ext uri="{FF2B5EF4-FFF2-40B4-BE49-F238E27FC236}">
                    <a16:creationId xmlns:a16="http://schemas.microsoft.com/office/drawing/2014/main" id="{1EDBD5FC-E7DA-9844-9814-FF1EE13A5D7D}"/>
                  </a:ext>
                </a:extLst>
              </p:cNvPr>
              <p:cNvSpPr>
                <a:spLocks noEditPoints="1"/>
              </p:cNvSpPr>
              <p:nvPr/>
            </p:nvSpPr>
            <p:spPr bwMode="auto">
              <a:xfrm>
                <a:off x="2314575" y="1425576"/>
                <a:ext cx="268288" cy="11113"/>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19">
                <a:extLst>
                  <a:ext uri="{FF2B5EF4-FFF2-40B4-BE49-F238E27FC236}">
                    <a16:creationId xmlns:a16="http://schemas.microsoft.com/office/drawing/2014/main" id="{E07582CA-8990-1345-A700-77D8D4B492BF}"/>
                  </a:ext>
                </a:extLst>
              </p:cNvPr>
              <p:cNvSpPr>
                <a:spLocks noEditPoints="1"/>
              </p:cNvSpPr>
              <p:nvPr/>
            </p:nvSpPr>
            <p:spPr bwMode="auto">
              <a:xfrm>
                <a:off x="2314575" y="1460501"/>
                <a:ext cx="268288" cy="9525"/>
              </a:xfrm>
              <a:custGeom>
                <a:avLst/>
                <a:gdLst/>
                <a:ahLst/>
                <a:cxnLst>
                  <a:cxn ang="0">
                    <a:pos x="90" y="0"/>
                  </a:cxn>
                  <a:cxn ang="0">
                    <a:pos x="2" y="0"/>
                  </a:cxn>
                  <a:cxn ang="0">
                    <a:pos x="0" y="1"/>
                  </a:cxn>
                  <a:cxn ang="0">
                    <a:pos x="2" y="3"/>
                  </a:cxn>
                  <a:cxn ang="0">
                    <a:pos x="90" y="3"/>
                  </a:cxn>
                  <a:cxn ang="0">
                    <a:pos x="92" y="1"/>
                  </a:cxn>
                  <a:cxn ang="0">
                    <a:pos x="90" y="0"/>
                  </a:cxn>
                  <a:cxn ang="0">
                    <a:pos x="90" y="0"/>
                  </a:cxn>
                  <a:cxn ang="0">
                    <a:pos x="90" y="0"/>
                  </a:cxn>
                </a:cxnLst>
                <a:rect l="0" t="0" r="r" b="b"/>
                <a:pathLst>
                  <a:path w="92" h="3">
                    <a:moveTo>
                      <a:pt x="90" y="0"/>
                    </a:moveTo>
                    <a:cubicBezTo>
                      <a:pt x="2" y="0"/>
                      <a:pt x="2" y="0"/>
                      <a:pt x="2" y="0"/>
                    </a:cubicBezTo>
                    <a:cubicBezTo>
                      <a:pt x="1" y="0"/>
                      <a:pt x="0" y="0"/>
                      <a:pt x="0" y="1"/>
                    </a:cubicBezTo>
                    <a:cubicBezTo>
                      <a:pt x="0" y="2"/>
                      <a:pt x="1" y="3"/>
                      <a:pt x="2" y="3"/>
                    </a:cubicBezTo>
                    <a:cubicBezTo>
                      <a:pt x="90" y="3"/>
                      <a:pt x="90" y="3"/>
                      <a:pt x="90" y="3"/>
                    </a:cubicBezTo>
                    <a:cubicBezTo>
                      <a:pt x="91" y="3"/>
                      <a:pt x="92" y="2"/>
                      <a:pt x="92" y="1"/>
                    </a:cubicBezTo>
                    <a:cubicBezTo>
                      <a:pt x="92" y="0"/>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20">
                <a:extLst>
                  <a:ext uri="{FF2B5EF4-FFF2-40B4-BE49-F238E27FC236}">
                    <a16:creationId xmlns:a16="http://schemas.microsoft.com/office/drawing/2014/main" id="{C992CDD4-1246-8943-A94E-E9ACEAA579B1}"/>
                  </a:ext>
                </a:extLst>
              </p:cNvPr>
              <p:cNvSpPr>
                <a:spLocks noEditPoints="1"/>
              </p:cNvSpPr>
              <p:nvPr/>
            </p:nvSpPr>
            <p:spPr bwMode="auto">
              <a:xfrm>
                <a:off x="2314575" y="1492251"/>
                <a:ext cx="268288" cy="12700"/>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 name="Freeform 21">
                <a:extLst>
                  <a:ext uri="{FF2B5EF4-FFF2-40B4-BE49-F238E27FC236}">
                    <a16:creationId xmlns:a16="http://schemas.microsoft.com/office/drawing/2014/main" id="{D08BE33E-07BF-384A-ADA9-7287FFC630BC}"/>
                  </a:ext>
                </a:extLst>
              </p:cNvPr>
              <p:cNvSpPr>
                <a:spLocks noEditPoints="1"/>
              </p:cNvSpPr>
              <p:nvPr/>
            </p:nvSpPr>
            <p:spPr bwMode="auto">
              <a:xfrm>
                <a:off x="2314575" y="1390651"/>
                <a:ext cx="268288" cy="11113"/>
              </a:xfrm>
              <a:custGeom>
                <a:avLst/>
                <a:gdLst/>
                <a:ahLst/>
                <a:cxnLst>
                  <a:cxn ang="0">
                    <a:pos x="90" y="0"/>
                  </a:cxn>
                  <a:cxn ang="0">
                    <a:pos x="2" y="0"/>
                  </a:cxn>
                  <a:cxn ang="0">
                    <a:pos x="0" y="2"/>
                  </a:cxn>
                  <a:cxn ang="0">
                    <a:pos x="2" y="4"/>
                  </a:cxn>
                  <a:cxn ang="0">
                    <a:pos x="90" y="4"/>
                  </a:cxn>
                  <a:cxn ang="0">
                    <a:pos x="92" y="2"/>
                  </a:cxn>
                  <a:cxn ang="0">
                    <a:pos x="90" y="0"/>
                  </a:cxn>
                  <a:cxn ang="0">
                    <a:pos x="90" y="0"/>
                  </a:cxn>
                  <a:cxn ang="0">
                    <a:pos x="90" y="0"/>
                  </a:cxn>
                </a:cxnLst>
                <a:rect l="0" t="0" r="r" b="b"/>
                <a:pathLst>
                  <a:path w="92" h="4">
                    <a:moveTo>
                      <a:pt x="90" y="0"/>
                    </a:moveTo>
                    <a:cubicBezTo>
                      <a:pt x="2" y="0"/>
                      <a:pt x="2" y="0"/>
                      <a:pt x="2" y="0"/>
                    </a:cubicBezTo>
                    <a:cubicBezTo>
                      <a:pt x="1" y="0"/>
                      <a:pt x="0" y="1"/>
                      <a:pt x="0" y="2"/>
                    </a:cubicBezTo>
                    <a:cubicBezTo>
                      <a:pt x="0" y="3"/>
                      <a:pt x="1" y="4"/>
                      <a:pt x="2" y="4"/>
                    </a:cubicBezTo>
                    <a:cubicBezTo>
                      <a:pt x="90" y="4"/>
                      <a:pt x="90" y="4"/>
                      <a:pt x="90" y="4"/>
                    </a:cubicBezTo>
                    <a:cubicBezTo>
                      <a:pt x="91" y="4"/>
                      <a:pt x="92" y="3"/>
                      <a:pt x="92" y="2"/>
                    </a:cubicBezTo>
                    <a:cubicBezTo>
                      <a:pt x="92" y="1"/>
                      <a:pt x="91" y="0"/>
                      <a:pt x="90" y="0"/>
                    </a:cubicBezTo>
                    <a:close/>
                    <a:moveTo>
                      <a:pt x="90" y="0"/>
                    </a:moveTo>
                    <a:cubicBezTo>
                      <a:pt x="90" y="0"/>
                      <a:pt x="90" y="0"/>
                      <a:pt x="9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22">
                <a:extLst>
                  <a:ext uri="{FF2B5EF4-FFF2-40B4-BE49-F238E27FC236}">
                    <a16:creationId xmlns:a16="http://schemas.microsoft.com/office/drawing/2014/main" id="{20A2FA5B-52F7-F84B-A062-FC6B3D09B7A6}"/>
                  </a:ext>
                </a:extLst>
              </p:cNvPr>
              <p:cNvSpPr>
                <a:spLocks noEditPoints="1"/>
              </p:cNvSpPr>
              <p:nvPr/>
            </p:nvSpPr>
            <p:spPr bwMode="auto">
              <a:xfrm>
                <a:off x="2314575" y="1277938"/>
                <a:ext cx="101600" cy="92075"/>
              </a:xfrm>
              <a:custGeom>
                <a:avLst/>
                <a:gdLst/>
                <a:ahLst/>
                <a:cxnLst>
                  <a:cxn ang="0">
                    <a:pos x="4" y="31"/>
                  </a:cxn>
                  <a:cxn ang="0">
                    <a:pos x="31" y="31"/>
                  </a:cxn>
                  <a:cxn ang="0">
                    <a:pos x="35" y="27"/>
                  </a:cxn>
                  <a:cxn ang="0">
                    <a:pos x="35" y="4"/>
                  </a:cxn>
                  <a:cxn ang="0">
                    <a:pos x="31" y="0"/>
                  </a:cxn>
                  <a:cxn ang="0">
                    <a:pos x="4" y="0"/>
                  </a:cxn>
                  <a:cxn ang="0">
                    <a:pos x="0" y="4"/>
                  </a:cxn>
                  <a:cxn ang="0">
                    <a:pos x="0" y="27"/>
                  </a:cxn>
                  <a:cxn ang="0">
                    <a:pos x="4" y="31"/>
                  </a:cxn>
                  <a:cxn ang="0">
                    <a:pos x="8" y="8"/>
                  </a:cxn>
                  <a:cxn ang="0">
                    <a:pos x="27" y="8"/>
                  </a:cxn>
                  <a:cxn ang="0">
                    <a:pos x="27" y="23"/>
                  </a:cxn>
                  <a:cxn ang="0">
                    <a:pos x="8" y="23"/>
                  </a:cxn>
                  <a:cxn ang="0">
                    <a:pos x="8" y="8"/>
                  </a:cxn>
                  <a:cxn ang="0">
                    <a:pos x="8" y="8"/>
                  </a:cxn>
                  <a:cxn ang="0">
                    <a:pos x="8" y="8"/>
                  </a:cxn>
                </a:cxnLst>
                <a:rect l="0" t="0" r="r" b="b"/>
                <a:pathLst>
                  <a:path w="35" h="31">
                    <a:moveTo>
                      <a:pt x="4" y="31"/>
                    </a:moveTo>
                    <a:cubicBezTo>
                      <a:pt x="31" y="31"/>
                      <a:pt x="31" y="31"/>
                      <a:pt x="31" y="31"/>
                    </a:cubicBezTo>
                    <a:cubicBezTo>
                      <a:pt x="33" y="31"/>
                      <a:pt x="35" y="29"/>
                      <a:pt x="35" y="27"/>
                    </a:cubicBezTo>
                    <a:cubicBezTo>
                      <a:pt x="35" y="4"/>
                      <a:pt x="35" y="4"/>
                      <a:pt x="35" y="4"/>
                    </a:cubicBezTo>
                    <a:cubicBezTo>
                      <a:pt x="35" y="2"/>
                      <a:pt x="33" y="0"/>
                      <a:pt x="31" y="0"/>
                    </a:cubicBezTo>
                    <a:cubicBezTo>
                      <a:pt x="4" y="0"/>
                      <a:pt x="4" y="0"/>
                      <a:pt x="4" y="0"/>
                    </a:cubicBezTo>
                    <a:cubicBezTo>
                      <a:pt x="2" y="0"/>
                      <a:pt x="0" y="2"/>
                      <a:pt x="0" y="4"/>
                    </a:cubicBezTo>
                    <a:cubicBezTo>
                      <a:pt x="0" y="27"/>
                      <a:pt x="0" y="27"/>
                      <a:pt x="0" y="27"/>
                    </a:cubicBezTo>
                    <a:cubicBezTo>
                      <a:pt x="0" y="29"/>
                      <a:pt x="2" y="31"/>
                      <a:pt x="4" y="31"/>
                    </a:cubicBezTo>
                    <a:close/>
                    <a:moveTo>
                      <a:pt x="8" y="8"/>
                    </a:moveTo>
                    <a:cubicBezTo>
                      <a:pt x="27" y="8"/>
                      <a:pt x="27" y="8"/>
                      <a:pt x="27" y="8"/>
                    </a:cubicBezTo>
                    <a:cubicBezTo>
                      <a:pt x="27" y="23"/>
                      <a:pt x="27" y="23"/>
                      <a:pt x="27" y="23"/>
                    </a:cubicBezTo>
                    <a:cubicBezTo>
                      <a:pt x="8" y="23"/>
                      <a:pt x="8" y="23"/>
                      <a:pt x="8" y="23"/>
                    </a:cubicBezTo>
                    <a:lnTo>
                      <a:pt x="8" y="8"/>
                    </a:lnTo>
                    <a:close/>
                    <a:moveTo>
                      <a:pt x="8" y="8"/>
                    </a:moveTo>
                    <a:cubicBezTo>
                      <a:pt x="8" y="8"/>
                      <a:pt x="8" y="8"/>
                      <a:pt x="8" y="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13" name="TextBox 112">
              <a:extLst>
                <a:ext uri="{FF2B5EF4-FFF2-40B4-BE49-F238E27FC236}">
                  <a16:creationId xmlns:a16="http://schemas.microsoft.com/office/drawing/2014/main" id="{84FFAEF7-1148-7A45-AC6F-3E6F3DBC9C6B}"/>
                </a:ext>
              </a:extLst>
            </p:cNvPr>
            <p:cNvSpPr txBox="1"/>
            <p:nvPr/>
          </p:nvSpPr>
          <p:spPr>
            <a:xfrm>
              <a:off x="1134234" y="2764654"/>
              <a:ext cx="1130438"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Specifications</a:t>
              </a:r>
              <a:endParaRPr lang="id-ID" sz="1200" dirty="0">
                <a:solidFill>
                  <a:schemeClr val="bg1"/>
                </a:solidFill>
                <a:latin typeface="Arial" panose="020B0604020202020204" pitchFamily="34" charset="0"/>
                <a:cs typeface="Arial" panose="020B0604020202020204" pitchFamily="34" charset="0"/>
              </a:endParaRPr>
            </a:p>
          </p:txBody>
        </p:sp>
      </p:grpSp>
      <p:grpSp>
        <p:nvGrpSpPr>
          <p:cNvPr id="6" name="Group 5">
            <a:extLst>
              <a:ext uri="{FF2B5EF4-FFF2-40B4-BE49-F238E27FC236}">
                <a16:creationId xmlns:a16="http://schemas.microsoft.com/office/drawing/2014/main" id="{E89C5453-63D9-B748-A55D-B7F983B3C05A}"/>
              </a:ext>
            </a:extLst>
          </p:cNvPr>
          <p:cNvGrpSpPr/>
          <p:nvPr/>
        </p:nvGrpSpPr>
        <p:grpSpPr>
          <a:xfrm>
            <a:off x="164075" y="1524953"/>
            <a:ext cx="2829012" cy="1174071"/>
            <a:chOff x="389855" y="1728155"/>
            <a:chExt cx="2829012" cy="1174071"/>
          </a:xfrm>
        </p:grpSpPr>
        <p:sp>
          <p:nvSpPr>
            <p:cNvPr id="123" name="Rectangle 1">
              <a:extLst>
                <a:ext uri="{FF2B5EF4-FFF2-40B4-BE49-F238E27FC236}">
                  <a16:creationId xmlns:a16="http://schemas.microsoft.com/office/drawing/2014/main" id="{93BB0A7A-5384-5940-80D6-9CC65CECC86A}"/>
                </a:ext>
              </a:extLst>
            </p:cNvPr>
            <p:cNvSpPr>
              <a:spLocks/>
            </p:cNvSpPr>
            <p:nvPr/>
          </p:nvSpPr>
          <p:spPr bwMode="auto">
            <a:xfrm>
              <a:off x="389855" y="1728155"/>
              <a:ext cx="2829012"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124" name="TextBox 123">
              <a:extLst>
                <a:ext uri="{FF2B5EF4-FFF2-40B4-BE49-F238E27FC236}">
                  <a16:creationId xmlns:a16="http://schemas.microsoft.com/office/drawing/2014/main" id="{7E8CC220-EDB9-3041-BA08-8F7A81A2FEF9}"/>
                </a:ext>
              </a:extLst>
            </p:cNvPr>
            <p:cNvSpPr txBox="1"/>
            <p:nvPr/>
          </p:nvSpPr>
          <p:spPr>
            <a:xfrm>
              <a:off x="389855" y="1736852"/>
              <a:ext cx="2631641" cy="971127"/>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Potential bidders may purchase the Specifications by paying the purchase price to the bank account of the Ministry of Energy and Natural Resources – General Directorate of Central Accountancy.</a:t>
              </a:r>
              <a:endParaRPr lang="en-US" sz="900" dirty="0">
                <a:solidFill>
                  <a:schemeClr val="tx1">
                    <a:lumMod val="85000"/>
                    <a:lumOff val="15000"/>
                  </a:schemeClr>
                </a:solidFill>
                <a:latin typeface="Lato Light"/>
                <a:cs typeface="Lato Light"/>
              </a:endParaRPr>
            </a:p>
          </p:txBody>
        </p:sp>
      </p:grpSp>
      <p:grpSp>
        <p:nvGrpSpPr>
          <p:cNvPr id="210" name="Group 209">
            <a:extLst>
              <a:ext uri="{FF2B5EF4-FFF2-40B4-BE49-F238E27FC236}">
                <a16:creationId xmlns:a16="http://schemas.microsoft.com/office/drawing/2014/main" id="{617B3914-F767-EA4F-981E-026F7DB09345}"/>
              </a:ext>
            </a:extLst>
          </p:cNvPr>
          <p:cNvGrpSpPr/>
          <p:nvPr/>
        </p:nvGrpSpPr>
        <p:grpSpPr>
          <a:xfrm>
            <a:off x="164852" y="2927985"/>
            <a:ext cx="2828236" cy="457893"/>
            <a:chOff x="390632" y="3119898"/>
            <a:chExt cx="2828236" cy="457893"/>
          </a:xfrm>
        </p:grpSpPr>
        <p:sp>
          <p:nvSpPr>
            <p:cNvPr id="126" name="Rectangle 1">
              <a:extLst>
                <a:ext uri="{FF2B5EF4-FFF2-40B4-BE49-F238E27FC236}">
                  <a16:creationId xmlns:a16="http://schemas.microsoft.com/office/drawing/2014/main" id="{5F0A234F-16FD-B741-8209-DE165C2129AB}"/>
                </a:ext>
              </a:extLst>
            </p:cNvPr>
            <p:cNvSpPr>
              <a:spLocks/>
            </p:cNvSpPr>
            <p:nvPr/>
          </p:nvSpPr>
          <p:spPr bwMode="auto">
            <a:xfrm>
              <a:off x="390632" y="3119898"/>
              <a:ext cx="2828236" cy="457893"/>
            </a:xfrm>
            <a:prstGeom prst="rect">
              <a:avLst/>
            </a:prstGeom>
            <a:solidFill>
              <a:srgbClr val="BADB93"/>
            </a:solidFill>
            <a:ln w="25400">
              <a:noFill/>
              <a:miter lim="800000"/>
              <a:headEnd/>
              <a:tailEnd/>
            </a:ln>
          </p:spPr>
          <p:txBody>
            <a:bodyPr lIns="0" tIns="0" rIns="0" bIns="0"/>
            <a:lstStyle/>
            <a:p>
              <a:endParaRPr lang="en-US" sz="1400" dirty="0"/>
            </a:p>
          </p:txBody>
        </p:sp>
        <p:sp>
          <p:nvSpPr>
            <p:cNvPr id="127" name="TextBox 126">
              <a:extLst>
                <a:ext uri="{FF2B5EF4-FFF2-40B4-BE49-F238E27FC236}">
                  <a16:creationId xmlns:a16="http://schemas.microsoft.com/office/drawing/2014/main" id="{D842E532-FB56-1049-B72B-2D963B790127}"/>
                </a:ext>
              </a:extLst>
            </p:cNvPr>
            <p:cNvSpPr txBox="1"/>
            <p:nvPr/>
          </p:nvSpPr>
          <p:spPr>
            <a:xfrm>
              <a:off x="950237" y="3225371"/>
              <a:ext cx="840294"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Company</a:t>
              </a:r>
              <a:endParaRPr lang="id-ID" sz="1200" dirty="0">
                <a:solidFill>
                  <a:schemeClr val="bg1"/>
                </a:solidFill>
                <a:latin typeface="Arial" panose="020B0604020202020204" pitchFamily="34" charset="0"/>
                <a:cs typeface="Arial" panose="020B0604020202020204" pitchFamily="34" charset="0"/>
              </a:endParaRPr>
            </a:p>
          </p:txBody>
        </p:sp>
        <p:grpSp>
          <p:nvGrpSpPr>
            <p:cNvPr id="128" name="Group 244">
              <a:extLst>
                <a:ext uri="{FF2B5EF4-FFF2-40B4-BE49-F238E27FC236}">
                  <a16:creationId xmlns:a16="http://schemas.microsoft.com/office/drawing/2014/main" id="{C4841A7D-345B-914B-A7E1-C2775D8B68AB}"/>
                </a:ext>
              </a:extLst>
            </p:cNvPr>
            <p:cNvGrpSpPr/>
            <p:nvPr/>
          </p:nvGrpSpPr>
          <p:grpSpPr>
            <a:xfrm>
              <a:off x="525702" y="3168925"/>
              <a:ext cx="383961" cy="317125"/>
              <a:chOff x="1752600" y="2200276"/>
              <a:chExt cx="749301" cy="635000"/>
            </a:xfrm>
            <a:solidFill>
              <a:schemeClr val="bg1"/>
            </a:solidFill>
          </p:grpSpPr>
          <p:sp>
            <p:nvSpPr>
              <p:cNvPr id="129" name="Freeform 7">
                <a:extLst>
                  <a:ext uri="{FF2B5EF4-FFF2-40B4-BE49-F238E27FC236}">
                    <a16:creationId xmlns:a16="http://schemas.microsoft.com/office/drawing/2014/main" id="{60098B10-557C-4141-B674-9767886B14E5}"/>
                  </a:ext>
                </a:extLst>
              </p:cNvPr>
              <p:cNvSpPr>
                <a:spLocks/>
              </p:cNvSpPr>
              <p:nvPr/>
            </p:nvSpPr>
            <p:spPr bwMode="auto">
              <a:xfrm>
                <a:off x="1919288" y="2711451"/>
                <a:ext cx="582613" cy="123825"/>
              </a:xfrm>
              <a:custGeom>
                <a:avLst/>
                <a:gdLst/>
                <a:ahLst/>
                <a:cxnLst>
                  <a:cxn ang="0">
                    <a:pos x="367" y="24"/>
                  </a:cxn>
                  <a:cxn ang="0">
                    <a:pos x="367" y="0"/>
                  </a:cxn>
                  <a:cxn ang="0">
                    <a:pos x="0" y="0"/>
                  </a:cxn>
                  <a:cxn ang="0">
                    <a:pos x="0" y="24"/>
                  </a:cxn>
                  <a:cxn ang="0">
                    <a:pos x="164" y="24"/>
                  </a:cxn>
                  <a:cxn ang="0">
                    <a:pos x="164" y="53"/>
                  </a:cxn>
                  <a:cxn ang="0">
                    <a:pos x="132" y="53"/>
                  </a:cxn>
                  <a:cxn ang="0">
                    <a:pos x="132" y="78"/>
                  </a:cxn>
                  <a:cxn ang="0">
                    <a:pos x="235" y="78"/>
                  </a:cxn>
                  <a:cxn ang="0">
                    <a:pos x="235" y="53"/>
                  </a:cxn>
                  <a:cxn ang="0">
                    <a:pos x="203" y="53"/>
                  </a:cxn>
                  <a:cxn ang="0">
                    <a:pos x="203" y="24"/>
                  </a:cxn>
                  <a:cxn ang="0">
                    <a:pos x="367" y="24"/>
                  </a:cxn>
                </a:cxnLst>
                <a:rect l="0" t="0" r="r" b="b"/>
                <a:pathLst>
                  <a:path w="367" h="78">
                    <a:moveTo>
                      <a:pt x="367" y="24"/>
                    </a:moveTo>
                    <a:lnTo>
                      <a:pt x="367" y="0"/>
                    </a:lnTo>
                    <a:lnTo>
                      <a:pt x="0" y="0"/>
                    </a:lnTo>
                    <a:lnTo>
                      <a:pt x="0" y="24"/>
                    </a:lnTo>
                    <a:lnTo>
                      <a:pt x="164" y="24"/>
                    </a:lnTo>
                    <a:lnTo>
                      <a:pt x="164" y="53"/>
                    </a:lnTo>
                    <a:lnTo>
                      <a:pt x="132" y="53"/>
                    </a:lnTo>
                    <a:lnTo>
                      <a:pt x="132" y="78"/>
                    </a:lnTo>
                    <a:lnTo>
                      <a:pt x="235" y="78"/>
                    </a:lnTo>
                    <a:lnTo>
                      <a:pt x="235" y="53"/>
                    </a:lnTo>
                    <a:lnTo>
                      <a:pt x="203" y="53"/>
                    </a:lnTo>
                    <a:lnTo>
                      <a:pt x="203" y="24"/>
                    </a:lnTo>
                    <a:lnTo>
                      <a:pt x="367" y="2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8">
                <a:extLst>
                  <a:ext uri="{FF2B5EF4-FFF2-40B4-BE49-F238E27FC236}">
                    <a16:creationId xmlns:a16="http://schemas.microsoft.com/office/drawing/2014/main" id="{9626EAE6-9A74-164E-9EA4-1D7D4BFA4184}"/>
                  </a:ext>
                </a:extLst>
              </p:cNvPr>
              <p:cNvSpPr>
                <a:spLocks/>
              </p:cNvSpPr>
              <p:nvPr/>
            </p:nvSpPr>
            <p:spPr bwMode="auto">
              <a:xfrm>
                <a:off x="2216150" y="2476501"/>
                <a:ext cx="120650" cy="42863"/>
              </a:xfrm>
              <a:custGeom>
                <a:avLst/>
                <a:gdLst/>
                <a:ahLst/>
                <a:cxnLst>
                  <a:cxn ang="0">
                    <a:pos x="76" y="27"/>
                  </a:cxn>
                  <a:cxn ang="0">
                    <a:pos x="70" y="0"/>
                  </a:cxn>
                  <a:cxn ang="0">
                    <a:pos x="0" y="0"/>
                  </a:cxn>
                  <a:cxn ang="0">
                    <a:pos x="0" y="27"/>
                  </a:cxn>
                  <a:cxn ang="0">
                    <a:pos x="76" y="27"/>
                  </a:cxn>
                </a:cxnLst>
                <a:rect l="0" t="0" r="r" b="b"/>
                <a:pathLst>
                  <a:path w="76" h="27">
                    <a:moveTo>
                      <a:pt x="76" y="27"/>
                    </a:moveTo>
                    <a:lnTo>
                      <a:pt x="70" y="0"/>
                    </a:lnTo>
                    <a:lnTo>
                      <a:pt x="0" y="0"/>
                    </a:lnTo>
                    <a:lnTo>
                      <a:pt x="0" y="27"/>
                    </a:lnTo>
                    <a:lnTo>
                      <a:pt x="76" y="2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9">
                <a:extLst>
                  <a:ext uri="{FF2B5EF4-FFF2-40B4-BE49-F238E27FC236}">
                    <a16:creationId xmlns:a16="http://schemas.microsoft.com/office/drawing/2014/main" id="{99EB994C-73CD-624C-B070-F32846378936}"/>
                  </a:ext>
                </a:extLst>
              </p:cNvPr>
              <p:cNvSpPr>
                <a:spLocks/>
              </p:cNvSpPr>
              <p:nvPr/>
            </p:nvSpPr>
            <p:spPr bwMode="auto">
              <a:xfrm>
                <a:off x="2214563" y="2528889"/>
                <a:ext cx="146050" cy="80963"/>
              </a:xfrm>
              <a:custGeom>
                <a:avLst/>
                <a:gdLst/>
                <a:ahLst/>
                <a:cxnLst>
                  <a:cxn ang="0">
                    <a:pos x="0" y="51"/>
                  </a:cxn>
                  <a:cxn ang="0">
                    <a:pos x="92" y="51"/>
                  </a:cxn>
                  <a:cxn ang="0">
                    <a:pos x="79" y="0"/>
                  </a:cxn>
                  <a:cxn ang="0">
                    <a:pos x="1" y="0"/>
                  </a:cxn>
                  <a:cxn ang="0">
                    <a:pos x="0" y="51"/>
                  </a:cxn>
                </a:cxnLst>
                <a:rect l="0" t="0" r="r" b="b"/>
                <a:pathLst>
                  <a:path w="92" h="51">
                    <a:moveTo>
                      <a:pt x="0" y="51"/>
                    </a:moveTo>
                    <a:lnTo>
                      <a:pt x="92" y="51"/>
                    </a:lnTo>
                    <a:lnTo>
                      <a:pt x="79" y="0"/>
                    </a:lnTo>
                    <a:lnTo>
                      <a:pt x="1" y="0"/>
                    </a:lnTo>
                    <a:lnTo>
                      <a:pt x="0" y="5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10">
                <a:extLst>
                  <a:ext uri="{FF2B5EF4-FFF2-40B4-BE49-F238E27FC236}">
                    <a16:creationId xmlns:a16="http://schemas.microsoft.com/office/drawing/2014/main" id="{8C061E8F-111D-374C-B2F8-63B340D80CC8}"/>
                  </a:ext>
                </a:extLst>
              </p:cNvPr>
              <p:cNvSpPr>
                <a:spLocks/>
              </p:cNvSpPr>
              <p:nvPr/>
            </p:nvSpPr>
            <p:spPr bwMode="auto">
              <a:xfrm>
                <a:off x="2341563" y="2476501"/>
                <a:ext cx="93663" cy="42863"/>
              </a:xfrm>
              <a:custGeom>
                <a:avLst/>
                <a:gdLst/>
                <a:ahLst/>
                <a:cxnLst>
                  <a:cxn ang="0">
                    <a:pos x="59" y="27"/>
                  </a:cxn>
                  <a:cxn ang="0">
                    <a:pos x="51" y="0"/>
                  </a:cxn>
                  <a:cxn ang="0">
                    <a:pos x="0" y="0"/>
                  </a:cxn>
                  <a:cxn ang="0">
                    <a:pos x="8" y="27"/>
                  </a:cxn>
                  <a:cxn ang="0">
                    <a:pos x="59" y="27"/>
                  </a:cxn>
                </a:cxnLst>
                <a:rect l="0" t="0" r="r" b="b"/>
                <a:pathLst>
                  <a:path w="59" h="27">
                    <a:moveTo>
                      <a:pt x="59" y="27"/>
                    </a:moveTo>
                    <a:lnTo>
                      <a:pt x="51" y="0"/>
                    </a:lnTo>
                    <a:lnTo>
                      <a:pt x="0" y="0"/>
                    </a:lnTo>
                    <a:lnTo>
                      <a:pt x="8" y="27"/>
                    </a:lnTo>
                    <a:lnTo>
                      <a:pt x="59" y="2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11">
                <a:extLst>
                  <a:ext uri="{FF2B5EF4-FFF2-40B4-BE49-F238E27FC236}">
                    <a16:creationId xmlns:a16="http://schemas.microsoft.com/office/drawing/2014/main" id="{F1811E61-F310-2745-963C-EBB3E3F28775}"/>
                  </a:ext>
                </a:extLst>
              </p:cNvPr>
              <p:cNvSpPr>
                <a:spLocks/>
              </p:cNvSpPr>
              <p:nvPr/>
            </p:nvSpPr>
            <p:spPr bwMode="auto">
              <a:xfrm>
                <a:off x="2355850" y="2528889"/>
                <a:ext cx="106363" cy="80963"/>
              </a:xfrm>
              <a:custGeom>
                <a:avLst/>
                <a:gdLst/>
                <a:ahLst/>
                <a:cxnLst>
                  <a:cxn ang="0">
                    <a:pos x="12" y="51"/>
                  </a:cxn>
                  <a:cxn ang="0">
                    <a:pos x="67" y="51"/>
                  </a:cxn>
                  <a:cxn ang="0">
                    <a:pos x="52" y="0"/>
                  </a:cxn>
                  <a:cxn ang="0">
                    <a:pos x="0" y="0"/>
                  </a:cxn>
                  <a:cxn ang="0">
                    <a:pos x="12" y="51"/>
                  </a:cxn>
                </a:cxnLst>
                <a:rect l="0" t="0" r="r" b="b"/>
                <a:pathLst>
                  <a:path w="67" h="51">
                    <a:moveTo>
                      <a:pt x="12" y="51"/>
                    </a:moveTo>
                    <a:lnTo>
                      <a:pt x="67" y="51"/>
                    </a:lnTo>
                    <a:lnTo>
                      <a:pt x="52" y="0"/>
                    </a:lnTo>
                    <a:lnTo>
                      <a:pt x="0" y="0"/>
                    </a:lnTo>
                    <a:lnTo>
                      <a:pt x="12" y="5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12">
                <a:extLst>
                  <a:ext uri="{FF2B5EF4-FFF2-40B4-BE49-F238E27FC236}">
                    <a16:creationId xmlns:a16="http://schemas.microsoft.com/office/drawing/2014/main" id="{F603B97F-11FE-1346-8A1A-F8F80CB25415}"/>
                  </a:ext>
                </a:extLst>
              </p:cNvPr>
              <p:cNvSpPr>
                <a:spLocks/>
              </p:cNvSpPr>
              <p:nvPr/>
            </p:nvSpPr>
            <p:spPr bwMode="auto">
              <a:xfrm>
                <a:off x="1951038" y="2528889"/>
                <a:ext cx="111125" cy="80963"/>
              </a:xfrm>
              <a:custGeom>
                <a:avLst/>
                <a:gdLst/>
                <a:ahLst/>
                <a:cxnLst>
                  <a:cxn ang="0">
                    <a:pos x="70" y="0"/>
                  </a:cxn>
                  <a:cxn ang="0">
                    <a:pos x="17" y="0"/>
                  </a:cxn>
                  <a:cxn ang="0">
                    <a:pos x="0" y="51"/>
                  </a:cxn>
                  <a:cxn ang="0">
                    <a:pos x="56" y="51"/>
                  </a:cxn>
                  <a:cxn ang="0">
                    <a:pos x="70" y="0"/>
                  </a:cxn>
                </a:cxnLst>
                <a:rect l="0" t="0" r="r" b="b"/>
                <a:pathLst>
                  <a:path w="70" h="51">
                    <a:moveTo>
                      <a:pt x="70" y="0"/>
                    </a:moveTo>
                    <a:lnTo>
                      <a:pt x="17" y="0"/>
                    </a:lnTo>
                    <a:lnTo>
                      <a:pt x="0" y="51"/>
                    </a:lnTo>
                    <a:lnTo>
                      <a:pt x="56" y="51"/>
                    </a:lnTo>
                    <a:lnTo>
                      <a:pt x="7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13">
                <a:extLst>
                  <a:ext uri="{FF2B5EF4-FFF2-40B4-BE49-F238E27FC236}">
                    <a16:creationId xmlns:a16="http://schemas.microsoft.com/office/drawing/2014/main" id="{3FFC52E5-86D6-634E-B237-16E0A7959DE6}"/>
                  </a:ext>
                </a:extLst>
              </p:cNvPr>
              <p:cNvSpPr>
                <a:spLocks/>
              </p:cNvSpPr>
              <p:nvPr/>
            </p:nvSpPr>
            <p:spPr bwMode="auto">
              <a:xfrm>
                <a:off x="1981200" y="2476501"/>
                <a:ext cx="95250" cy="42863"/>
              </a:xfrm>
              <a:custGeom>
                <a:avLst/>
                <a:gdLst/>
                <a:ahLst/>
                <a:cxnLst>
                  <a:cxn ang="0">
                    <a:pos x="60" y="0"/>
                  </a:cxn>
                  <a:cxn ang="0">
                    <a:pos x="8" y="0"/>
                  </a:cxn>
                  <a:cxn ang="0">
                    <a:pos x="0" y="27"/>
                  </a:cxn>
                  <a:cxn ang="0">
                    <a:pos x="52" y="27"/>
                  </a:cxn>
                  <a:cxn ang="0">
                    <a:pos x="60" y="0"/>
                  </a:cxn>
                </a:cxnLst>
                <a:rect l="0" t="0" r="r" b="b"/>
                <a:pathLst>
                  <a:path w="60" h="27">
                    <a:moveTo>
                      <a:pt x="60" y="0"/>
                    </a:moveTo>
                    <a:lnTo>
                      <a:pt x="8" y="0"/>
                    </a:lnTo>
                    <a:lnTo>
                      <a:pt x="0" y="27"/>
                    </a:lnTo>
                    <a:lnTo>
                      <a:pt x="52" y="27"/>
                    </a:lnTo>
                    <a:lnTo>
                      <a:pt x="6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14">
                <a:extLst>
                  <a:ext uri="{FF2B5EF4-FFF2-40B4-BE49-F238E27FC236}">
                    <a16:creationId xmlns:a16="http://schemas.microsoft.com/office/drawing/2014/main" id="{F1F10D7F-5191-4542-BB59-290840DC6D90}"/>
                  </a:ext>
                </a:extLst>
              </p:cNvPr>
              <p:cNvSpPr>
                <a:spLocks/>
              </p:cNvSpPr>
              <p:nvPr/>
            </p:nvSpPr>
            <p:spPr bwMode="auto">
              <a:xfrm>
                <a:off x="1922463" y="2619376"/>
                <a:ext cx="114300" cy="74613"/>
              </a:xfrm>
              <a:custGeom>
                <a:avLst/>
                <a:gdLst/>
                <a:ahLst/>
                <a:cxnLst>
                  <a:cxn ang="0">
                    <a:pos x="16" y="0"/>
                  </a:cxn>
                  <a:cxn ang="0">
                    <a:pos x="0" y="47"/>
                  </a:cxn>
                  <a:cxn ang="0">
                    <a:pos x="60" y="47"/>
                  </a:cxn>
                  <a:cxn ang="0">
                    <a:pos x="72" y="0"/>
                  </a:cxn>
                  <a:cxn ang="0">
                    <a:pos x="16" y="0"/>
                  </a:cxn>
                </a:cxnLst>
                <a:rect l="0" t="0" r="r" b="b"/>
                <a:pathLst>
                  <a:path w="72" h="47">
                    <a:moveTo>
                      <a:pt x="16" y="0"/>
                    </a:moveTo>
                    <a:lnTo>
                      <a:pt x="0" y="47"/>
                    </a:lnTo>
                    <a:lnTo>
                      <a:pt x="60" y="47"/>
                    </a:lnTo>
                    <a:lnTo>
                      <a:pt x="72" y="0"/>
                    </a:lnTo>
                    <a:lnTo>
                      <a:pt x="16"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7" name="Freeform 15">
                <a:extLst>
                  <a:ext uri="{FF2B5EF4-FFF2-40B4-BE49-F238E27FC236}">
                    <a16:creationId xmlns:a16="http://schemas.microsoft.com/office/drawing/2014/main" id="{35FD5622-9ED8-CD43-89BE-D0939366969D}"/>
                  </a:ext>
                </a:extLst>
              </p:cNvPr>
              <p:cNvSpPr>
                <a:spLocks/>
              </p:cNvSpPr>
              <p:nvPr/>
            </p:nvSpPr>
            <p:spPr bwMode="auto">
              <a:xfrm>
                <a:off x="2081213" y="2476501"/>
                <a:ext cx="119063" cy="42863"/>
              </a:xfrm>
              <a:custGeom>
                <a:avLst/>
                <a:gdLst/>
                <a:ahLst/>
                <a:cxnLst>
                  <a:cxn ang="0">
                    <a:pos x="75" y="27"/>
                  </a:cxn>
                  <a:cxn ang="0">
                    <a:pos x="75" y="0"/>
                  </a:cxn>
                  <a:cxn ang="0">
                    <a:pos x="7" y="0"/>
                  </a:cxn>
                  <a:cxn ang="0">
                    <a:pos x="0" y="27"/>
                  </a:cxn>
                  <a:cxn ang="0">
                    <a:pos x="75" y="27"/>
                  </a:cxn>
                </a:cxnLst>
                <a:rect l="0" t="0" r="r" b="b"/>
                <a:pathLst>
                  <a:path w="75" h="27">
                    <a:moveTo>
                      <a:pt x="75" y="27"/>
                    </a:moveTo>
                    <a:lnTo>
                      <a:pt x="75" y="0"/>
                    </a:lnTo>
                    <a:lnTo>
                      <a:pt x="7" y="0"/>
                    </a:lnTo>
                    <a:lnTo>
                      <a:pt x="0" y="27"/>
                    </a:lnTo>
                    <a:lnTo>
                      <a:pt x="75" y="2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16">
                <a:extLst>
                  <a:ext uri="{FF2B5EF4-FFF2-40B4-BE49-F238E27FC236}">
                    <a16:creationId xmlns:a16="http://schemas.microsoft.com/office/drawing/2014/main" id="{E3927DE0-6A0E-8D44-9395-61E03C6D0166}"/>
                  </a:ext>
                </a:extLst>
              </p:cNvPr>
              <p:cNvSpPr>
                <a:spLocks/>
              </p:cNvSpPr>
              <p:nvPr/>
            </p:nvSpPr>
            <p:spPr bwMode="auto">
              <a:xfrm>
                <a:off x="2376488" y="2619376"/>
                <a:ext cx="112713" cy="74613"/>
              </a:xfrm>
              <a:custGeom>
                <a:avLst/>
                <a:gdLst/>
                <a:ahLst/>
                <a:cxnLst>
                  <a:cxn ang="0">
                    <a:pos x="12" y="47"/>
                  </a:cxn>
                  <a:cxn ang="0">
                    <a:pos x="71" y="47"/>
                  </a:cxn>
                  <a:cxn ang="0">
                    <a:pos x="56" y="0"/>
                  </a:cxn>
                  <a:cxn ang="0">
                    <a:pos x="0" y="0"/>
                  </a:cxn>
                  <a:cxn ang="0">
                    <a:pos x="12" y="47"/>
                  </a:cxn>
                </a:cxnLst>
                <a:rect l="0" t="0" r="r" b="b"/>
                <a:pathLst>
                  <a:path w="71" h="47">
                    <a:moveTo>
                      <a:pt x="12" y="47"/>
                    </a:moveTo>
                    <a:lnTo>
                      <a:pt x="71" y="47"/>
                    </a:lnTo>
                    <a:lnTo>
                      <a:pt x="56" y="0"/>
                    </a:lnTo>
                    <a:lnTo>
                      <a:pt x="0" y="0"/>
                    </a:lnTo>
                    <a:lnTo>
                      <a:pt x="12" y="4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17">
                <a:extLst>
                  <a:ext uri="{FF2B5EF4-FFF2-40B4-BE49-F238E27FC236}">
                    <a16:creationId xmlns:a16="http://schemas.microsoft.com/office/drawing/2014/main" id="{0A1A568A-9B22-6B4D-B03D-30884755295E}"/>
                  </a:ext>
                </a:extLst>
              </p:cNvPr>
              <p:cNvSpPr>
                <a:spLocks/>
              </p:cNvSpPr>
              <p:nvPr/>
            </p:nvSpPr>
            <p:spPr bwMode="auto">
              <a:xfrm>
                <a:off x="2214563" y="2619376"/>
                <a:ext cx="166688" cy="74613"/>
              </a:xfrm>
              <a:custGeom>
                <a:avLst/>
                <a:gdLst/>
                <a:ahLst/>
                <a:cxnLst>
                  <a:cxn ang="0">
                    <a:pos x="0" y="0"/>
                  </a:cxn>
                  <a:cxn ang="0">
                    <a:pos x="0" y="47"/>
                  </a:cxn>
                  <a:cxn ang="0">
                    <a:pos x="105" y="47"/>
                  </a:cxn>
                  <a:cxn ang="0">
                    <a:pos x="93" y="0"/>
                  </a:cxn>
                  <a:cxn ang="0">
                    <a:pos x="0" y="0"/>
                  </a:cxn>
                </a:cxnLst>
                <a:rect l="0" t="0" r="r" b="b"/>
                <a:pathLst>
                  <a:path w="105" h="47">
                    <a:moveTo>
                      <a:pt x="0" y="0"/>
                    </a:moveTo>
                    <a:lnTo>
                      <a:pt x="0" y="47"/>
                    </a:lnTo>
                    <a:lnTo>
                      <a:pt x="105" y="47"/>
                    </a:lnTo>
                    <a:lnTo>
                      <a:pt x="93"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18">
                <a:extLst>
                  <a:ext uri="{FF2B5EF4-FFF2-40B4-BE49-F238E27FC236}">
                    <a16:creationId xmlns:a16="http://schemas.microsoft.com/office/drawing/2014/main" id="{F0102198-3803-7844-ABA6-E22A512A111C}"/>
                  </a:ext>
                </a:extLst>
              </p:cNvPr>
              <p:cNvSpPr>
                <a:spLocks/>
              </p:cNvSpPr>
              <p:nvPr/>
            </p:nvSpPr>
            <p:spPr bwMode="auto">
              <a:xfrm>
                <a:off x="2032000" y="2619376"/>
                <a:ext cx="166688" cy="74613"/>
              </a:xfrm>
              <a:custGeom>
                <a:avLst/>
                <a:gdLst/>
                <a:ahLst/>
                <a:cxnLst>
                  <a:cxn ang="0">
                    <a:pos x="13" y="0"/>
                  </a:cxn>
                  <a:cxn ang="0">
                    <a:pos x="0" y="47"/>
                  </a:cxn>
                  <a:cxn ang="0">
                    <a:pos x="105" y="47"/>
                  </a:cxn>
                  <a:cxn ang="0">
                    <a:pos x="105" y="0"/>
                  </a:cxn>
                  <a:cxn ang="0">
                    <a:pos x="13" y="0"/>
                  </a:cxn>
                </a:cxnLst>
                <a:rect l="0" t="0" r="r" b="b"/>
                <a:pathLst>
                  <a:path w="105" h="47">
                    <a:moveTo>
                      <a:pt x="13" y="0"/>
                    </a:moveTo>
                    <a:lnTo>
                      <a:pt x="0" y="47"/>
                    </a:lnTo>
                    <a:lnTo>
                      <a:pt x="105" y="47"/>
                    </a:lnTo>
                    <a:lnTo>
                      <a:pt x="105" y="0"/>
                    </a:lnTo>
                    <a:lnTo>
                      <a:pt x="13"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19">
                <a:extLst>
                  <a:ext uri="{FF2B5EF4-FFF2-40B4-BE49-F238E27FC236}">
                    <a16:creationId xmlns:a16="http://schemas.microsoft.com/office/drawing/2014/main" id="{2805D501-A86D-6B41-8C24-1C403999E27D}"/>
                  </a:ext>
                </a:extLst>
              </p:cNvPr>
              <p:cNvSpPr>
                <a:spLocks/>
              </p:cNvSpPr>
              <p:nvPr/>
            </p:nvSpPr>
            <p:spPr bwMode="auto">
              <a:xfrm>
                <a:off x="2055813" y="2528889"/>
                <a:ext cx="144463" cy="80963"/>
              </a:xfrm>
              <a:custGeom>
                <a:avLst/>
                <a:gdLst/>
                <a:ahLst/>
                <a:cxnLst>
                  <a:cxn ang="0">
                    <a:pos x="0" y="51"/>
                  </a:cxn>
                  <a:cxn ang="0">
                    <a:pos x="90" y="51"/>
                  </a:cxn>
                  <a:cxn ang="0">
                    <a:pos x="91" y="0"/>
                  </a:cxn>
                  <a:cxn ang="0">
                    <a:pos x="14" y="0"/>
                  </a:cxn>
                  <a:cxn ang="0">
                    <a:pos x="0" y="51"/>
                  </a:cxn>
                </a:cxnLst>
                <a:rect l="0" t="0" r="r" b="b"/>
                <a:pathLst>
                  <a:path w="91" h="51">
                    <a:moveTo>
                      <a:pt x="0" y="51"/>
                    </a:moveTo>
                    <a:lnTo>
                      <a:pt x="90" y="51"/>
                    </a:lnTo>
                    <a:lnTo>
                      <a:pt x="91" y="0"/>
                    </a:lnTo>
                    <a:lnTo>
                      <a:pt x="14" y="0"/>
                    </a:lnTo>
                    <a:lnTo>
                      <a:pt x="0" y="5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2" name="Freeform 21">
                <a:extLst>
                  <a:ext uri="{FF2B5EF4-FFF2-40B4-BE49-F238E27FC236}">
                    <a16:creationId xmlns:a16="http://schemas.microsoft.com/office/drawing/2014/main" id="{B94819F2-475C-1441-B96B-47832B1F832F}"/>
                  </a:ext>
                </a:extLst>
              </p:cNvPr>
              <p:cNvSpPr>
                <a:spLocks/>
              </p:cNvSpPr>
              <p:nvPr/>
            </p:nvSpPr>
            <p:spPr bwMode="auto">
              <a:xfrm>
                <a:off x="1831975" y="2284414"/>
                <a:ext cx="295275" cy="285750"/>
              </a:xfrm>
              <a:custGeom>
                <a:avLst/>
                <a:gdLst/>
                <a:ahLst/>
                <a:cxnLst>
                  <a:cxn ang="0">
                    <a:pos x="176" y="100"/>
                  </a:cxn>
                  <a:cxn ang="0">
                    <a:pos x="177" y="89"/>
                  </a:cxn>
                  <a:cxn ang="0">
                    <a:pos x="88" y="0"/>
                  </a:cxn>
                  <a:cxn ang="0">
                    <a:pos x="0" y="89"/>
                  </a:cxn>
                  <a:cxn ang="0">
                    <a:pos x="59" y="172"/>
                  </a:cxn>
                  <a:cxn ang="0">
                    <a:pos x="96" y="100"/>
                  </a:cxn>
                  <a:cxn ang="0">
                    <a:pos x="176" y="100"/>
                  </a:cxn>
                </a:cxnLst>
                <a:rect l="0" t="0" r="r" b="b"/>
                <a:pathLst>
                  <a:path w="177" h="172">
                    <a:moveTo>
                      <a:pt x="176" y="100"/>
                    </a:moveTo>
                    <a:cubicBezTo>
                      <a:pt x="177" y="97"/>
                      <a:pt x="177" y="93"/>
                      <a:pt x="177" y="89"/>
                    </a:cubicBezTo>
                    <a:cubicBezTo>
                      <a:pt x="177" y="40"/>
                      <a:pt x="137" y="0"/>
                      <a:pt x="88" y="0"/>
                    </a:cubicBezTo>
                    <a:cubicBezTo>
                      <a:pt x="40" y="0"/>
                      <a:pt x="0" y="40"/>
                      <a:pt x="0" y="89"/>
                    </a:cubicBezTo>
                    <a:cubicBezTo>
                      <a:pt x="0" y="127"/>
                      <a:pt x="24" y="159"/>
                      <a:pt x="59" y="172"/>
                    </a:cubicBezTo>
                    <a:cubicBezTo>
                      <a:pt x="96" y="100"/>
                      <a:pt x="96" y="100"/>
                      <a:pt x="96" y="100"/>
                    </a:cubicBezTo>
                    <a:lnTo>
                      <a:pt x="176" y="10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3" name="Freeform 22">
                <a:extLst>
                  <a:ext uri="{FF2B5EF4-FFF2-40B4-BE49-F238E27FC236}">
                    <a16:creationId xmlns:a16="http://schemas.microsoft.com/office/drawing/2014/main" id="{8D8D1E3C-B5EF-A84E-98E9-09C74F0D35F3}"/>
                  </a:ext>
                </a:extLst>
              </p:cNvPr>
              <p:cNvSpPr>
                <a:spLocks/>
              </p:cNvSpPr>
              <p:nvPr/>
            </p:nvSpPr>
            <p:spPr bwMode="auto">
              <a:xfrm>
                <a:off x="1825625" y="2524126"/>
                <a:ext cx="53975" cy="55563"/>
              </a:xfrm>
              <a:custGeom>
                <a:avLst/>
                <a:gdLst/>
                <a:ahLst/>
                <a:cxnLst>
                  <a:cxn ang="0">
                    <a:pos x="18" y="0"/>
                  </a:cxn>
                  <a:cxn ang="0">
                    <a:pos x="0" y="33"/>
                  </a:cxn>
                  <a:cxn ang="0">
                    <a:pos x="32" y="15"/>
                  </a:cxn>
                  <a:cxn ang="0">
                    <a:pos x="18" y="0"/>
                  </a:cxn>
                </a:cxnLst>
                <a:rect l="0" t="0" r="r" b="b"/>
                <a:pathLst>
                  <a:path w="32" h="33">
                    <a:moveTo>
                      <a:pt x="18" y="0"/>
                    </a:moveTo>
                    <a:cubicBezTo>
                      <a:pt x="0" y="33"/>
                      <a:pt x="0" y="33"/>
                      <a:pt x="0" y="33"/>
                    </a:cubicBezTo>
                    <a:cubicBezTo>
                      <a:pt x="32" y="15"/>
                      <a:pt x="32" y="15"/>
                      <a:pt x="32" y="15"/>
                    </a:cubicBezTo>
                    <a:cubicBezTo>
                      <a:pt x="27" y="10"/>
                      <a:pt x="22" y="6"/>
                      <a:pt x="18"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4" name="Freeform 23">
                <a:extLst>
                  <a:ext uri="{FF2B5EF4-FFF2-40B4-BE49-F238E27FC236}">
                    <a16:creationId xmlns:a16="http://schemas.microsoft.com/office/drawing/2014/main" id="{12FAC8D1-2107-5645-A678-EE92701D7DA6}"/>
                  </a:ext>
                </a:extLst>
              </p:cNvPr>
              <p:cNvSpPr>
                <a:spLocks/>
              </p:cNvSpPr>
              <p:nvPr/>
            </p:nvSpPr>
            <p:spPr bwMode="auto">
              <a:xfrm>
                <a:off x="1879600" y="2559051"/>
                <a:ext cx="46038" cy="82550"/>
              </a:xfrm>
              <a:custGeom>
                <a:avLst/>
                <a:gdLst/>
                <a:ahLst/>
                <a:cxnLst>
                  <a:cxn ang="0">
                    <a:pos x="0" y="49"/>
                  </a:cxn>
                  <a:cxn ang="0">
                    <a:pos x="28" y="10"/>
                  </a:cxn>
                  <a:cxn ang="0">
                    <a:pos x="8" y="0"/>
                  </a:cxn>
                  <a:cxn ang="0">
                    <a:pos x="0" y="49"/>
                  </a:cxn>
                </a:cxnLst>
                <a:rect l="0" t="0" r="r" b="b"/>
                <a:pathLst>
                  <a:path w="28" h="49">
                    <a:moveTo>
                      <a:pt x="0" y="49"/>
                    </a:moveTo>
                    <a:cubicBezTo>
                      <a:pt x="28" y="10"/>
                      <a:pt x="28" y="10"/>
                      <a:pt x="28" y="10"/>
                    </a:cubicBezTo>
                    <a:cubicBezTo>
                      <a:pt x="21" y="8"/>
                      <a:pt x="14" y="4"/>
                      <a:pt x="8" y="0"/>
                    </a:cubicBezTo>
                    <a:lnTo>
                      <a:pt x="0" y="49"/>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Freeform 24">
                <a:extLst>
                  <a:ext uri="{FF2B5EF4-FFF2-40B4-BE49-F238E27FC236}">
                    <a16:creationId xmlns:a16="http://schemas.microsoft.com/office/drawing/2014/main" id="{6B945685-09B2-F64D-A1D6-867C0DB51658}"/>
                  </a:ext>
                </a:extLst>
              </p:cNvPr>
              <p:cNvSpPr>
                <a:spLocks/>
              </p:cNvSpPr>
              <p:nvPr/>
            </p:nvSpPr>
            <p:spPr bwMode="auto">
              <a:xfrm>
                <a:off x="1771650" y="2476501"/>
                <a:ext cx="76200" cy="53975"/>
              </a:xfrm>
              <a:custGeom>
                <a:avLst/>
                <a:gdLst/>
                <a:ahLst/>
                <a:cxnLst>
                  <a:cxn ang="0">
                    <a:pos x="0" y="33"/>
                  </a:cxn>
                  <a:cxn ang="0">
                    <a:pos x="46" y="21"/>
                  </a:cxn>
                  <a:cxn ang="0">
                    <a:pos x="36" y="0"/>
                  </a:cxn>
                  <a:cxn ang="0">
                    <a:pos x="0" y="33"/>
                  </a:cxn>
                </a:cxnLst>
                <a:rect l="0" t="0" r="r" b="b"/>
                <a:pathLst>
                  <a:path w="46" h="33">
                    <a:moveTo>
                      <a:pt x="0" y="33"/>
                    </a:moveTo>
                    <a:cubicBezTo>
                      <a:pt x="46" y="21"/>
                      <a:pt x="46" y="21"/>
                      <a:pt x="46" y="21"/>
                    </a:cubicBezTo>
                    <a:cubicBezTo>
                      <a:pt x="42" y="14"/>
                      <a:pt x="39" y="7"/>
                      <a:pt x="36" y="0"/>
                    </a:cubicBezTo>
                    <a:lnTo>
                      <a:pt x="0" y="33"/>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6" name="Freeform 25">
                <a:extLst>
                  <a:ext uri="{FF2B5EF4-FFF2-40B4-BE49-F238E27FC236}">
                    <a16:creationId xmlns:a16="http://schemas.microsoft.com/office/drawing/2014/main" id="{6F8934FA-6E03-324A-B522-198148A917C8}"/>
                  </a:ext>
                </a:extLst>
              </p:cNvPr>
              <p:cNvSpPr>
                <a:spLocks/>
              </p:cNvSpPr>
              <p:nvPr/>
            </p:nvSpPr>
            <p:spPr bwMode="auto">
              <a:xfrm>
                <a:off x="1752600" y="2366964"/>
                <a:ext cx="84138" cy="39688"/>
              </a:xfrm>
              <a:custGeom>
                <a:avLst/>
                <a:gdLst/>
                <a:ahLst/>
                <a:cxnLst>
                  <a:cxn ang="0">
                    <a:pos x="0" y="0"/>
                  </a:cxn>
                  <a:cxn ang="0">
                    <a:pos x="47" y="23"/>
                  </a:cxn>
                  <a:cxn ang="0">
                    <a:pos x="51" y="2"/>
                  </a:cxn>
                  <a:cxn ang="0">
                    <a:pos x="0" y="0"/>
                  </a:cxn>
                </a:cxnLst>
                <a:rect l="0" t="0" r="r" b="b"/>
                <a:pathLst>
                  <a:path w="51" h="23">
                    <a:moveTo>
                      <a:pt x="0" y="0"/>
                    </a:moveTo>
                    <a:cubicBezTo>
                      <a:pt x="47" y="23"/>
                      <a:pt x="47" y="23"/>
                      <a:pt x="47" y="23"/>
                    </a:cubicBezTo>
                    <a:cubicBezTo>
                      <a:pt x="45" y="18"/>
                      <a:pt x="48" y="10"/>
                      <a:pt x="51" y="2"/>
                    </a:cubicBez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26">
                <a:extLst>
                  <a:ext uri="{FF2B5EF4-FFF2-40B4-BE49-F238E27FC236}">
                    <a16:creationId xmlns:a16="http://schemas.microsoft.com/office/drawing/2014/main" id="{3C4472A3-CA57-7941-87AF-CB3892566B35}"/>
                  </a:ext>
                </a:extLst>
              </p:cNvPr>
              <p:cNvSpPr>
                <a:spLocks/>
              </p:cNvSpPr>
              <p:nvPr/>
            </p:nvSpPr>
            <p:spPr bwMode="auto">
              <a:xfrm>
                <a:off x="1816100" y="2392364"/>
                <a:ext cx="42863" cy="33338"/>
              </a:xfrm>
              <a:custGeom>
                <a:avLst/>
                <a:gdLst/>
                <a:ahLst/>
                <a:cxnLst>
                  <a:cxn ang="0">
                    <a:pos x="26" y="0"/>
                  </a:cxn>
                  <a:cxn ang="0">
                    <a:pos x="0" y="14"/>
                  </a:cxn>
                  <a:cxn ang="0">
                    <a:pos x="26" y="20"/>
                  </a:cxn>
                  <a:cxn ang="0">
                    <a:pos x="25" y="6"/>
                  </a:cxn>
                  <a:cxn ang="0">
                    <a:pos x="26" y="0"/>
                  </a:cxn>
                </a:cxnLst>
                <a:rect l="0" t="0" r="r" b="b"/>
                <a:pathLst>
                  <a:path w="26" h="20">
                    <a:moveTo>
                      <a:pt x="26" y="0"/>
                    </a:moveTo>
                    <a:cubicBezTo>
                      <a:pt x="0" y="14"/>
                      <a:pt x="0" y="14"/>
                      <a:pt x="0" y="14"/>
                    </a:cubicBezTo>
                    <a:cubicBezTo>
                      <a:pt x="26" y="20"/>
                      <a:pt x="26" y="20"/>
                      <a:pt x="26" y="20"/>
                    </a:cubicBezTo>
                    <a:cubicBezTo>
                      <a:pt x="26" y="15"/>
                      <a:pt x="25" y="11"/>
                      <a:pt x="25" y="6"/>
                    </a:cubicBezTo>
                    <a:cubicBezTo>
                      <a:pt x="25" y="4"/>
                      <a:pt x="25" y="2"/>
                      <a:pt x="2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8" name="Freeform 27">
                <a:extLst>
                  <a:ext uri="{FF2B5EF4-FFF2-40B4-BE49-F238E27FC236}">
                    <a16:creationId xmlns:a16="http://schemas.microsoft.com/office/drawing/2014/main" id="{E50ECC96-7630-5C4D-B666-C456CF41AA11}"/>
                  </a:ext>
                </a:extLst>
              </p:cNvPr>
              <p:cNvSpPr>
                <a:spLocks/>
              </p:cNvSpPr>
              <p:nvPr/>
            </p:nvSpPr>
            <p:spPr bwMode="auto">
              <a:xfrm>
                <a:off x="1801813" y="2324101"/>
                <a:ext cx="63500" cy="39688"/>
              </a:xfrm>
              <a:custGeom>
                <a:avLst/>
                <a:gdLst/>
                <a:ahLst/>
                <a:cxnLst>
                  <a:cxn ang="0">
                    <a:pos x="0" y="0"/>
                  </a:cxn>
                  <a:cxn ang="0">
                    <a:pos x="23" y="24"/>
                  </a:cxn>
                  <a:cxn ang="0">
                    <a:pos x="38" y="2"/>
                  </a:cxn>
                  <a:cxn ang="0">
                    <a:pos x="0" y="0"/>
                  </a:cxn>
                </a:cxnLst>
                <a:rect l="0" t="0" r="r" b="b"/>
                <a:pathLst>
                  <a:path w="38" h="24">
                    <a:moveTo>
                      <a:pt x="0" y="0"/>
                    </a:moveTo>
                    <a:cubicBezTo>
                      <a:pt x="23" y="24"/>
                      <a:pt x="23" y="24"/>
                      <a:pt x="23" y="24"/>
                    </a:cubicBezTo>
                    <a:cubicBezTo>
                      <a:pt x="27" y="16"/>
                      <a:pt x="32" y="9"/>
                      <a:pt x="38" y="2"/>
                    </a:cubicBez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9" name="Freeform 28">
                <a:extLst>
                  <a:ext uri="{FF2B5EF4-FFF2-40B4-BE49-F238E27FC236}">
                    <a16:creationId xmlns:a16="http://schemas.microsoft.com/office/drawing/2014/main" id="{BB7C9E99-04BB-1746-A159-777F71C10DE9}"/>
                  </a:ext>
                </a:extLst>
              </p:cNvPr>
              <p:cNvSpPr>
                <a:spLocks/>
              </p:cNvSpPr>
              <p:nvPr/>
            </p:nvSpPr>
            <p:spPr bwMode="auto">
              <a:xfrm>
                <a:off x="1912938" y="2241551"/>
                <a:ext cx="30163" cy="49213"/>
              </a:xfrm>
              <a:custGeom>
                <a:avLst/>
                <a:gdLst/>
                <a:ahLst/>
                <a:cxnLst>
                  <a:cxn ang="0">
                    <a:pos x="0" y="0"/>
                  </a:cxn>
                  <a:cxn ang="0">
                    <a:pos x="1" y="30"/>
                  </a:cxn>
                  <a:cxn ang="0">
                    <a:pos x="18" y="25"/>
                  </a:cxn>
                  <a:cxn ang="0">
                    <a:pos x="0" y="0"/>
                  </a:cxn>
                </a:cxnLst>
                <a:rect l="0" t="0" r="r" b="b"/>
                <a:pathLst>
                  <a:path w="18" h="30">
                    <a:moveTo>
                      <a:pt x="0" y="0"/>
                    </a:moveTo>
                    <a:cubicBezTo>
                      <a:pt x="1" y="30"/>
                      <a:pt x="1" y="30"/>
                      <a:pt x="1" y="30"/>
                    </a:cubicBezTo>
                    <a:cubicBezTo>
                      <a:pt x="6" y="28"/>
                      <a:pt x="12" y="26"/>
                      <a:pt x="18" y="25"/>
                    </a:cubicBez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0" name="Freeform 29">
                <a:extLst>
                  <a:ext uri="{FF2B5EF4-FFF2-40B4-BE49-F238E27FC236}">
                    <a16:creationId xmlns:a16="http://schemas.microsoft.com/office/drawing/2014/main" id="{520A4E3D-D8F2-C843-B8A1-2216B18CD101}"/>
                  </a:ext>
                </a:extLst>
              </p:cNvPr>
              <p:cNvSpPr>
                <a:spLocks/>
              </p:cNvSpPr>
              <p:nvPr/>
            </p:nvSpPr>
            <p:spPr bwMode="auto">
              <a:xfrm>
                <a:off x="1830388" y="2259014"/>
                <a:ext cx="63500" cy="65088"/>
              </a:xfrm>
              <a:custGeom>
                <a:avLst/>
                <a:gdLst/>
                <a:ahLst/>
                <a:cxnLst>
                  <a:cxn ang="0">
                    <a:pos x="38" y="26"/>
                  </a:cxn>
                  <a:cxn ang="0">
                    <a:pos x="0" y="0"/>
                  </a:cxn>
                  <a:cxn ang="0">
                    <a:pos x="23" y="39"/>
                  </a:cxn>
                  <a:cxn ang="0">
                    <a:pos x="38" y="26"/>
                  </a:cxn>
                </a:cxnLst>
                <a:rect l="0" t="0" r="r" b="b"/>
                <a:pathLst>
                  <a:path w="38" h="39">
                    <a:moveTo>
                      <a:pt x="38" y="26"/>
                    </a:moveTo>
                    <a:cubicBezTo>
                      <a:pt x="0" y="0"/>
                      <a:pt x="0" y="0"/>
                      <a:pt x="0" y="0"/>
                    </a:cubicBezTo>
                    <a:cubicBezTo>
                      <a:pt x="23" y="39"/>
                      <a:pt x="23" y="39"/>
                      <a:pt x="23" y="39"/>
                    </a:cubicBezTo>
                    <a:cubicBezTo>
                      <a:pt x="27" y="34"/>
                      <a:pt x="32" y="30"/>
                      <a:pt x="38"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1" name="Freeform 30">
                <a:extLst>
                  <a:ext uri="{FF2B5EF4-FFF2-40B4-BE49-F238E27FC236}">
                    <a16:creationId xmlns:a16="http://schemas.microsoft.com/office/drawing/2014/main" id="{A8959D3D-8041-FC4A-B7CE-DB6D50F64B82}"/>
                  </a:ext>
                </a:extLst>
              </p:cNvPr>
              <p:cNvSpPr>
                <a:spLocks/>
              </p:cNvSpPr>
              <p:nvPr/>
            </p:nvSpPr>
            <p:spPr bwMode="auto">
              <a:xfrm>
                <a:off x="1963738" y="2200276"/>
                <a:ext cx="33338" cy="77788"/>
              </a:xfrm>
              <a:custGeom>
                <a:avLst/>
                <a:gdLst/>
                <a:ahLst/>
                <a:cxnLst>
                  <a:cxn ang="0">
                    <a:pos x="20" y="46"/>
                  </a:cxn>
                  <a:cxn ang="0">
                    <a:pos x="7" y="0"/>
                  </a:cxn>
                  <a:cxn ang="0">
                    <a:pos x="0" y="46"/>
                  </a:cxn>
                  <a:cxn ang="0">
                    <a:pos x="9" y="46"/>
                  </a:cxn>
                  <a:cxn ang="0">
                    <a:pos x="20" y="46"/>
                  </a:cxn>
                </a:cxnLst>
                <a:rect l="0" t="0" r="r" b="b"/>
                <a:pathLst>
                  <a:path w="20" h="46">
                    <a:moveTo>
                      <a:pt x="20" y="46"/>
                    </a:moveTo>
                    <a:cubicBezTo>
                      <a:pt x="7" y="0"/>
                      <a:pt x="7" y="0"/>
                      <a:pt x="7" y="0"/>
                    </a:cubicBezTo>
                    <a:cubicBezTo>
                      <a:pt x="0" y="46"/>
                      <a:pt x="0" y="46"/>
                      <a:pt x="0" y="46"/>
                    </a:cubicBezTo>
                    <a:cubicBezTo>
                      <a:pt x="3" y="46"/>
                      <a:pt x="6" y="46"/>
                      <a:pt x="9" y="46"/>
                    </a:cubicBezTo>
                    <a:cubicBezTo>
                      <a:pt x="13" y="46"/>
                      <a:pt x="17" y="46"/>
                      <a:pt x="20" y="4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2" name="Freeform 31">
                <a:extLst>
                  <a:ext uri="{FF2B5EF4-FFF2-40B4-BE49-F238E27FC236}">
                    <a16:creationId xmlns:a16="http://schemas.microsoft.com/office/drawing/2014/main" id="{A716C193-ECEC-F445-976D-ED5069BD9329}"/>
                  </a:ext>
                </a:extLst>
              </p:cNvPr>
              <p:cNvSpPr>
                <a:spLocks/>
              </p:cNvSpPr>
              <p:nvPr/>
            </p:nvSpPr>
            <p:spPr bwMode="auto">
              <a:xfrm>
                <a:off x="2055813" y="2243139"/>
                <a:ext cx="55563" cy="77788"/>
              </a:xfrm>
              <a:custGeom>
                <a:avLst/>
                <a:gdLst/>
                <a:ahLst/>
                <a:cxnLst>
                  <a:cxn ang="0">
                    <a:pos x="33" y="0"/>
                  </a:cxn>
                  <a:cxn ang="0">
                    <a:pos x="0" y="32"/>
                  </a:cxn>
                  <a:cxn ang="0">
                    <a:pos x="19" y="47"/>
                  </a:cxn>
                  <a:cxn ang="0">
                    <a:pos x="33" y="0"/>
                  </a:cxn>
                </a:cxnLst>
                <a:rect l="0" t="0" r="r" b="b"/>
                <a:pathLst>
                  <a:path w="33" h="47">
                    <a:moveTo>
                      <a:pt x="33" y="0"/>
                    </a:moveTo>
                    <a:cubicBezTo>
                      <a:pt x="0" y="32"/>
                      <a:pt x="0" y="32"/>
                      <a:pt x="0" y="32"/>
                    </a:cubicBezTo>
                    <a:cubicBezTo>
                      <a:pt x="7" y="36"/>
                      <a:pt x="13" y="41"/>
                      <a:pt x="19" y="47"/>
                    </a:cubicBezTo>
                    <a:lnTo>
                      <a:pt x="33"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3" name="Freeform 32">
                <a:extLst>
                  <a:ext uri="{FF2B5EF4-FFF2-40B4-BE49-F238E27FC236}">
                    <a16:creationId xmlns:a16="http://schemas.microsoft.com/office/drawing/2014/main" id="{B28D6F1F-A001-C34F-B215-E885782AF93F}"/>
                  </a:ext>
                </a:extLst>
              </p:cNvPr>
              <p:cNvSpPr>
                <a:spLocks/>
              </p:cNvSpPr>
              <p:nvPr/>
            </p:nvSpPr>
            <p:spPr bwMode="auto">
              <a:xfrm>
                <a:off x="2014538" y="2241551"/>
                <a:ext cx="39688" cy="53975"/>
              </a:xfrm>
              <a:custGeom>
                <a:avLst/>
                <a:gdLst/>
                <a:ahLst/>
                <a:cxnLst>
                  <a:cxn ang="0">
                    <a:pos x="18" y="0"/>
                  </a:cxn>
                  <a:cxn ang="0">
                    <a:pos x="0" y="24"/>
                  </a:cxn>
                  <a:cxn ang="0">
                    <a:pos x="24" y="33"/>
                  </a:cxn>
                  <a:cxn ang="0">
                    <a:pos x="18" y="0"/>
                  </a:cxn>
                </a:cxnLst>
                <a:rect l="0" t="0" r="r" b="b"/>
                <a:pathLst>
                  <a:path w="24" h="33">
                    <a:moveTo>
                      <a:pt x="18" y="0"/>
                    </a:moveTo>
                    <a:cubicBezTo>
                      <a:pt x="0" y="24"/>
                      <a:pt x="0" y="24"/>
                      <a:pt x="0" y="24"/>
                    </a:cubicBezTo>
                    <a:cubicBezTo>
                      <a:pt x="9" y="26"/>
                      <a:pt x="16" y="29"/>
                      <a:pt x="24" y="33"/>
                    </a:cubicBezTo>
                    <a:lnTo>
                      <a:pt x="18"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4" name="Freeform 33">
                <a:extLst>
                  <a:ext uri="{FF2B5EF4-FFF2-40B4-BE49-F238E27FC236}">
                    <a16:creationId xmlns:a16="http://schemas.microsoft.com/office/drawing/2014/main" id="{B455425C-506B-DC47-BC5E-D55B60F12C6D}"/>
                  </a:ext>
                </a:extLst>
              </p:cNvPr>
              <p:cNvSpPr>
                <a:spLocks/>
              </p:cNvSpPr>
              <p:nvPr/>
            </p:nvSpPr>
            <p:spPr bwMode="auto">
              <a:xfrm>
                <a:off x="2008188" y="2293939"/>
                <a:ext cx="6350" cy="1588"/>
              </a:xfrm>
              <a:custGeom>
                <a:avLst/>
                <a:gdLst/>
                <a:ahLst/>
                <a:cxnLst>
                  <a:cxn ang="0">
                    <a:pos x="4" y="1"/>
                  </a:cxn>
                  <a:cxn ang="0">
                    <a:pos x="0" y="0"/>
                  </a:cxn>
                  <a:cxn ang="0">
                    <a:pos x="0" y="1"/>
                  </a:cxn>
                  <a:cxn ang="0">
                    <a:pos x="4" y="1"/>
                  </a:cxn>
                </a:cxnLst>
                <a:rect l="0" t="0" r="r" b="b"/>
                <a:pathLst>
                  <a:path w="4" h="1">
                    <a:moveTo>
                      <a:pt x="4" y="1"/>
                    </a:moveTo>
                    <a:cubicBezTo>
                      <a:pt x="3" y="1"/>
                      <a:pt x="1" y="0"/>
                      <a:pt x="0" y="0"/>
                    </a:cubicBezTo>
                    <a:cubicBezTo>
                      <a:pt x="0" y="1"/>
                      <a:pt x="0" y="1"/>
                      <a:pt x="0" y="1"/>
                    </a:cubicBezTo>
                    <a:lnTo>
                      <a:pt x="4" y="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34">
                <a:extLst>
                  <a:ext uri="{FF2B5EF4-FFF2-40B4-BE49-F238E27FC236}">
                    <a16:creationId xmlns:a16="http://schemas.microsoft.com/office/drawing/2014/main" id="{D4DD91CF-6885-F249-9C17-CC96B31B01A5}"/>
                  </a:ext>
                </a:extLst>
              </p:cNvPr>
              <p:cNvSpPr>
                <a:spLocks/>
              </p:cNvSpPr>
              <p:nvPr/>
            </p:nvSpPr>
            <p:spPr bwMode="auto">
              <a:xfrm>
                <a:off x="2093913" y="2319339"/>
                <a:ext cx="58738" cy="44450"/>
              </a:xfrm>
              <a:custGeom>
                <a:avLst/>
                <a:gdLst/>
                <a:ahLst/>
                <a:cxnLst>
                  <a:cxn ang="0">
                    <a:pos x="35" y="0"/>
                  </a:cxn>
                  <a:cxn ang="0">
                    <a:pos x="0" y="5"/>
                  </a:cxn>
                  <a:cxn ang="0">
                    <a:pos x="15" y="27"/>
                  </a:cxn>
                  <a:cxn ang="0">
                    <a:pos x="35" y="0"/>
                  </a:cxn>
                </a:cxnLst>
                <a:rect l="0" t="0" r="r" b="b"/>
                <a:pathLst>
                  <a:path w="35" h="27">
                    <a:moveTo>
                      <a:pt x="35" y="0"/>
                    </a:moveTo>
                    <a:cubicBezTo>
                      <a:pt x="0" y="5"/>
                      <a:pt x="0" y="5"/>
                      <a:pt x="0" y="5"/>
                    </a:cubicBezTo>
                    <a:cubicBezTo>
                      <a:pt x="6" y="11"/>
                      <a:pt x="11" y="19"/>
                      <a:pt x="15" y="27"/>
                    </a:cubicBezTo>
                    <a:lnTo>
                      <a:pt x="35"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6" name="Freeform 35">
                <a:extLst>
                  <a:ext uri="{FF2B5EF4-FFF2-40B4-BE49-F238E27FC236}">
                    <a16:creationId xmlns:a16="http://schemas.microsoft.com/office/drawing/2014/main" id="{EBE46CFF-F8DD-BD4C-B882-346AF55BB4E9}"/>
                  </a:ext>
                </a:extLst>
              </p:cNvPr>
              <p:cNvSpPr>
                <a:spLocks/>
              </p:cNvSpPr>
              <p:nvPr/>
            </p:nvSpPr>
            <p:spPr bwMode="auto">
              <a:xfrm>
                <a:off x="2127250" y="2386014"/>
                <a:ext cx="76200" cy="55563"/>
              </a:xfrm>
              <a:custGeom>
                <a:avLst/>
                <a:gdLst/>
                <a:ahLst/>
                <a:cxnLst>
                  <a:cxn ang="0">
                    <a:pos x="4" y="33"/>
                  </a:cxn>
                  <a:cxn ang="0">
                    <a:pos x="46" y="10"/>
                  </a:cxn>
                  <a:cxn ang="0">
                    <a:pos x="0" y="0"/>
                  </a:cxn>
                  <a:cxn ang="0">
                    <a:pos x="4" y="28"/>
                  </a:cxn>
                  <a:cxn ang="0">
                    <a:pos x="4" y="33"/>
                  </a:cxn>
                </a:cxnLst>
                <a:rect l="0" t="0" r="r" b="b"/>
                <a:pathLst>
                  <a:path w="46" h="33">
                    <a:moveTo>
                      <a:pt x="4" y="33"/>
                    </a:moveTo>
                    <a:cubicBezTo>
                      <a:pt x="46" y="10"/>
                      <a:pt x="46" y="10"/>
                      <a:pt x="46" y="10"/>
                    </a:cubicBezTo>
                    <a:cubicBezTo>
                      <a:pt x="0" y="0"/>
                      <a:pt x="0" y="0"/>
                      <a:pt x="0" y="0"/>
                    </a:cubicBezTo>
                    <a:cubicBezTo>
                      <a:pt x="3" y="9"/>
                      <a:pt x="4" y="18"/>
                      <a:pt x="4" y="28"/>
                    </a:cubicBezTo>
                    <a:cubicBezTo>
                      <a:pt x="4" y="29"/>
                      <a:pt x="4" y="31"/>
                      <a:pt x="4" y="3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58" name="Group 157">
            <a:extLst>
              <a:ext uri="{FF2B5EF4-FFF2-40B4-BE49-F238E27FC236}">
                <a16:creationId xmlns:a16="http://schemas.microsoft.com/office/drawing/2014/main" id="{CC32895E-27B5-E34A-8ADE-926A0D51BB83}"/>
              </a:ext>
            </a:extLst>
          </p:cNvPr>
          <p:cNvGrpSpPr/>
          <p:nvPr/>
        </p:nvGrpSpPr>
        <p:grpSpPr>
          <a:xfrm>
            <a:off x="164075" y="3384356"/>
            <a:ext cx="2829012" cy="1174071"/>
            <a:chOff x="389855" y="1728155"/>
            <a:chExt cx="2829012" cy="1174071"/>
          </a:xfrm>
        </p:grpSpPr>
        <p:sp>
          <p:nvSpPr>
            <p:cNvPr id="159" name="Rectangle 1">
              <a:extLst>
                <a:ext uri="{FF2B5EF4-FFF2-40B4-BE49-F238E27FC236}">
                  <a16:creationId xmlns:a16="http://schemas.microsoft.com/office/drawing/2014/main" id="{83F65A03-9B67-1B47-B128-73D96DE639CE}"/>
                </a:ext>
              </a:extLst>
            </p:cNvPr>
            <p:cNvSpPr>
              <a:spLocks/>
            </p:cNvSpPr>
            <p:nvPr/>
          </p:nvSpPr>
          <p:spPr bwMode="auto">
            <a:xfrm>
              <a:off x="389855" y="1728155"/>
              <a:ext cx="2829012"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160" name="TextBox 159">
              <a:extLst>
                <a:ext uri="{FF2B5EF4-FFF2-40B4-BE49-F238E27FC236}">
                  <a16:creationId xmlns:a16="http://schemas.microsoft.com/office/drawing/2014/main" id="{7C65ADB5-D917-2C45-BE1C-E461209D62B8}"/>
                </a:ext>
              </a:extLst>
            </p:cNvPr>
            <p:cNvSpPr txBox="1"/>
            <p:nvPr/>
          </p:nvSpPr>
          <p:spPr>
            <a:xfrm>
              <a:off x="389855" y="1736852"/>
              <a:ext cx="2631641" cy="971448"/>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Only legal persons established as joint stock companies or limited liability companies pursuant to the Turkish Code of Commerce are entitled to participate in the tender. </a:t>
              </a:r>
            </a:p>
          </p:txBody>
        </p:sp>
      </p:grpSp>
      <p:grpSp>
        <p:nvGrpSpPr>
          <p:cNvPr id="161" name="Group 160">
            <a:extLst>
              <a:ext uri="{FF2B5EF4-FFF2-40B4-BE49-F238E27FC236}">
                <a16:creationId xmlns:a16="http://schemas.microsoft.com/office/drawing/2014/main" id="{DE521873-A5EF-E343-8989-1DDD93952114}"/>
              </a:ext>
            </a:extLst>
          </p:cNvPr>
          <p:cNvGrpSpPr/>
          <p:nvPr/>
        </p:nvGrpSpPr>
        <p:grpSpPr>
          <a:xfrm>
            <a:off x="6488762" y="1982150"/>
            <a:ext cx="777088" cy="779227"/>
            <a:chOff x="6512254" y="3911064"/>
            <a:chExt cx="1796422" cy="1801367"/>
          </a:xfrm>
        </p:grpSpPr>
        <p:sp>
          <p:nvSpPr>
            <p:cNvPr id="162" name="Freeform 139">
              <a:extLst>
                <a:ext uri="{FF2B5EF4-FFF2-40B4-BE49-F238E27FC236}">
                  <a16:creationId xmlns:a16="http://schemas.microsoft.com/office/drawing/2014/main" id="{BC45896A-C11E-F74C-B273-B5E07632E0C3}"/>
                </a:ext>
              </a:extLst>
            </p:cNvPr>
            <p:cNvSpPr>
              <a:spLocks noChangeArrowheads="1"/>
            </p:cNvSpPr>
            <p:nvPr/>
          </p:nvSpPr>
          <p:spPr bwMode="auto">
            <a:xfrm>
              <a:off x="6512254" y="3911064"/>
              <a:ext cx="1796422" cy="1801367"/>
            </a:xfrm>
            <a:custGeom>
              <a:avLst/>
              <a:gdLst>
                <a:gd name="T0" fmla="*/ 1743 w 1744"/>
                <a:gd name="T1" fmla="*/ 872 h 1745"/>
                <a:gd name="T2" fmla="*/ 1743 w 1744"/>
                <a:gd name="T3" fmla="*/ 872 h 1745"/>
                <a:gd name="T4" fmla="*/ 871 w 1744"/>
                <a:gd name="T5" fmla="*/ 1744 h 1745"/>
                <a:gd name="T6" fmla="*/ 0 w 1744"/>
                <a:gd name="T7" fmla="*/ 872 h 1745"/>
                <a:gd name="T8" fmla="*/ 871 w 1744"/>
                <a:gd name="T9" fmla="*/ 0 h 1745"/>
                <a:gd name="T10" fmla="*/ 1743 w 1744"/>
                <a:gd name="T11" fmla="*/ 872 h 1745"/>
              </a:gdLst>
              <a:ahLst/>
              <a:cxnLst>
                <a:cxn ang="0">
                  <a:pos x="T0" y="T1"/>
                </a:cxn>
                <a:cxn ang="0">
                  <a:pos x="T2" y="T3"/>
                </a:cxn>
                <a:cxn ang="0">
                  <a:pos x="T4" y="T5"/>
                </a:cxn>
                <a:cxn ang="0">
                  <a:pos x="T6" y="T7"/>
                </a:cxn>
                <a:cxn ang="0">
                  <a:pos x="T8" y="T9"/>
                </a:cxn>
                <a:cxn ang="0">
                  <a:pos x="T10" y="T11"/>
                </a:cxn>
              </a:cxnLst>
              <a:rect l="0" t="0" r="r" b="b"/>
              <a:pathLst>
                <a:path w="1744" h="1745">
                  <a:moveTo>
                    <a:pt x="1743" y="872"/>
                  </a:moveTo>
                  <a:lnTo>
                    <a:pt x="1743" y="872"/>
                  </a:lnTo>
                  <a:cubicBezTo>
                    <a:pt x="1743" y="1353"/>
                    <a:pt x="1352" y="1744"/>
                    <a:pt x="871" y="1744"/>
                  </a:cubicBezTo>
                  <a:cubicBezTo>
                    <a:pt x="391" y="1744"/>
                    <a:pt x="0" y="1353"/>
                    <a:pt x="0" y="872"/>
                  </a:cubicBezTo>
                  <a:cubicBezTo>
                    <a:pt x="0" y="390"/>
                    <a:pt x="391" y="0"/>
                    <a:pt x="871" y="0"/>
                  </a:cubicBezTo>
                  <a:cubicBezTo>
                    <a:pt x="1352" y="0"/>
                    <a:pt x="1743" y="390"/>
                    <a:pt x="1743" y="872"/>
                  </a:cubicBezTo>
                </a:path>
              </a:pathLst>
            </a:custGeom>
            <a:solidFill>
              <a:srgbClr val="455465"/>
            </a:solidFill>
            <a:ln>
              <a:solidFill>
                <a:srgbClr val="455465"/>
              </a:solidFill>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p>
          </p:txBody>
        </p:sp>
        <p:sp>
          <p:nvSpPr>
            <p:cNvPr id="163" name="Freeform 141">
              <a:extLst>
                <a:ext uri="{FF2B5EF4-FFF2-40B4-BE49-F238E27FC236}">
                  <a16:creationId xmlns:a16="http://schemas.microsoft.com/office/drawing/2014/main" id="{CCBDE1C1-16A8-0C41-9165-68DD1D8760C2}"/>
                </a:ext>
              </a:extLst>
            </p:cNvPr>
            <p:cNvSpPr>
              <a:spLocks noChangeArrowheads="1"/>
            </p:cNvSpPr>
            <p:nvPr/>
          </p:nvSpPr>
          <p:spPr bwMode="auto">
            <a:xfrm>
              <a:off x="6680901" y="4074890"/>
              <a:ext cx="1459023" cy="1459336"/>
            </a:xfrm>
            <a:custGeom>
              <a:avLst/>
              <a:gdLst>
                <a:gd name="T0" fmla="*/ 1415 w 1416"/>
                <a:gd name="T1" fmla="*/ 708 h 1416"/>
                <a:gd name="T2" fmla="*/ 1415 w 1416"/>
                <a:gd name="T3" fmla="*/ 708 h 1416"/>
                <a:gd name="T4" fmla="*/ 707 w 1416"/>
                <a:gd name="T5" fmla="*/ 1415 h 1416"/>
                <a:gd name="T6" fmla="*/ 0 w 1416"/>
                <a:gd name="T7" fmla="*/ 708 h 1416"/>
                <a:gd name="T8" fmla="*/ 707 w 1416"/>
                <a:gd name="T9" fmla="*/ 0 h 1416"/>
                <a:gd name="T10" fmla="*/ 1415 w 1416"/>
                <a:gd name="T11" fmla="*/ 708 h 1416"/>
              </a:gdLst>
              <a:ahLst/>
              <a:cxnLst>
                <a:cxn ang="0">
                  <a:pos x="T0" y="T1"/>
                </a:cxn>
                <a:cxn ang="0">
                  <a:pos x="T2" y="T3"/>
                </a:cxn>
                <a:cxn ang="0">
                  <a:pos x="T4" y="T5"/>
                </a:cxn>
                <a:cxn ang="0">
                  <a:pos x="T6" y="T7"/>
                </a:cxn>
                <a:cxn ang="0">
                  <a:pos x="T8" y="T9"/>
                </a:cxn>
                <a:cxn ang="0">
                  <a:pos x="T10" y="T11"/>
                </a:cxn>
              </a:cxnLst>
              <a:rect l="0" t="0" r="r" b="b"/>
              <a:pathLst>
                <a:path w="1416" h="1416">
                  <a:moveTo>
                    <a:pt x="1415" y="708"/>
                  </a:moveTo>
                  <a:lnTo>
                    <a:pt x="1415" y="708"/>
                  </a:lnTo>
                  <a:cubicBezTo>
                    <a:pt x="1415" y="1099"/>
                    <a:pt x="1098" y="1415"/>
                    <a:pt x="707" y="1415"/>
                  </a:cubicBezTo>
                  <a:cubicBezTo>
                    <a:pt x="317" y="1415"/>
                    <a:pt x="0" y="1099"/>
                    <a:pt x="0" y="708"/>
                  </a:cubicBezTo>
                  <a:cubicBezTo>
                    <a:pt x="0" y="317"/>
                    <a:pt x="317" y="0"/>
                    <a:pt x="707" y="0"/>
                  </a:cubicBezTo>
                  <a:cubicBezTo>
                    <a:pt x="1098" y="0"/>
                    <a:pt x="1415" y="317"/>
                    <a:pt x="1415" y="708"/>
                  </a:cubicBezTo>
                </a:path>
              </a:pathLst>
            </a:custGeom>
            <a:solidFill>
              <a:srgbClr val="9FB1C8"/>
            </a:solidFill>
            <a:ln>
              <a:solidFill>
                <a:srgbClr val="9FB1C8"/>
              </a:solidFill>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p>
          </p:txBody>
        </p:sp>
        <p:sp>
          <p:nvSpPr>
            <p:cNvPr id="164" name="Freeform 142">
              <a:extLst>
                <a:ext uri="{FF2B5EF4-FFF2-40B4-BE49-F238E27FC236}">
                  <a16:creationId xmlns:a16="http://schemas.microsoft.com/office/drawing/2014/main" id="{A69DB10B-1042-4343-9452-A600FBFEE143}"/>
                </a:ext>
              </a:extLst>
            </p:cNvPr>
            <p:cNvSpPr>
              <a:spLocks noChangeArrowheads="1"/>
            </p:cNvSpPr>
            <p:nvPr/>
          </p:nvSpPr>
          <p:spPr bwMode="auto">
            <a:xfrm>
              <a:off x="7085520" y="4235690"/>
              <a:ext cx="670239" cy="1181150"/>
            </a:xfrm>
            <a:custGeom>
              <a:avLst/>
              <a:gdLst>
                <a:gd name="T0" fmla="*/ 359 w 651"/>
                <a:gd name="T1" fmla="*/ 0 h 1145"/>
                <a:gd name="T2" fmla="*/ 359 w 651"/>
                <a:gd name="T3" fmla="*/ 0 h 1145"/>
                <a:gd name="T4" fmla="*/ 359 w 651"/>
                <a:gd name="T5" fmla="*/ 107 h 1145"/>
                <a:gd name="T6" fmla="*/ 638 w 651"/>
                <a:gd name="T7" fmla="*/ 321 h 1145"/>
                <a:gd name="T8" fmla="*/ 503 w 651"/>
                <a:gd name="T9" fmla="*/ 321 h 1145"/>
                <a:gd name="T10" fmla="*/ 359 w 651"/>
                <a:gd name="T11" fmla="*/ 210 h 1145"/>
                <a:gd name="T12" fmla="*/ 359 w 651"/>
                <a:gd name="T13" fmla="*/ 482 h 1145"/>
                <a:gd name="T14" fmla="*/ 650 w 651"/>
                <a:gd name="T15" fmla="*/ 748 h 1145"/>
                <a:gd name="T16" fmla="*/ 535 w 651"/>
                <a:gd name="T17" fmla="*/ 963 h 1145"/>
                <a:gd name="T18" fmla="*/ 354 w 651"/>
                <a:gd name="T19" fmla="*/ 1012 h 1145"/>
                <a:gd name="T20" fmla="*/ 354 w 651"/>
                <a:gd name="T21" fmla="*/ 1144 h 1145"/>
                <a:gd name="T22" fmla="*/ 288 w 651"/>
                <a:gd name="T23" fmla="*/ 1144 h 1145"/>
                <a:gd name="T24" fmla="*/ 288 w 651"/>
                <a:gd name="T25" fmla="*/ 1012 h 1145"/>
                <a:gd name="T26" fmla="*/ 75 w 651"/>
                <a:gd name="T27" fmla="*/ 942 h 1145"/>
                <a:gd name="T28" fmla="*/ 0 w 651"/>
                <a:gd name="T29" fmla="*/ 761 h 1145"/>
                <a:gd name="T30" fmla="*/ 132 w 651"/>
                <a:gd name="T31" fmla="*/ 761 h 1145"/>
                <a:gd name="T32" fmla="*/ 288 w 651"/>
                <a:gd name="T33" fmla="*/ 905 h 1145"/>
                <a:gd name="T34" fmla="*/ 288 w 651"/>
                <a:gd name="T35" fmla="*/ 600 h 1145"/>
                <a:gd name="T36" fmla="*/ 17 w 651"/>
                <a:gd name="T37" fmla="*/ 342 h 1145"/>
                <a:gd name="T38" fmla="*/ 128 w 651"/>
                <a:gd name="T39" fmla="*/ 148 h 1145"/>
                <a:gd name="T40" fmla="*/ 292 w 651"/>
                <a:gd name="T41" fmla="*/ 107 h 1145"/>
                <a:gd name="T42" fmla="*/ 292 w 651"/>
                <a:gd name="T43" fmla="*/ 0 h 1145"/>
                <a:gd name="T44" fmla="*/ 359 w 651"/>
                <a:gd name="T45" fmla="*/ 0 h 1145"/>
                <a:gd name="T46" fmla="*/ 292 w 651"/>
                <a:gd name="T47" fmla="*/ 210 h 1145"/>
                <a:gd name="T48" fmla="*/ 292 w 651"/>
                <a:gd name="T49" fmla="*/ 210 h 1145"/>
                <a:gd name="T50" fmla="*/ 144 w 651"/>
                <a:gd name="T51" fmla="*/ 333 h 1145"/>
                <a:gd name="T52" fmla="*/ 292 w 651"/>
                <a:gd name="T53" fmla="*/ 465 h 1145"/>
                <a:gd name="T54" fmla="*/ 292 w 651"/>
                <a:gd name="T55" fmla="*/ 210 h 1145"/>
                <a:gd name="T56" fmla="*/ 359 w 651"/>
                <a:gd name="T57" fmla="*/ 905 h 1145"/>
                <a:gd name="T58" fmla="*/ 359 w 651"/>
                <a:gd name="T59" fmla="*/ 905 h 1145"/>
                <a:gd name="T60" fmla="*/ 515 w 651"/>
                <a:gd name="T61" fmla="*/ 765 h 1145"/>
                <a:gd name="T62" fmla="*/ 359 w 651"/>
                <a:gd name="T63" fmla="*/ 617 h 1145"/>
                <a:gd name="T64" fmla="*/ 359 w 651"/>
                <a:gd name="T65" fmla="*/ 905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51" h="1145">
                  <a:moveTo>
                    <a:pt x="359" y="0"/>
                  </a:moveTo>
                  <a:lnTo>
                    <a:pt x="359" y="0"/>
                  </a:lnTo>
                  <a:cubicBezTo>
                    <a:pt x="359" y="107"/>
                    <a:pt x="359" y="107"/>
                    <a:pt x="359" y="107"/>
                  </a:cubicBezTo>
                  <a:cubicBezTo>
                    <a:pt x="416" y="107"/>
                    <a:pt x="634" y="115"/>
                    <a:pt x="638" y="321"/>
                  </a:cubicBezTo>
                  <a:cubicBezTo>
                    <a:pt x="503" y="321"/>
                    <a:pt x="503" y="321"/>
                    <a:pt x="503" y="321"/>
                  </a:cubicBezTo>
                  <a:cubicBezTo>
                    <a:pt x="498" y="234"/>
                    <a:pt x="432" y="214"/>
                    <a:pt x="359" y="210"/>
                  </a:cubicBezTo>
                  <a:cubicBezTo>
                    <a:pt x="359" y="482"/>
                    <a:pt x="359" y="482"/>
                    <a:pt x="359" y="482"/>
                  </a:cubicBezTo>
                  <a:cubicBezTo>
                    <a:pt x="490" y="518"/>
                    <a:pt x="650" y="568"/>
                    <a:pt x="650" y="748"/>
                  </a:cubicBezTo>
                  <a:cubicBezTo>
                    <a:pt x="650" y="876"/>
                    <a:pt x="568" y="942"/>
                    <a:pt x="535" y="963"/>
                  </a:cubicBezTo>
                  <a:cubicBezTo>
                    <a:pt x="473" y="1004"/>
                    <a:pt x="400" y="1008"/>
                    <a:pt x="354" y="1012"/>
                  </a:cubicBezTo>
                  <a:cubicBezTo>
                    <a:pt x="354" y="1144"/>
                    <a:pt x="354" y="1144"/>
                    <a:pt x="354" y="1144"/>
                  </a:cubicBezTo>
                  <a:cubicBezTo>
                    <a:pt x="288" y="1144"/>
                    <a:pt x="288" y="1144"/>
                    <a:pt x="288" y="1144"/>
                  </a:cubicBezTo>
                  <a:cubicBezTo>
                    <a:pt x="288" y="1012"/>
                    <a:pt x="288" y="1012"/>
                    <a:pt x="288" y="1012"/>
                  </a:cubicBezTo>
                  <a:cubicBezTo>
                    <a:pt x="231" y="1012"/>
                    <a:pt x="152" y="1012"/>
                    <a:pt x="75" y="942"/>
                  </a:cubicBezTo>
                  <a:cubicBezTo>
                    <a:pt x="5" y="880"/>
                    <a:pt x="0" y="815"/>
                    <a:pt x="0" y="761"/>
                  </a:cubicBezTo>
                  <a:cubicBezTo>
                    <a:pt x="132" y="761"/>
                    <a:pt x="132" y="761"/>
                    <a:pt x="132" y="761"/>
                  </a:cubicBezTo>
                  <a:cubicBezTo>
                    <a:pt x="128" y="819"/>
                    <a:pt x="165" y="901"/>
                    <a:pt x="288" y="905"/>
                  </a:cubicBezTo>
                  <a:cubicBezTo>
                    <a:pt x="288" y="600"/>
                    <a:pt x="288" y="600"/>
                    <a:pt x="288" y="600"/>
                  </a:cubicBezTo>
                  <a:cubicBezTo>
                    <a:pt x="75" y="535"/>
                    <a:pt x="17" y="482"/>
                    <a:pt x="17" y="342"/>
                  </a:cubicBezTo>
                  <a:cubicBezTo>
                    <a:pt x="17" y="234"/>
                    <a:pt x="83" y="177"/>
                    <a:pt x="128" y="148"/>
                  </a:cubicBezTo>
                  <a:cubicBezTo>
                    <a:pt x="186" y="111"/>
                    <a:pt x="255" y="111"/>
                    <a:pt x="292" y="107"/>
                  </a:cubicBezTo>
                  <a:cubicBezTo>
                    <a:pt x="292" y="0"/>
                    <a:pt x="292" y="0"/>
                    <a:pt x="292" y="0"/>
                  </a:cubicBezTo>
                  <a:lnTo>
                    <a:pt x="359" y="0"/>
                  </a:lnTo>
                  <a:close/>
                  <a:moveTo>
                    <a:pt x="292" y="210"/>
                  </a:moveTo>
                  <a:lnTo>
                    <a:pt x="292" y="210"/>
                  </a:lnTo>
                  <a:cubicBezTo>
                    <a:pt x="152" y="226"/>
                    <a:pt x="144" y="308"/>
                    <a:pt x="144" y="333"/>
                  </a:cubicBezTo>
                  <a:cubicBezTo>
                    <a:pt x="144" y="419"/>
                    <a:pt x="227" y="444"/>
                    <a:pt x="292" y="465"/>
                  </a:cubicBezTo>
                  <a:lnTo>
                    <a:pt x="292" y="210"/>
                  </a:lnTo>
                  <a:close/>
                  <a:moveTo>
                    <a:pt x="359" y="905"/>
                  </a:moveTo>
                  <a:lnTo>
                    <a:pt x="359" y="905"/>
                  </a:lnTo>
                  <a:cubicBezTo>
                    <a:pt x="469" y="901"/>
                    <a:pt x="515" y="831"/>
                    <a:pt x="515" y="765"/>
                  </a:cubicBezTo>
                  <a:cubicBezTo>
                    <a:pt x="515" y="667"/>
                    <a:pt x="424" y="637"/>
                    <a:pt x="359" y="617"/>
                  </a:cubicBezTo>
                  <a:lnTo>
                    <a:pt x="359" y="905"/>
                  </a:lnTo>
                  <a:close/>
                </a:path>
              </a:pathLst>
            </a:custGeom>
            <a:solidFill>
              <a:srgbClr val="455465"/>
            </a:solidFill>
            <a:ln>
              <a:solidFill>
                <a:srgbClr val="9FB1C8"/>
              </a:solidFill>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latin typeface="Lato Regular"/>
                <a:cs typeface="Lato Regular"/>
              </a:endParaRPr>
            </a:p>
          </p:txBody>
        </p:sp>
      </p:grpSp>
      <p:grpSp>
        <p:nvGrpSpPr>
          <p:cNvPr id="174" name="Group 173">
            <a:extLst>
              <a:ext uri="{FF2B5EF4-FFF2-40B4-BE49-F238E27FC236}">
                <a16:creationId xmlns:a16="http://schemas.microsoft.com/office/drawing/2014/main" id="{1202CDC0-6785-0447-9F84-66C89897E30D}"/>
              </a:ext>
            </a:extLst>
          </p:cNvPr>
          <p:cNvGrpSpPr/>
          <p:nvPr/>
        </p:nvGrpSpPr>
        <p:grpSpPr>
          <a:xfrm>
            <a:off x="3153161" y="1078797"/>
            <a:ext cx="3724145" cy="447686"/>
            <a:chOff x="3271319" y="1269181"/>
            <a:chExt cx="3724145" cy="447686"/>
          </a:xfrm>
        </p:grpSpPr>
        <p:sp>
          <p:nvSpPr>
            <p:cNvPr id="165" name="Rectangle 1">
              <a:extLst>
                <a:ext uri="{FF2B5EF4-FFF2-40B4-BE49-F238E27FC236}">
                  <a16:creationId xmlns:a16="http://schemas.microsoft.com/office/drawing/2014/main" id="{12B20039-EFDD-274A-8C45-711C521E8C22}"/>
                </a:ext>
              </a:extLst>
            </p:cNvPr>
            <p:cNvSpPr>
              <a:spLocks/>
            </p:cNvSpPr>
            <p:nvPr/>
          </p:nvSpPr>
          <p:spPr bwMode="auto">
            <a:xfrm>
              <a:off x="3271319" y="1269181"/>
              <a:ext cx="3724145" cy="447686"/>
            </a:xfrm>
            <a:prstGeom prst="rect">
              <a:avLst/>
            </a:prstGeom>
            <a:solidFill>
              <a:srgbClr val="455465"/>
            </a:solidFill>
            <a:ln w="25400">
              <a:noFill/>
              <a:miter lim="800000"/>
              <a:headEnd/>
              <a:tailEnd/>
            </a:ln>
          </p:spPr>
          <p:txBody>
            <a:bodyPr lIns="0" tIns="0" rIns="0" bIns="0"/>
            <a:lstStyle/>
            <a:p>
              <a:endParaRPr lang="en-US" sz="1400" dirty="0"/>
            </a:p>
          </p:txBody>
        </p:sp>
        <p:grpSp>
          <p:nvGrpSpPr>
            <p:cNvPr id="173" name="Group 172">
              <a:extLst>
                <a:ext uri="{FF2B5EF4-FFF2-40B4-BE49-F238E27FC236}">
                  <a16:creationId xmlns:a16="http://schemas.microsoft.com/office/drawing/2014/main" id="{05EAACA9-4B78-4E4F-88E3-7400B9623716}"/>
                </a:ext>
              </a:extLst>
            </p:cNvPr>
            <p:cNvGrpSpPr/>
            <p:nvPr/>
          </p:nvGrpSpPr>
          <p:grpSpPr>
            <a:xfrm>
              <a:off x="3420517" y="1299637"/>
              <a:ext cx="427910" cy="347697"/>
              <a:chOff x="3420517" y="1322215"/>
              <a:chExt cx="427910" cy="347697"/>
            </a:xfrm>
          </p:grpSpPr>
          <p:sp>
            <p:nvSpPr>
              <p:cNvPr id="167" name="Freeform 5">
                <a:extLst>
                  <a:ext uri="{FF2B5EF4-FFF2-40B4-BE49-F238E27FC236}">
                    <a16:creationId xmlns:a16="http://schemas.microsoft.com/office/drawing/2014/main" id="{207FD89A-2B1C-E944-B48B-00605E362673}"/>
                  </a:ext>
                </a:extLst>
              </p:cNvPr>
              <p:cNvSpPr>
                <a:spLocks noEditPoints="1"/>
              </p:cNvSpPr>
              <p:nvPr/>
            </p:nvSpPr>
            <p:spPr bwMode="auto">
              <a:xfrm>
                <a:off x="3420517" y="1322215"/>
                <a:ext cx="427910" cy="347697"/>
              </a:xfrm>
              <a:custGeom>
                <a:avLst/>
                <a:gdLst/>
                <a:ahLst/>
                <a:cxnLst>
                  <a:cxn ang="0">
                    <a:pos x="121" y="41"/>
                  </a:cxn>
                  <a:cxn ang="0">
                    <a:pos x="83" y="2"/>
                  </a:cxn>
                  <a:cxn ang="0">
                    <a:pos x="76" y="0"/>
                  </a:cxn>
                  <a:cxn ang="0">
                    <a:pos x="72" y="2"/>
                  </a:cxn>
                  <a:cxn ang="0">
                    <a:pos x="70" y="6"/>
                  </a:cxn>
                  <a:cxn ang="0">
                    <a:pos x="61" y="21"/>
                  </a:cxn>
                  <a:cxn ang="0">
                    <a:pos x="39" y="36"/>
                  </a:cxn>
                  <a:cxn ang="0">
                    <a:pos x="14" y="53"/>
                  </a:cxn>
                  <a:cxn ang="0">
                    <a:pos x="1" y="75"/>
                  </a:cxn>
                  <a:cxn ang="0">
                    <a:pos x="3" y="82"/>
                  </a:cxn>
                  <a:cxn ang="0">
                    <a:pos x="42" y="121"/>
                  </a:cxn>
                  <a:cxn ang="0">
                    <a:pos x="49" y="123"/>
                  </a:cxn>
                  <a:cxn ang="0">
                    <a:pos x="52" y="121"/>
                  </a:cxn>
                  <a:cxn ang="0">
                    <a:pos x="54" y="117"/>
                  </a:cxn>
                  <a:cxn ang="0">
                    <a:pos x="63" y="103"/>
                  </a:cxn>
                  <a:cxn ang="0">
                    <a:pos x="85" y="87"/>
                  </a:cxn>
                  <a:cxn ang="0">
                    <a:pos x="110" y="70"/>
                  </a:cxn>
                  <a:cxn ang="0">
                    <a:pos x="123" y="48"/>
                  </a:cxn>
                  <a:cxn ang="0">
                    <a:pos x="121" y="41"/>
                  </a:cxn>
                  <a:cxn ang="0">
                    <a:pos x="47" y="115"/>
                  </a:cxn>
                  <a:cxn ang="0">
                    <a:pos x="9" y="77"/>
                  </a:cxn>
                  <a:cxn ang="0">
                    <a:pos x="78" y="8"/>
                  </a:cxn>
                  <a:cxn ang="0">
                    <a:pos x="116" y="46"/>
                  </a:cxn>
                  <a:cxn ang="0">
                    <a:pos x="47" y="115"/>
                  </a:cxn>
                  <a:cxn ang="0">
                    <a:pos x="47" y="115"/>
                  </a:cxn>
                  <a:cxn ang="0">
                    <a:pos x="47" y="115"/>
                  </a:cxn>
                </a:cxnLst>
                <a:rect l="0" t="0" r="r" b="b"/>
                <a:pathLst>
                  <a:path w="124" h="123">
                    <a:moveTo>
                      <a:pt x="121" y="41"/>
                    </a:moveTo>
                    <a:cubicBezTo>
                      <a:pt x="83" y="2"/>
                      <a:pt x="83" y="2"/>
                      <a:pt x="83" y="2"/>
                    </a:cubicBezTo>
                    <a:cubicBezTo>
                      <a:pt x="81" y="0"/>
                      <a:pt x="78" y="0"/>
                      <a:pt x="76" y="0"/>
                    </a:cubicBezTo>
                    <a:cubicBezTo>
                      <a:pt x="74" y="1"/>
                      <a:pt x="73" y="1"/>
                      <a:pt x="72" y="2"/>
                    </a:cubicBezTo>
                    <a:cubicBezTo>
                      <a:pt x="71" y="3"/>
                      <a:pt x="71" y="4"/>
                      <a:pt x="70" y="6"/>
                    </a:cubicBezTo>
                    <a:cubicBezTo>
                      <a:pt x="69" y="11"/>
                      <a:pt x="66" y="16"/>
                      <a:pt x="61" y="21"/>
                    </a:cubicBezTo>
                    <a:cubicBezTo>
                      <a:pt x="55" y="26"/>
                      <a:pt x="47" y="31"/>
                      <a:pt x="39" y="36"/>
                    </a:cubicBezTo>
                    <a:cubicBezTo>
                      <a:pt x="31" y="41"/>
                      <a:pt x="22" y="46"/>
                      <a:pt x="14" y="53"/>
                    </a:cubicBezTo>
                    <a:cubicBezTo>
                      <a:pt x="8" y="60"/>
                      <a:pt x="4" y="67"/>
                      <a:pt x="1" y="75"/>
                    </a:cubicBezTo>
                    <a:cubicBezTo>
                      <a:pt x="0" y="77"/>
                      <a:pt x="1" y="80"/>
                      <a:pt x="3" y="82"/>
                    </a:cubicBezTo>
                    <a:cubicBezTo>
                      <a:pt x="42" y="121"/>
                      <a:pt x="42" y="121"/>
                      <a:pt x="42" y="121"/>
                    </a:cubicBezTo>
                    <a:cubicBezTo>
                      <a:pt x="43" y="123"/>
                      <a:pt x="46" y="123"/>
                      <a:pt x="49" y="123"/>
                    </a:cubicBezTo>
                    <a:cubicBezTo>
                      <a:pt x="50" y="122"/>
                      <a:pt x="51" y="122"/>
                      <a:pt x="52" y="121"/>
                    </a:cubicBezTo>
                    <a:cubicBezTo>
                      <a:pt x="53" y="120"/>
                      <a:pt x="54" y="119"/>
                      <a:pt x="54" y="117"/>
                    </a:cubicBezTo>
                    <a:cubicBezTo>
                      <a:pt x="56" y="112"/>
                      <a:pt x="59" y="107"/>
                      <a:pt x="63" y="103"/>
                    </a:cubicBezTo>
                    <a:cubicBezTo>
                      <a:pt x="69" y="97"/>
                      <a:pt x="77" y="92"/>
                      <a:pt x="85" y="87"/>
                    </a:cubicBezTo>
                    <a:cubicBezTo>
                      <a:pt x="94" y="82"/>
                      <a:pt x="103" y="77"/>
                      <a:pt x="110" y="70"/>
                    </a:cubicBezTo>
                    <a:cubicBezTo>
                      <a:pt x="117" y="63"/>
                      <a:pt x="121" y="57"/>
                      <a:pt x="123" y="48"/>
                    </a:cubicBezTo>
                    <a:cubicBezTo>
                      <a:pt x="124" y="46"/>
                      <a:pt x="123" y="43"/>
                      <a:pt x="121" y="41"/>
                    </a:cubicBezTo>
                    <a:close/>
                    <a:moveTo>
                      <a:pt x="47" y="115"/>
                    </a:moveTo>
                    <a:cubicBezTo>
                      <a:pt x="34" y="103"/>
                      <a:pt x="21" y="90"/>
                      <a:pt x="9" y="77"/>
                    </a:cubicBezTo>
                    <a:cubicBezTo>
                      <a:pt x="20" y="42"/>
                      <a:pt x="67" y="43"/>
                      <a:pt x="78" y="8"/>
                    </a:cubicBezTo>
                    <a:cubicBezTo>
                      <a:pt x="90" y="21"/>
                      <a:pt x="103" y="33"/>
                      <a:pt x="116" y="46"/>
                    </a:cubicBezTo>
                    <a:cubicBezTo>
                      <a:pt x="105" y="81"/>
                      <a:pt x="58" y="80"/>
                      <a:pt x="47" y="115"/>
                    </a:cubicBezTo>
                    <a:close/>
                    <a:moveTo>
                      <a:pt x="47" y="115"/>
                    </a:moveTo>
                    <a:cubicBezTo>
                      <a:pt x="47" y="115"/>
                      <a:pt x="47" y="115"/>
                      <a:pt x="47" y="115"/>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6">
                <a:extLst>
                  <a:ext uri="{FF2B5EF4-FFF2-40B4-BE49-F238E27FC236}">
                    <a16:creationId xmlns:a16="http://schemas.microsoft.com/office/drawing/2014/main" id="{3A5C05EC-1309-C048-B6E2-1E6D5A3D40A4}"/>
                  </a:ext>
                </a:extLst>
              </p:cNvPr>
              <p:cNvSpPr>
                <a:spLocks noEditPoints="1"/>
              </p:cNvSpPr>
              <p:nvPr/>
            </p:nvSpPr>
            <p:spPr bwMode="auto">
              <a:xfrm>
                <a:off x="3575611" y="1446284"/>
                <a:ext cx="117722" cy="96498"/>
              </a:xfrm>
              <a:custGeom>
                <a:avLst/>
                <a:gdLst/>
                <a:ahLst/>
                <a:cxnLst>
                  <a:cxn ang="0">
                    <a:pos x="27" y="11"/>
                  </a:cxn>
                  <a:cxn ang="0">
                    <a:pos x="20" y="12"/>
                  </a:cxn>
                  <a:cxn ang="0">
                    <a:pos x="9" y="6"/>
                  </a:cxn>
                  <a:cxn ang="0">
                    <a:pos x="15" y="5"/>
                  </a:cxn>
                  <a:cxn ang="0">
                    <a:pos x="19" y="5"/>
                  </a:cxn>
                  <a:cxn ang="0">
                    <a:pos x="19" y="1"/>
                  </a:cxn>
                  <a:cxn ang="0">
                    <a:pos x="12" y="0"/>
                  </a:cxn>
                  <a:cxn ang="0">
                    <a:pos x="6" y="3"/>
                  </a:cxn>
                  <a:cxn ang="0">
                    <a:pos x="4" y="2"/>
                  </a:cxn>
                  <a:cxn ang="0">
                    <a:pos x="3" y="4"/>
                  </a:cxn>
                  <a:cxn ang="0">
                    <a:pos x="4" y="5"/>
                  </a:cxn>
                  <a:cxn ang="0">
                    <a:pos x="1" y="13"/>
                  </a:cxn>
                  <a:cxn ang="0">
                    <a:pos x="3" y="20"/>
                  </a:cxn>
                  <a:cxn ang="0">
                    <a:pos x="18" y="20"/>
                  </a:cxn>
                  <a:cxn ang="0">
                    <a:pos x="22" y="29"/>
                  </a:cxn>
                  <a:cxn ang="0">
                    <a:pos x="18" y="28"/>
                  </a:cxn>
                  <a:cxn ang="0">
                    <a:pos x="15" y="26"/>
                  </a:cxn>
                  <a:cxn ang="0">
                    <a:pos x="13" y="29"/>
                  </a:cxn>
                  <a:cxn ang="0">
                    <a:pos x="16" y="33"/>
                  </a:cxn>
                  <a:cxn ang="0">
                    <a:pos x="24" y="33"/>
                  </a:cxn>
                  <a:cxn ang="0">
                    <a:pos x="30" y="32"/>
                  </a:cxn>
                  <a:cxn ang="0">
                    <a:pos x="32" y="32"/>
                  </a:cxn>
                  <a:cxn ang="0">
                    <a:pos x="32" y="30"/>
                  </a:cxn>
                  <a:cxn ang="0">
                    <a:pos x="32" y="24"/>
                  </a:cxn>
                  <a:cxn ang="0">
                    <a:pos x="33" y="16"/>
                  </a:cxn>
                  <a:cxn ang="0">
                    <a:pos x="10" y="16"/>
                  </a:cxn>
                  <a:cxn ang="0">
                    <a:pos x="6" y="14"/>
                  </a:cxn>
                  <a:cxn ang="0">
                    <a:pos x="6" y="10"/>
                  </a:cxn>
                  <a:cxn ang="0">
                    <a:pos x="13" y="15"/>
                  </a:cxn>
                  <a:cxn ang="0">
                    <a:pos x="28" y="24"/>
                  </a:cxn>
                  <a:cxn ang="0">
                    <a:pos x="20" y="18"/>
                  </a:cxn>
                  <a:cxn ang="0">
                    <a:pos x="24" y="17"/>
                  </a:cxn>
                  <a:cxn ang="0">
                    <a:pos x="27" y="18"/>
                  </a:cxn>
                  <a:cxn ang="0">
                    <a:pos x="28" y="22"/>
                  </a:cxn>
                  <a:cxn ang="0">
                    <a:pos x="28" y="24"/>
                  </a:cxn>
                </a:cxnLst>
                <a:rect l="0" t="0" r="r" b="b"/>
                <a:pathLst>
                  <a:path w="34" h="34">
                    <a:moveTo>
                      <a:pt x="31" y="13"/>
                    </a:moveTo>
                    <a:cubicBezTo>
                      <a:pt x="30" y="12"/>
                      <a:pt x="28" y="12"/>
                      <a:pt x="27" y="11"/>
                    </a:cubicBezTo>
                    <a:cubicBezTo>
                      <a:pt x="26" y="11"/>
                      <a:pt x="25" y="11"/>
                      <a:pt x="23" y="11"/>
                    </a:cubicBezTo>
                    <a:cubicBezTo>
                      <a:pt x="22" y="11"/>
                      <a:pt x="21" y="11"/>
                      <a:pt x="20" y="12"/>
                    </a:cubicBezTo>
                    <a:cubicBezTo>
                      <a:pt x="18" y="12"/>
                      <a:pt x="17" y="13"/>
                      <a:pt x="16" y="13"/>
                    </a:cubicBezTo>
                    <a:cubicBezTo>
                      <a:pt x="14" y="11"/>
                      <a:pt x="12" y="9"/>
                      <a:pt x="9" y="6"/>
                    </a:cubicBezTo>
                    <a:cubicBezTo>
                      <a:pt x="10" y="6"/>
                      <a:pt x="11" y="5"/>
                      <a:pt x="12" y="5"/>
                    </a:cubicBezTo>
                    <a:cubicBezTo>
                      <a:pt x="13" y="5"/>
                      <a:pt x="14" y="5"/>
                      <a:pt x="15" y="5"/>
                    </a:cubicBezTo>
                    <a:cubicBezTo>
                      <a:pt x="16" y="6"/>
                      <a:pt x="16" y="6"/>
                      <a:pt x="17" y="6"/>
                    </a:cubicBezTo>
                    <a:cubicBezTo>
                      <a:pt x="18" y="6"/>
                      <a:pt x="18" y="6"/>
                      <a:pt x="19" y="5"/>
                    </a:cubicBezTo>
                    <a:cubicBezTo>
                      <a:pt x="19" y="5"/>
                      <a:pt x="20" y="4"/>
                      <a:pt x="20" y="4"/>
                    </a:cubicBezTo>
                    <a:cubicBezTo>
                      <a:pt x="20" y="3"/>
                      <a:pt x="19" y="2"/>
                      <a:pt x="19" y="1"/>
                    </a:cubicBezTo>
                    <a:cubicBezTo>
                      <a:pt x="18" y="0"/>
                      <a:pt x="17" y="0"/>
                      <a:pt x="16" y="0"/>
                    </a:cubicBezTo>
                    <a:cubicBezTo>
                      <a:pt x="15" y="0"/>
                      <a:pt x="13" y="0"/>
                      <a:pt x="12" y="0"/>
                    </a:cubicBezTo>
                    <a:cubicBezTo>
                      <a:pt x="11" y="0"/>
                      <a:pt x="10" y="1"/>
                      <a:pt x="9" y="1"/>
                    </a:cubicBezTo>
                    <a:cubicBezTo>
                      <a:pt x="8" y="2"/>
                      <a:pt x="7" y="2"/>
                      <a:pt x="6" y="3"/>
                    </a:cubicBezTo>
                    <a:cubicBezTo>
                      <a:pt x="6" y="3"/>
                      <a:pt x="6" y="3"/>
                      <a:pt x="5" y="2"/>
                    </a:cubicBezTo>
                    <a:cubicBezTo>
                      <a:pt x="5" y="2"/>
                      <a:pt x="5" y="2"/>
                      <a:pt x="4" y="2"/>
                    </a:cubicBezTo>
                    <a:cubicBezTo>
                      <a:pt x="4" y="2"/>
                      <a:pt x="4" y="2"/>
                      <a:pt x="3" y="3"/>
                    </a:cubicBezTo>
                    <a:cubicBezTo>
                      <a:pt x="3" y="3"/>
                      <a:pt x="3" y="3"/>
                      <a:pt x="3" y="4"/>
                    </a:cubicBezTo>
                    <a:cubicBezTo>
                      <a:pt x="3" y="4"/>
                      <a:pt x="3" y="4"/>
                      <a:pt x="3" y="5"/>
                    </a:cubicBezTo>
                    <a:cubicBezTo>
                      <a:pt x="4" y="5"/>
                      <a:pt x="4" y="5"/>
                      <a:pt x="4" y="5"/>
                    </a:cubicBezTo>
                    <a:cubicBezTo>
                      <a:pt x="3" y="6"/>
                      <a:pt x="2" y="8"/>
                      <a:pt x="2" y="9"/>
                    </a:cubicBezTo>
                    <a:cubicBezTo>
                      <a:pt x="1" y="11"/>
                      <a:pt x="1" y="12"/>
                      <a:pt x="1" y="13"/>
                    </a:cubicBezTo>
                    <a:cubicBezTo>
                      <a:pt x="0" y="15"/>
                      <a:pt x="1" y="16"/>
                      <a:pt x="1" y="17"/>
                    </a:cubicBezTo>
                    <a:cubicBezTo>
                      <a:pt x="1" y="18"/>
                      <a:pt x="2" y="19"/>
                      <a:pt x="3" y="20"/>
                    </a:cubicBezTo>
                    <a:cubicBezTo>
                      <a:pt x="5" y="21"/>
                      <a:pt x="7" y="22"/>
                      <a:pt x="10" y="22"/>
                    </a:cubicBezTo>
                    <a:cubicBezTo>
                      <a:pt x="12" y="22"/>
                      <a:pt x="15" y="21"/>
                      <a:pt x="18" y="20"/>
                    </a:cubicBezTo>
                    <a:cubicBezTo>
                      <a:pt x="20" y="22"/>
                      <a:pt x="22" y="25"/>
                      <a:pt x="24" y="27"/>
                    </a:cubicBezTo>
                    <a:cubicBezTo>
                      <a:pt x="24" y="28"/>
                      <a:pt x="23" y="28"/>
                      <a:pt x="22" y="29"/>
                    </a:cubicBezTo>
                    <a:cubicBezTo>
                      <a:pt x="21" y="29"/>
                      <a:pt x="21" y="29"/>
                      <a:pt x="20" y="29"/>
                    </a:cubicBezTo>
                    <a:cubicBezTo>
                      <a:pt x="19" y="28"/>
                      <a:pt x="19" y="28"/>
                      <a:pt x="18" y="28"/>
                    </a:cubicBezTo>
                    <a:cubicBezTo>
                      <a:pt x="18" y="27"/>
                      <a:pt x="17" y="27"/>
                      <a:pt x="17" y="27"/>
                    </a:cubicBezTo>
                    <a:cubicBezTo>
                      <a:pt x="16" y="27"/>
                      <a:pt x="16" y="26"/>
                      <a:pt x="15" y="26"/>
                    </a:cubicBezTo>
                    <a:cubicBezTo>
                      <a:pt x="15" y="26"/>
                      <a:pt x="14" y="27"/>
                      <a:pt x="14" y="27"/>
                    </a:cubicBezTo>
                    <a:cubicBezTo>
                      <a:pt x="13" y="28"/>
                      <a:pt x="13" y="28"/>
                      <a:pt x="13" y="29"/>
                    </a:cubicBezTo>
                    <a:cubicBezTo>
                      <a:pt x="13" y="30"/>
                      <a:pt x="13" y="31"/>
                      <a:pt x="14" y="31"/>
                    </a:cubicBezTo>
                    <a:cubicBezTo>
                      <a:pt x="14" y="32"/>
                      <a:pt x="15" y="33"/>
                      <a:pt x="16" y="33"/>
                    </a:cubicBezTo>
                    <a:cubicBezTo>
                      <a:pt x="17" y="34"/>
                      <a:pt x="18" y="34"/>
                      <a:pt x="20" y="34"/>
                    </a:cubicBezTo>
                    <a:cubicBezTo>
                      <a:pt x="21" y="34"/>
                      <a:pt x="22" y="34"/>
                      <a:pt x="24" y="33"/>
                    </a:cubicBezTo>
                    <a:cubicBezTo>
                      <a:pt x="25" y="33"/>
                      <a:pt x="26" y="32"/>
                      <a:pt x="28" y="31"/>
                    </a:cubicBezTo>
                    <a:cubicBezTo>
                      <a:pt x="28" y="31"/>
                      <a:pt x="29" y="32"/>
                      <a:pt x="30" y="32"/>
                    </a:cubicBezTo>
                    <a:cubicBezTo>
                      <a:pt x="30" y="33"/>
                      <a:pt x="30" y="33"/>
                      <a:pt x="31" y="33"/>
                    </a:cubicBezTo>
                    <a:cubicBezTo>
                      <a:pt x="31" y="33"/>
                      <a:pt x="32" y="33"/>
                      <a:pt x="32" y="32"/>
                    </a:cubicBezTo>
                    <a:cubicBezTo>
                      <a:pt x="32" y="32"/>
                      <a:pt x="32" y="31"/>
                      <a:pt x="32" y="31"/>
                    </a:cubicBezTo>
                    <a:cubicBezTo>
                      <a:pt x="32" y="31"/>
                      <a:pt x="32" y="30"/>
                      <a:pt x="32" y="30"/>
                    </a:cubicBezTo>
                    <a:cubicBezTo>
                      <a:pt x="31" y="30"/>
                      <a:pt x="30" y="29"/>
                      <a:pt x="30" y="28"/>
                    </a:cubicBezTo>
                    <a:cubicBezTo>
                      <a:pt x="31" y="27"/>
                      <a:pt x="32" y="26"/>
                      <a:pt x="32" y="24"/>
                    </a:cubicBezTo>
                    <a:cubicBezTo>
                      <a:pt x="33" y="23"/>
                      <a:pt x="34" y="21"/>
                      <a:pt x="34" y="20"/>
                    </a:cubicBezTo>
                    <a:cubicBezTo>
                      <a:pt x="34" y="19"/>
                      <a:pt x="34" y="17"/>
                      <a:pt x="33" y="16"/>
                    </a:cubicBezTo>
                    <a:cubicBezTo>
                      <a:pt x="33" y="15"/>
                      <a:pt x="32" y="14"/>
                      <a:pt x="31" y="13"/>
                    </a:cubicBezTo>
                    <a:close/>
                    <a:moveTo>
                      <a:pt x="10" y="16"/>
                    </a:moveTo>
                    <a:cubicBezTo>
                      <a:pt x="8" y="16"/>
                      <a:pt x="7" y="16"/>
                      <a:pt x="7" y="15"/>
                    </a:cubicBezTo>
                    <a:cubicBezTo>
                      <a:pt x="6" y="14"/>
                      <a:pt x="6" y="14"/>
                      <a:pt x="6" y="14"/>
                    </a:cubicBezTo>
                    <a:cubicBezTo>
                      <a:pt x="6" y="13"/>
                      <a:pt x="6" y="13"/>
                      <a:pt x="6" y="12"/>
                    </a:cubicBezTo>
                    <a:cubicBezTo>
                      <a:pt x="6" y="11"/>
                      <a:pt x="6" y="11"/>
                      <a:pt x="6" y="10"/>
                    </a:cubicBezTo>
                    <a:cubicBezTo>
                      <a:pt x="7" y="10"/>
                      <a:pt x="7" y="9"/>
                      <a:pt x="8" y="8"/>
                    </a:cubicBezTo>
                    <a:cubicBezTo>
                      <a:pt x="9" y="10"/>
                      <a:pt x="11" y="12"/>
                      <a:pt x="13" y="15"/>
                    </a:cubicBezTo>
                    <a:cubicBezTo>
                      <a:pt x="12" y="15"/>
                      <a:pt x="11" y="16"/>
                      <a:pt x="10" y="16"/>
                    </a:cubicBezTo>
                    <a:close/>
                    <a:moveTo>
                      <a:pt x="28" y="24"/>
                    </a:moveTo>
                    <a:cubicBezTo>
                      <a:pt x="27" y="24"/>
                      <a:pt x="27" y="25"/>
                      <a:pt x="26" y="25"/>
                    </a:cubicBezTo>
                    <a:cubicBezTo>
                      <a:pt x="24" y="23"/>
                      <a:pt x="22" y="21"/>
                      <a:pt x="20" y="18"/>
                    </a:cubicBezTo>
                    <a:cubicBezTo>
                      <a:pt x="21" y="18"/>
                      <a:pt x="21" y="18"/>
                      <a:pt x="22" y="18"/>
                    </a:cubicBezTo>
                    <a:cubicBezTo>
                      <a:pt x="22" y="17"/>
                      <a:pt x="23" y="17"/>
                      <a:pt x="24" y="17"/>
                    </a:cubicBezTo>
                    <a:cubicBezTo>
                      <a:pt x="24" y="17"/>
                      <a:pt x="25" y="17"/>
                      <a:pt x="25" y="17"/>
                    </a:cubicBezTo>
                    <a:cubicBezTo>
                      <a:pt x="26" y="17"/>
                      <a:pt x="27" y="18"/>
                      <a:pt x="27" y="18"/>
                    </a:cubicBezTo>
                    <a:cubicBezTo>
                      <a:pt x="28" y="19"/>
                      <a:pt x="28" y="19"/>
                      <a:pt x="28" y="20"/>
                    </a:cubicBezTo>
                    <a:cubicBezTo>
                      <a:pt x="28" y="20"/>
                      <a:pt x="28" y="21"/>
                      <a:pt x="28" y="22"/>
                    </a:cubicBezTo>
                    <a:cubicBezTo>
                      <a:pt x="28" y="22"/>
                      <a:pt x="28" y="23"/>
                      <a:pt x="28" y="24"/>
                    </a:cubicBezTo>
                    <a:close/>
                    <a:moveTo>
                      <a:pt x="28" y="24"/>
                    </a:moveTo>
                    <a:cubicBezTo>
                      <a:pt x="28" y="24"/>
                      <a:pt x="28" y="24"/>
                      <a:pt x="28" y="24"/>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
                <a:extLst>
                  <a:ext uri="{FF2B5EF4-FFF2-40B4-BE49-F238E27FC236}">
                    <a16:creationId xmlns:a16="http://schemas.microsoft.com/office/drawing/2014/main" id="{40D4A0A8-26B3-A649-B490-A43296800491}"/>
                  </a:ext>
                </a:extLst>
              </p:cNvPr>
              <p:cNvSpPr>
                <a:spLocks noEditPoints="1"/>
              </p:cNvSpPr>
              <p:nvPr/>
            </p:nvSpPr>
            <p:spPr bwMode="auto">
              <a:xfrm>
                <a:off x="3566268" y="1562694"/>
                <a:ext cx="65402" cy="53610"/>
              </a:xfrm>
              <a:custGeom>
                <a:avLst/>
                <a:gdLst/>
                <a:ahLst/>
                <a:cxnLst>
                  <a:cxn ang="0">
                    <a:pos x="15" y="0"/>
                  </a:cxn>
                  <a:cxn ang="0">
                    <a:pos x="15" y="0"/>
                  </a:cxn>
                  <a:cxn ang="0">
                    <a:pos x="8" y="6"/>
                  </a:cxn>
                  <a:cxn ang="0">
                    <a:pos x="3" y="13"/>
                  </a:cxn>
                  <a:cxn ang="0">
                    <a:pos x="0" y="16"/>
                  </a:cxn>
                  <a:cxn ang="0">
                    <a:pos x="1" y="19"/>
                  </a:cxn>
                  <a:cxn ang="0">
                    <a:pos x="3" y="19"/>
                  </a:cxn>
                  <a:cxn ang="0">
                    <a:pos x="4" y="18"/>
                  </a:cxn>
                  <a:cxn ang="0">
                    <a:pos x="6" y="15"/>
                  </a:cxn>
                  <a:cxn ang="0">
                    <a:pos x="11" y="9"/>
                  </a:cxn>
                  <a:cxn ang="0">
                    <a:pos x="18" y="3"/>
                  </a:cxn>
                  <a:cxn ang="0">
                    <a:pos x="18" y="3"/>
                  </a:cxn>
                  <a:cxn ang="0">
                    <a:pos x="18" y="3"/>
                  </a:cxn>
                  <a:cxn ang="0">
                    <a:pos x="18" y="0"/>
                  </a:cxn>
                  <a:cxn ang="0">
                    <a:pos x="15" y="0"/>
                  </a:cxn>
                  <a:cxn ang="0">
                    <a:pos x="15" y="0"/>
                  </a:cxn>
                  <a:cxn ang="0">
                    <a:pos x="15" y="0"/>
                  </a:cxn>
                </a:cxnLst>
                <a:rect l="0" t="0" r="r" b="b"/>
                <a:pathLst>
                  <a:path w="19" h="19">
                    <a:moveTo>
                      <a:pt x="15" y="0"/>
                    </a:moveTo>
                    <a:cubicBezTo>
                      <a:pt x="15" y="0"/>
                      <a:pt x="15" y="0"/>
                      <a:pt x="15" y="0"/>
                    </a:cubicBezTo>
                    <a:cubicBezTo>
                      <a:pt x="13" y="2"/>
                      <a:pt x="11" y="4"/>
                      <a:pt x="8" y="6"/>
                    </a:cubicBezTo>
                    <a:cubicBezTo>
                      <a:pt x="6" y="8"/>
                      <a:pt x="4" y="10"/>
                      <a:pt x="3" y="13"/>
                    </a:cubicBezTo>
                    <a:cubicBezTo>
                      <a:pt x="0" y="16"/>
                      <a:pt x="0" y="16"/>
                      <a:pt x="0" y="16"/>
                    </a:cubicBezTo>
                    <a:cubicBezTo>
                      <a:pt x="0" y="17"/>
                      <a:pt x="0" y="18"/>
                      <a:pt x="1" y="19"/>
                    </a:cubicBezTo>
                    <a:cubicBezTo>
                      <a:pt x="1" y="19"/>
                      <a:pt x="2" y="19"/>
                      <a:pt x="3" y="19"/>
                    </a:cubicBezTo>
                    <a:cubicBezTo>
                      <a:pt x="3" y="19"/>
                      <a:pt x="3" y="18"/>
                      <a:pt x="4" y="18"/>
                    </a:cubicBezTo>
                    <a:cubicBezTo>
                      <a:pt x="6" y="15"/>
                      <a:pt x="6" y="15"/>
                      <a:pt x="6" y="15"/>
                    </a:cubicBezTo>
                    <a:cubicBezTo>
                      <a:pt x="7" y="13"/>
                      <a:pt x="9" y="11"/>
                      <a:pt x="11" y="9"/>
                    </a:cubicBezTo>
                    <a:cubicBezTo>
                      <a:pt x="13" y="7"/>
                      <a:pt x="15" y="5"/>
                      <a:pt x="18" y="3"/>
                    </a:cubicBezTo>
                    <a:cubicBezTo>
                      <a:pt x="18" y="3"/>
                      <a:pt x="18" y="3"/>
                      <a:pt x="18" y="3"/>
                    </a:cubicBezTo>
                    <a:cubicBezTo>
                      <a:pt x="18" y="3"/>
                      <a:pt x="18" y="3"/>
                      <a:pt x="18" y="3"/>
                    </a:cubicBezTo>
                    <a:cubicBezTo>
                      <a:pt x="19" y="2"/>
                      <a:pt x="19" y="1"/>
                      <a:pt x="18" y="0"/>
                    </a:cubicBezTo>
                    <a:cubicBezTo>
                      <a:pt x="17" y="0"/>
                      <a:pt x="16" y="0"/>
                      <a:pt x="15" y="0"/>
                    </a:cubicBezTo>
                    <a:close/>
                    <a:moveTo>
                      <a:pt x="15" y="0"/>
                    </a:moveTo>
                    <a:cubicBezTo>
                      <a:pt x="15" y="0"/>
                      <a:pt x="15" y="0"/>
                      <a:pt x="15" y="0"/>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8">
                <a:extLst>
                  <a:ext uri="{FF2B5EF4-FFF2-40B4-BE49-F238E27FC236}">
                    <a16:creationId xmlns:a16="http://schemas.microsoft.com/office/drawing/2014/main" id="{678EAD0F-B453-E34B-B48C-EF6FAFD35439}"/>
                  </a:ext>
                </a:extLst>
              </p:cNvPr>
              <p:cNvSpPr>
                <a:spLocks noEditPoints="1"/>
              </p:cNvSpPr>
              <p:nvPr/>
            </p:nvSpPr>
            <p:spPr bwMode="auto">
              <a:xfrm>
                <a:off x="3641012" y="1375826"/>
                <a:ext cx="65402" cy="56673"/>
              </a:xfrm>
              <a:custGeom>
                <a:avLst/>
                <a:gdLst/>
                <a:ahLst/>
                <a:cxnLst>
                  <a:cxn ang="0">
                    <a:pos x="7" y="11"/>
                  </a:cxn>
                  <a:cxn ang="0">
                    <a:pos x="1" y="16"/>
                  </a:cxn>
                  <a:cxn ang="0">
                    <a:pos x="1" y="17"/>
                  </a:cxn>
                  <a:cxn ang="0">
                    <a:pos x="1" y="19"/>
                  </a:cxn>
                  <a:cxn ang="0">
                    <a:pos x="3" y="19"/>
                  </a:cxn>
                  <a:cxn ang="0">
                    <a:pos x="3" y="19"/>
                  </a:cxn>
                  <a:cxn ang="0">
                    <a:pos x="10" y="13"/>
                  </a:cxn>
                  <a:cxn ang="0">
                    <a:pos x="16" y="7"/>
                  </a:cxn>
                  <a:cxn ang="0">
                    <a:pos x="18" y="3"/>
                  </a:cxn>
                  <a:cxn ang="0">
                    <a:pos x="18" y="1"/>
                  </a:cxn>
                  <a:cxn ang="0">
                    <a:pos x="16" y="1"/>
                  </a:cxn>
                  <a:cxn ang="0">
                    <a:pos x="15" y="1"/>
                  </a:cxn>
                  <a:cxn ang="0">
                    <a:pos x="13" y="5"/>
                  </a:cxn>
                  <a:cxn ang="0">
                    <a:pos x="7" y="11"/>
                  </a:cxn>
                  <a:cxn ang="0">
                    <a:pos x="7" y="11"/>
                  </a:cxn>
                  <a:cxn ang="0">
                    <a:pos x="7" y="11"/>
                  </a:cxn>
                </a:cxnLst>
                <a:rect l="0" t="0" r="r" b="b"/>
                <a:pathLst>
                  <a:path w="19" h="20">
                    <a:moveTo>
                      <a:pt x="7" y="11"/>
                    </a:moveTo>
                    <a:cubicBezTo>
                      <a:pt x="5" y="13"/>
                      <a:pt x="3" y="15"/>
                      <a:pt x="1" y="16"/>
                    </a:cubicBezTo>
                    <a:cubicBezTo>
                      <a:pt x="1" y="16"/>
                      <a:pt x="1" y="16"/>
                      <a:pt x="1" y="17"/>
                    </a:cubicBezTo>
                    <a:cubicBezTo>
                      <a:pt x="0" y="17"/>
                      <a:pt x="0" y="19"/>
                      <a:pt x="1" y="19"/>
                    </a:cubicBezTo>
                    <a:cubicBezTo>
                      <a:pt x="1" y="20"/>
                      <a:pt x="2" y="20"/>
                      <a:pt x="3" y="19"/>
                    </a:cubicBezTo>
                    <a:cubicBezTo>
                      <a:pt x="3" y="19"/>
                      <a:pt x="3" y="19"/>
                      <a:pt x="3" y="19"/>
                    </a:cubicBezTo>
                    <a:cubicBezTo>
                      <a:pt x="6" y="18"/>
                      <a:pt x="8" y="16"/>
                      <a:pt x="10" y="13"/>
                    </a:cubicBezTo>
                    <a:cubicBezTo>
                      <a:pt x="12" y="11"/>
                      <a:pt x="14" y="9"/>
                      <a:pt x="16" y="7"/>
                    </a:cubicBezTo>
                    <a:cubicBezTo>
                      <a:pt x="18" y="3"/>
                      <a:pt x="18" y="3"/>
                      <a:pt x="18" y="3"/>
                    </a:cubicBezTo>
                    <a:cubicBezTo>
                      <a:pt x="19" y="3"/>
                      <a:pt x="19" y="1"/>
                      <a:pt x="18" y="1"/>
                    </a:cubicBezTo>
                    <a:cubicBezTo>
                      <a:pt x="17" y="0"/>
                      <a:pt x="16" y="0"/>
                      <a:pt x="16" y="1"/>
                    </a:cubicBezTo>
                    <a:cubicBezTo>
                      <a:pt x="15" y="1"/>
                      <a:pt x="15" y="1"/>
                      <a:pt x="15" y="1"/>
                    </a:cubicBezTo>
                    <a:cubicBezTo>
                      <a:pt x="13" y="5"/>
                      <a:pt x="13" y="5"/>
                      <a:pt x="13" y="5"/>
                    </a:cubicBezTo>
                    <a:cubicBezTo>
                      <a:pt x="11" y="7"/>
                      <a:pt x="9" y="9"/>
                      <a:pt x="7" y="11"/>
                    </a:cubicBezTo>
                    <a:close/>
                    <a:moveTo>
                      <a:pt x="7" y="11"/>
                    </a:moveTo>
                    <a:cubicBezTo>
                      <a:pt x="7" y="11"/>
                      <a:pt x="7" y="11"/>
                      <a:pt x="7" y="11"/>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71" name="TextBox 170">
              <a:extLst>
                <a:ext uri="{FF2B5EF4-FFF2-40B4-BE49-F238E27FC236}">
                  <a16:creationId xmlns:a16="http://schemas.microsoft.com/office/drawing/2014/main" id="{4A9133E9-D7C3-394B-B094-3B16EB1097A4}"/>
                </a:ext>
              </a:extLst>
            </p:cNvPr>
            <p:cNvSpPr txBox="1"/>
            <p:nvPr/>
          </p:nvSpPr>
          <p:spPr>
            <a:xfrm>
              <a:off x="3836843" y="1360787"/>
              <a:ext cx="1794081"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Financial Requirements</a:t>
              </a:r>
              <a:endParaRPr lang="id-ID" sz="1200" dirty="0">
                <a:solidFill>
                  <a:schemeClr val="bg1"/>
                </a:solidFill>
                <a:latin typeface="Arial" panose="020B0604020202020204" pitchFamily="34" charset="0"/>
                <a:cs typeface="Arial" panose="020B0604020202020204" pitchFamily="34" charset="0"/>
              </a:endParaRPr>
            </a:p>
          </p:txBody>
        </p:sp>
      </p:grpSp>
      <p:grpSp>
        <p:nvGrpSpPr>
          <p:cNvPr id="200" name="Group 199">
            <a:extLst>
              <a:ext uri="{FF2B5EF4-FFF2-40B4-BE49-F238E27FC236}">
                <a16:creationId xmlns:a16="http://schemas.microsoft.com/office/drawing/2014/main" id="{907807F5-6A32-694E-A970-AF005B8CA467}"/>
              </a:ext>
            </a:extLst>
          </p:cNvPr>
          <p:cNvGrpSpPr/>
          <p:nvPr/>
        </p:nvGrpSpPr>
        <p:grpSpPr>
          <a:xfrm>
            <a:off x="3153163" y="2931811"/>
            <a:ext cx="2885813" cy="469368"/>
            <a:chOff x="8753368" y="3027000"/>
            <a:chExt cx="2885813" cy="469368"/>
          </a:xfrm>
        </p:grpSpPr>
        <p:sp>
          <p:nvSpPr>
            <p:cNvPr id="178" name="Rectangle 1">
              <a:extLst>
                <a:ext uri="{FF2B5EF4-FFF2-40B4-BE49-F238E27FC236}">
                  <a16:creationId xmlns:a16="http://schemas.microsoft.com/office/drawing/2014/main" id="{7964BC51-0BB6-7441-9A37-005FDFF4E52F}"/>
                </a:ext>
              </a:extLst>
            </p:cNvPr>
            <p:cNvSpPr>
              <a:spLocks/>
            </p:cNvSpPr>
            <p:nvPr/>
          </p:nvSpPr>
          <p:spPr bwMode="auto">
            <a:xfrm>
              <a:off x="8753368" y="3027000"/>
              <a:ext cx="2885813" cy="469368"/>
            </a:xfrm>
            <a:prstGeom prst="rect">
              <a:avLst/>
            </a:prstGeom>
            <a:solidFill>
              <a:srgbClr val="9FB1C8"/>
            </a:solidFill>
            <a:ln w="25400">
              <a:noFill/>
              <a:miter lim="800000"/>
              <a:headEnd/>
              <a:tailEnd/>
            </a:ln>
          </p:spPr>
          <p:txBody>
            <a:bodyPr lIns="0" tIns="0" rIns="0" bIns="0"/>
            <a:lstStyle/>
            <a:p>
              <a:endParaRPr lang="en-US" sz="1400" dirty="0"/>
            </a:p>
          </p:txBody>
        </p:sp>
        <p:grpSp>
          <p:nvGrpSpPr>
            <p:cNvPr id="179" name="Group 178">
              <a:extLst>
                <a:ext uri="{FF2B5EF4-FFF2-40B4-BE49-F238E27FC236}">
                  <a16:creationId xmlns:a16="http://schemas.microsoft.com/office/drawing/2014/main" id="{36A402B4-F334-9840-A658-9FD1929753D3}"/>
                </a:ext>
              </a:extLst>
            </p:cNvPr>
            <p:cNvGrpSpPr/>
            <p:nvPr/>
          </p:nvGrpSpPr>
          <p:grpSpPr>
            <a:xfrm>
              <a:off x="8957874" y="3074742"/>
              <a:ext cx="350517" cy="336738"/>
              <a:chOff x="5216525" y="3651250"/>
              <a:chExt cx="646113" cy="620713"/>
            </a:xfrm>
            <a:solidFill>
              <a:schemeClr val="bg1"/>
            </a:solidFill>
          </p:grpSpPr>
          <p:sp>
            <p:nvSpPr>
              <p:cNvPr id="180" name="Freeform 27">
                <a:extLst>
                  <a:ext uri="{FF2B5EF4-FFF2-40B4-BE49-F238E27FC236}">
                    <a16:creationId xmlns:a16="http://schemas.microsoft.com/office/drawing/2014/main" id="{0B5B152E-1FA7-9E41-86BC-EA29EFA875F3}"/>
                  </a:ext>
                </a:extLst>
              </p:cNvPr>
              <p:cNvSpPr>
                <a:spLocks noEditPoints="1"/>
              </p:cNvSpPr>
              <p:nvPr/>
            </p:nvSpPr>
            <p:spPr bwMode="auto">
              <a:xfrm>
                <a:off x="5297488" y="3651250"/>
                <a:ext cx="144463" cy="146050"/>
              </a:xfrm>
              <a:custGeom>
                <a:avLst/>
                <a:gdLst/>
                <a:ahLst/>
                <a:cxnLst>
                  <a:cxn ang="0">
                    <a:pos x="44" y="88"/>
                  </a:cxn>
                  <a:cxn ang="0">
                    <a:pos x="88" y="44"/>
                  </a:cxn>
                  <a:cxn ang="0">
                    <a:pos x="44" y="0"/>
                  </a:cxn>
                  <a:cxn ang="0">
                    <a:pos x="0" y="44"/>
                  </a:cxn>
                  <a:cxn ang="0">
                    <a:pos x="44" y="88"/>
                  </a:cxn>
                  <a:cxn ang="0">
                    <a:pos x="44" y="88"/>
                  </a:cxn>
                  <a:cxn ang="0">
                    <a:pos x="44" y="88"/>
                  </a:cxn>
                </a:cxnLst>
                <a:rect l="0" t="0" r="r" b="b"/>
                <a:pathLst>
                  <a:path w="88" h="88">
                    <a:moveTo>
                      <a:pt x="44" y="88"/>
                    </a:moveTo>
                    <a:cubicBezTo>
                      <a:pt x="68" y="88"/>
                      <a:pt x="88" y="68"/>
                      <a:pt x="88" y="44"/>
                    </a:cubicBezTo>
                    <a:cubicBezTo>
                      <a:pt x="88" y="20"/>
                      <a:pt x="68" y="0"/>
                      <a:pt x="44" y="0"/>
                    </a:cubicBezTo>
                    <a:cubicBezTo>
                      <a:pt x="20" y="0"/>
                      <a:pt x="0" y="20"/>
                      <a:pt x="0" y="44"/>
                    </a:cubicBezTo>
                    <a:cubicBezTo>
                      <a:pt x="0" y="68"/>
                      <a:pt x="20" y="88"/>
                      <a:pt x="44" y="88"/>
                    </a:cubicBezTo>
                    <a:close/>
                    <a:moveTo>
                      <a:pt x="44" y="88"/>
                    </a:moveTo>
                    <a:cubicBezTo>
                      <a:pt x="44" y="88"/>
                      <a:pt x="44" y="88"/>
                      <a:pt x="44" y="8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28">
                <a:extLst>
                  <a:ext uri="{FF2B5EF4-FFF2-40B4-BE49-F238E27FC236}">
                    <a16:creationId xmlns:a16="http://schemas.microsoft.com/office/drawing/2014/main" id="{861E5DEF-EDF8-7E46-B5E7-E6309E80E546}"/>
                  </a:ext>
                </a:extLst>
              </p:cNvPr>
              <p:cNvSpPr>
                <a:spLocks noEditPoints="1"/>
              </p:cNvSpPr>
              <p:nvPr/>
            </p:nvSpPr>
            <p:spPr bwMode="auto">
              <a:xfrm>
                <a:off x="5286375" y="3798888"/>
                <a:ext cx="287338" cy="469900"/>
              </a:xfrm>
              <a:custGeom>
                <a:avLst/>
                <a:gdLst/>
                <a:ahLst/>
                <a:cxnLst>
                  <a:cxn ang="0">
                    <a:pos x="135" y="143"/>
                  </a:cxn>
                  <a:cxn ang="0">
                    <a:pos x="115" y="125"/>
                  </a:cxn>
                  <a:cxn ang="0">
                    <a:pos x="115" y="125"/>
                  </a:cxn>
                  <a:cxn ang="0">
                    <a:pos x="81" y="126"/>
                  </a:cxn>
                  <a:cxn ang="0">
                    <a:pos x="81" y="78"/>
                  </a:cxn>
                  <a:cxn ang="0">
                    <a:pos x="123" y="94"/>
                  </a:cxn>
                  <a:cxn ang="0">
                    <a:pos x="159" y="86"/>
                  </a:cxn>
                  <a:cxn ang="0">
                    <a:pos x="169" y="64"/>
                  </a:cxn>
                  <a:cxn ang="0">
                    <a:pos x="147" y="55"/>
                  </a:cxn>
                  <a:cxn ang="0">
                    <a:pos x="76" y="19"/>
                  </a:cxn>
                  <a:cxn ang="0">
                    <a:pos x="76" y="19"/>
                  </a:cxn>
                  <a:cxn ang="0">
                    <a:pos x="50" y="1"/>
                  </a:cxn>
                  <a:cxn ang="0">
                    <a:pos x="41" y="0"/>
                  </a:cxn>
                  <a:cxn ang="0">
                    <a:pos x="31" y="1"/>
                  </a:cxn>
                  <a:cxn ang="0">
                    <a:pos x="31" y="1"/>
                  </a:cxn>
                  <a:cxn ang="0">
                    <a:pos x="0" y="35"/>
                  </a:cxn>
                  <a:cxn ang="0">
                    <a:pos x="0" y="132"/>
                  </a:cxn>
                  <a:cxn ang="0">
                    <a:pos x="40" y="166"/>
                  </a:cxn>
                  <a:cxn ang="0">
                    <a:pos x="44" y="166"/>
                  </a:cxn>
                  <a:cxn ang="0">
                    <a:pos x="98" y="166"/>
                  </a:cxn>
                  <a:cxn ang="0">
                    <a:pos x="109" y="265"/>
                  </a:cxn>
                  <a:cxn ang="0">
                    <a:pos x="129" y="283"/>
                  </a:cxn>
                  <a:cxn ang="0">
                    <a:pos x="131" y="283"/>
                  </a:cxn>
                  <a:cxn ang="0">
                    <a:pos x="149" y="261"/>
                  </a:cxn>
                  <a:cxn ang="0">
                    <a:pos x="135" y="143"/>
                  </a:cxn>
                  <a:cxn ang="0">
                    <a:pos x="135" y="143"/>
                  </a:cxn>
                  <a:cxn ang="0">
                    <a:pos x="135" y="143"/>
                  </a:cxn>
                </a:cxnLst>
                <a:rect l="0" t="0" r="r" b="b"/>
                <a:pathLst>
                  <a:path w="173" h="283">
                    <a:moveTo>
                      <a:pt x="135" y="143"/>
                    </a:moveTo>
                    <a:cubicBezTo>
                      <a:pt x="134" y="133"/>
                      <a:pt x="126" y="125"/>
                      <a:pt x="115" y="125"/>
                    </a:cubicBezTo>
                    <a:cubicBezTo>
                      <a:pt x="115" y="125"/>
                      <a:pt x="115" y="125"/>
                      <a:pt x="115" y="125"/>
                    </a:cubicBezTo>
                    <a:cubicBezTo>
                      <a:pt x="81" y="126"/>
                      <a:pt x="81" y="126"/>
                      <a:pt x="81" y="126"/>
                    </a:cubicBezTo>
                    <a:cubicBezTo>
                      <a:pt x="81" y="78"/>
                      <a:pt x="81" y="78"/>
                      <a:pt x="81" y="78"/>
                    </a:cubicBezTo>
                    <a:cubicBezTo>
                      <a:pt x="92" y="88"/>
                      <a:pt x="105" y="94"/>
                      <a:pt x="123" y="94"/>
                    </a:cubicBezTo>
                    <a:cubicBezTo>
                      <a:pt x="133" y="94"/>
                      <a:pt x="145" y="92"/>
                      <a:pt x="159" y="86"/>
                    </a:cubicBezTo>
                    <a:cubicBezTo>
                      <a:pt x="168" y="83"/>
                      <a:pt x="173" y="73"/>
                      <a:pt x="169" y="64"/>
                    </a:cubicBezTo>
                    <a:cubicBezTo>
                      <a:pt x="166" y="56"/>
                      <a:pt x="156" y="51"/>
                      <a:pt x="147" y="55"/>
                    </a:cubicBezTo>
                    <a:cubicBezTo>
                      <a:pt x="113" y="68"/>
                      <a:pt x="106" y="60"/>
                      <a:pt x="76" y="19"/>
                    </a:cubicBezTo>
                    <a:cubicBezTo>
                      <a:pt x="76" y="19"/>
                      <a:pt x="76" y="19"/>
                      <a:pt x="76" y="19"/>
                    </a:cubicBezTo>
                    <a:cubicBezTo>
                      <a:pt x="70" y="10"/>
                      <a:pt x="60" y="4"/>
                      <a:pt x="50" y="1"/>
                    </a:cubicBezTo>
                    <a:cubicBezTo>
                      <a:pt x="50" y="1"/>
                      <a:pt x="46" y="0"/>
                      <a:pt x="41" y="0"/>
                    </a:cubicBezTo>
                    <a:cubicBezTo>
                      <a:pt x="36" y="0"/>
                      <a:pt x="31" y="1"/>
                      <a:pt x="31" y="1"/>
                    </a:cubicBezTo>
                    <a:cubicBezTo>
                      <a:pt x="31" y="1"/>
                      <a:pt x="31" y="1"/>
                      <a:pt x="31" y="1"/>
                    </a:cubicBezTo>
                    <a:cubicBezTo>
                      <a:pt x="16" y="5"/>
                      <a:pt x="0" y="17"/>
                      <a:pt x="0" y="35"/>
                    </a:cubicBezTo>
                    <a:cubicBezTo>
                      <a:pt x="0" y="132"/>
                      <a:pt x="0" y="132"/>
                      <a:pt x="0" y="132"/>
                    </a:cubicBezTo>
                    <a:cubicBezTo>
                      <a:pt x="0" y="153"/>
                      <a:pt x="21" y="166"/>
                      <a:pt x="40" y="166"/>
                    </a:cubicBezTo>
                    <a:cubicBezTo>
                      <a:pt x="41" y="166"/>
                      <a:pt x="42" y="166"/>
                      <a:pt x="44" y="166"/>
                    </a:cubicBezTo>
                    <a:cubicBezTo>
                      <a:pt x="98" y="166"/>
                      <a:pt x="98" y="166"/>
                      <a:pt x="98" y="166"/>
                    </a:cubicBezTo>
                    <a:cubicBezTo>
                      <a:pt x="109" y="265"/>
                      <a:pt x="109" y="265"/>
                      <a:pt x="109" y="265"/>
                    </a:cubicBezTo>
                    <a:cubicBezTo>
                      <a:pt x="110" y="275"/>
                      <a:pt x="119" y="283"/>
                      <a:pt x="129" y="283"/>
                    </a:cubicBezTo>
                    <a:cubicBezTo>
                      <a:pt x="130" y="283"/>
                      <a:pt x="131" y="283"/>
                      <a:pt x="131" y="283"/>
                    </a:cubicBezTo>
                    <a:cubicBezTo>
                      <a:pt x="142" y="282"/>
                      <a:pt x="150" y="272"/>
                      <a:pt x="149" y="261"/>
                    </a:cubicBezTo>
                    <a:lnTo>
                      <a:pt x="135" y="143"/>
                    </a:lnTo>
                    <a:close/>
                    <a:moveTo>
                      <a:pt x="135" y="143"/>
                    </a:moveTo>
                    <a:cubicBezTo>
                      <a:pt x="135" y="143"/>
                      <a:pt x="135" y="143"/>
                      <a:pt x="135" y="14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2" name="Freeform 29">
                <a:extLst>
                  <a:ext uri="{FF2B5EF4-FFF2-40B4-BE49-F238E27FC236}">
                    <a16:creationId xmlns:a16="http://schemas.microsoft.com/office/drawing/2014/main" id="{D886D8CB-AC15-C047-977F-4C8B28DA1757}"/>
                  </a:ext>
                </a:extLst>
              </p:cNvPr>
              <p:cNvSpPr>
                <a:spLocks noEditPoints="1"/>
              </p:cNvSpPr>
              <p:nvPr/>
            </p:nvSpPr>
            <p:spPr bwMode="auto">
              <a:xfrm>
                <a:off x="5216525" y="3830638"/>
                <a:ext cx="222250" cy="441325"/>
              </a:xfrm>
              <a:custGeom>
                <a:avLst/>
                <a:gdLst/>
                <a:ahLst/>
                <a:cxnLst>
                  <a:cxn ang="0">
                    <a:pos x="135" y="170"/>
                  </a:cxn>
                  <a:cxn ang="0">
                    <a:pos x="118" y="153"/>
                  </a:cxn>
                  <a:cxn ang="0">
                    <a:pos x="34" y="153"/>
                  </a:cxn>
                  <a:cxn ang="0">
                    <a:pos x="34" y="17"/>
                  </a:cxn>
                  <a:cxn ang="0">
                    <a:pos x="17" y="0"/>
                  </a:cxn>
                  <a:cxn ang="0">
                    <a:pos x="0" y="17"/>
                  </a:cxn>
                  <a:cxn ang="0">
                    <a:pos x="0" y="170"/>
                  </a:cxn>
                  <a:cxn ang="0">
                    <a:pos x="8" y="184"/>
                  </a:cxn>
                  <a:cxn ang="0">
                    <a:pos x="3" y="204"/>
                  </a:cxn>
                  <a:cxn ang="0">
                    <a:pos x="3" y="251"/>
                  </a:cxn>
                  <a:cxn ang="0">
                    <a:pos x="18" y="266"/>
                  </a:cxn>
                  <a:cxn ang="0">
                    <a:pos x="32" y="251"/>
                  </a:cxn>
                  <a:cxn ang="0">
                    <a:pos x="32" y="204"/>
                  </a:cxn>
                  <a:cxn ang="0">
                    <a:pos x="43" y="192"/>
                  </a:cxn>
                  <a:cxn ang="0">
                    <a:pos x="91" y="192"/>
                  </a:cxn>
                  <a:cxn ang="0">
                    <a:pos x="103" y="204"/>
                  </a:cxn>
                  <a:cxn ang="0">
                    <a:pos x="103" y="251"/>
                  </a:cxn>
                  <a:cxn ang="0">
                    <a:pos x="117" y="266"/>
                  </a:cxn>
                  <a:cxn ang="0">
                    <a:pos x="131" y="251"/>
                  </a:cxn>
                  <a:cxn ang="0">
                    <a:pos x="131" y="204"/>
                  </a:cxn>
                  <a:cxn ang="0">
                    <a:pos x="126" y="185"/>
                  </a:cxn>
                  <a:cxn ang="0">
                    <a:pos x="135" y="170"/>
                  </a:cxn>
                  <a:cxn ang="0">
                    <a:pos x="135" y="170"/>
                  </a:cxn>
                  <a:cxn ang="0">
                    <a:pos x="135" y="170"/>
                  </a:cxn>
                </a:cxnLst>
                <a:rect l="0" t="0" r="r" b="b"/>
                <a:pathLst>
                  <a:path w="135" h="266">
                    <a:moveTo>
                      <a:pt x="135" y="170"/>
                    </a:moveTo>
                    <a:cubicBezTo>
                      <a:pt x="135" y="160"/>
                      <a:pt x="128" y="153"/>
                      <a:pt x="118" y="153"/>
                    </a:cubicBezTo>
                    <a:cubicBezTo>
                      <a:pt x="34" y="153"/>
                      <a:pt x="34" y="153"/>
                      <a:pt x="34" y="153"/>
                    </a:cubicBezTo>
                    <a:cubicBezTo>
                      <a:pt x="34" y="17"/>
                      <a:pt x="34" y="17"/>
                      <a:pt x="34" y="17"/>
                    </a:cubicBezTo>
                    <a:cubicBezTo>
                      <a:pt x="34" y="8"/>
                      <a:pt x="26" y="0"/>
                      <a:pt x="17" y="0"/>
                    </a:cubicBezTo>
                    <a:cubicBezTo>
                      <a:pt x="8" y="0"/>
                      <a:pt x="0" y="8"/>
                      <a:pt x="0" y="17"/>
                    </a:cubicBezTo>
                    <a:cubicBezTo>
                      <a:pt x="0" y="170"/>
                      <a:pt x="0" y="170"/>
                      <a:pt x="0" y="170"/>
                    </a:cubicBezTo>
                    <a:cubicBezTo>
                      <a:pt x="0" y="176"/>
                      <a:pt x="3" y="181"/>
                      <a:pt x="8" y="184"/>
                    </a:cubicBezTo>
                    <a:cubicBezTo>
                      <a:pt x="5" y="190"/>
                      <a:pt x="3" y="197"/>
                      <a:pt x="3" y="204"/>
                    </a:cubicBezTo>
                    <a:cubicBezTo>
                      <a:pt x="3" y="251"/>
                      <a:pt x="3" y="251"/>
                      <a:pt x="3" y="251"/>
                    </a:cubicBezTo>
                    <a:cubicBezTo>
                      <a:pt x="3" y="259"/>
                      <a:pt x="10" y="266"/>
                      <a:pt x="18" y="266"/>
                    </a:cubicBezTo>
                    <a:cubicBezTo>
                      <a:pt x="25" y="266"/>
                      <a:pt x="32" y="259"/>
                      <a:pt x="32" y="251"/>
                    </a:cubicBezTo>
                    <a:cubicBezTo>
                      <a:pt x="32" y="204"/>
                      <a:pt x="32" y="204"/>
                      <a:pt x="32" y="204"/>
                    </a:cubicBezTo>
                    <a:cubicBezTo>
                      <a:pt x="32" y="197"/>
                      <a:pt x="37" y="192"/>
                      <a:pt x="43" y="192"/>
                    </a:cubicBezTo>
                    <a:cubicBezTo>
                      <a:pt x="91" y="192"/>
                      <a:pt x="91" y="192"/>
                      <a:pt x="91" y="192"/>
                    </a:cubicBezTo>
                    <a:cubicBezTo>
                      <a:pt x="97" y="192"/>
                      <a:pt x="103" y="197"/>
                      <a:pt x="103" y="204"/>
                    </a:cubicBezTo>
                    <a:cubicBezTo>
                      <a:pt x="103" y="251"/>
                      <a:pt x="103" y="251"/>
                      <a:pt x="103" y="251"/>
                    </a:cubicBezTo>
                    <a:cubicBezTo>
                      <a:pt x="103" y="259"/>
                      <a:pt x="109" y="266"/>
                      <a:pt x="117" y="266"/>
                    </a:cubicBezTo>
                    <a:cubicBezTo>
                      <a:pt x="125" y="266"/>
                      <a:pt x="131" y="259"/>
                      <a:pt x="131" y="251"/>
                    </a:cubicBezTo>
                    <a:cubicBezTo>
                      <a:pt x="131" y="204"/>
                      <a:pt x="131" y="204"/>
                      <a:pt x="131" y="204"/>
                    </a:cubicBezTo>
                    <a:cubicBezTo>
                      <a:pt x="131" y="197"/>
                      <a:pt x="129" y="190"/>
                      <a:pt x="126" y="185"/>
                    </a:cubicBezTo>
                    <a:cubicBezTo>
                      <a:pt x="132" y="182"/>
                      <a:pt x="135" y="176"/>
                      <a:pt x="135" y="170"/>
                    </a:cubicBezTo>
                    <a:close/>
                    <a:moveTo>
                      <a:pt x="135" y="170"/>
                    </a:moveTo>
                    <a:cubicBezTo>
                      <a:pt x="135" y="170"/>
                      <a:pt x="135" y="170"/>
                      <a:pt x="135" y="17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3" name="Freeform 30">
                <a:extLst>
                  <a:ext uri="{FF2B5EF4-FFF2-40B4-BE49-F238E27FC236}">
                    <a16:creationId xmlns:a16="http://schemas.microsoft.com/office/drawing/2014/main" id="{5BF6B283-8D60-C943-A242-EA7C5D073D1B}"/>
                  </a:ext>
                </a:extLst>
              </p:cNvPr>
              <p:cNvSpPr>
                <a:spLocks noEditPoints="1"/>
              </p:cNvSpPr>
              <p:nvPr/>
            </p:nvSpPr>
            <p:spPr bwMode="auto">
              <a:xfrm>
                <a:off x="5495925" y="3960813"/>
                <a:ext cx="366713" cy="295275"/>
              </a:xfrm>
              <a:custGeom>
                <a:avLst/>
                <a:gdLst/>
                <a:ahLst/>
                <a:cxnLst>
                  <a:cxn ang="0">
                    <a:pos x="206" y="0"/>
                  </a:cxn>
                  <a:cxn ang="0">
                    <a:pos x="17" y="0"/>
                  </a:cxn>
                  <a:cxn ang="0">
                    <a:pos x="0" y="16"/>
                  </a:cxn>
                  <a:cxn ang="0">
                    <a:pos x="17" y="32"/>
                  </a:cxn>
                  <a:cxn ang="0">
                    <a:pos x="39" y="32"/>
                  </a:cxn>
                  <a:cxn ang="0">
                    <a:pos x="39" y="177"/>
                  </a:cxn>
                  <a:cxn ang="0">
                    <a:pos x="183" y="177"/>
                  </a:cxn>
                  <a:cxn ang="0">
                    <a:pos x="183" y="32"/>
                  </a:cxn>
                  <a:cxn ang="0">
                    <a:pos x="206" y="32"/>
                  </a:cxn>
                  <a:cxn ang="0">
                    <a:pos x="222" y="16"/>
                  </a:cxn>
                  <a:cxn ang="0">
                    <a:pos x="206" y="0"/>
                  </a:cxn>
                  <a:cxn ang="0">
                    <a:pos x="206" y="0"/>
                  </a:cxn>
                  <a:cxn ang="0">
                    <a:pos x="206" y="0"/>
                  </a:cxn>
                </a:cxnLst>
                <a:rect l="0" t="0" r="r" b="b"/>
                <a:pathLst>
                  <a:path w="222" h="177">
                    <a:moveTo>
                      <a:pt x="206" y="0"/>
                    </a:moveTo>
                    <a:cubicBezTo>
                      <a:pt x="17" y="0"/>
                      <a:pt x="17" y="0"/>
                      <a:pt x="17" y="0"/>
                    </a:cubicBezTo>
                    <a:cubicBezTo>
                      <a:pt x="8" y="0"/>
                      <a:pt x="0" y="7"/>
                      <a:pt x="0" y="16"/>
                    </a:cubicBezTo>
                    <a:cubicBezTo>
                      <a:pt x="0" y="25"/>
                      <a:pt x="8" y="32"/>
                      <a:pt x="17" y="32"/>
                    </a:cubicBezTo>
                    <a:cubicBezTo>
                      <a:pt x="39" y="32"/>
                      <a:pt x="39" y="32"/>
                      <a:pt x="39" y="32"/>
                    </a:cubicBezTo>
                    <a:cubicBezTo>
                      <a:pt x="39" y="177"/>
                      <a:pt x="39" y="177"/>
                      <a:pt x="39" y="177"/>
                    </a:cubicBezTo>
                    <a:cubicBezTo>
                      <a:pt x="183" y="177"/>
                      <a:pt x="183" y="177"/>
                      <a:pt x="183" y="177"/>
                    </a:cubicBezTo>
                    <a:cubicBezTo>
                      <a:pt x="183" y="32"/>
                      <a:pt x="183" y="32"/>
                      <a:pt x="183" y="32"/>
                    </a:cubicBezTo>
                    <a:cubicBezTo>
                      <a:pt x="206" y="32"/>
                      <a:pt x="206" y="32"/>
                      <a:pt x="206" y="32"/>
                    </a:cubicBezTo>
                    <a:cubicBezTo>
                      <a:pt x="215" y="32"/>
                      <a:pt x="222" y="25"/>
                      <a:pt x="222" y="16"/>
                    </a:cubicBezTo>
                    <a:cubicBezTo>
                      <a:pt x="222" y="7"/>
                      <a:pt x="215" y="0"/>
                      <a:pt x="206" y="0"/>
                    </a:cubicBezTo>
                    <a:close/>
                    <a:moveTo>
                      <a:pt x="206" y="0"/>
                    </a:moveTo>
                    <a:cubicBezTo>
                      <a:pt x="206" y="0"/>
                      <a:pt x="206" y="0"/>
                      <a:pt x="20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31">
                <a:extLst>
                  <a:ext uri="{FF2B5EF4-FFF2-40B4-BE49-F238E27FC236}">
                    <a16:creationId xmlns:a16="http://schemas.microsoft.com/office/drawing/2014/main" id="{F63959DC-14B7-CA4E-A014-D79E156A7276}"/>
                  </a:ext>
                </a:extLst>
              </p:cNvPr>
              <p:cNvSpPr>
                <a:spLocks noEditPoints="1"/>
              </p:cNvSpPr>
              <p:nvPr/>
            </p:nvSpPr>
            <p:spPr bwMode="auto">
              <a:xfrm>
                <a:off x="5589588" y="3749675"/>
                <a:ext cx="254000" cy="203200"/>
              </a:xfrm>
              <a:custGeom>
                <a:avLst/>
                <a:gdLst/>
                <a:ahLst/>
                <a:cxnLst>
                  <a:cxn ang="0">
                    <a:pos x="93" y="14"/>
                  </a:cxn>
                  <a:cxn ang="0">
                    <a:pos x="78" y="47"/>
                  </a:cxn>
                  <a:cxn ang="0">
                    <a:pos x="121" y="66"/>
                  </a:cxn>
                  <a:cxn ang="0">
                    <a:pos x="108" y="107"/>
                  </a:cxn>
                  <a:cxn ang="0">
                    <a:pos x="7" y="107"/>
                  </a:cxn>
                  <a:cxn ang="0">
                    <a:pos x="0" y="114"/>
                  </a:cxn>
                  <a:cxn ang="0">
                    <a:pos x="7" y="122"/>
                  </a:cxn>
                  <a:cxn ang="0">
                    <a:pos x="113" y="122"/>
                  </a:cxn>
                  <a:cxn ang="0">
                    <a:pos x="120" y="117"/>
                  </a:cxn>
                  <a:cxn ang="0">
                    <a:pos x="153" y="10"/>
                  </a:cxn>
                  <a:cxn ang="0">
                    <a:pos x="148" y="1"/>
                  </a:cxn>
                  <a:cxn ang="0">
                    <a:pos x="139" y="6"/>
                  </a:cxn>
                  <a:cxn ang="0">
                    <a:pos x="131" y="31"/>
                  </a:cxn>
                  <a:cxn ang="0">
                    <a:pos x="93" y="14"/>
                  </a:cxn>
                  <a:cxn ang="0">
                    <a:pos x="90" y="49"/>
                  </a:cxn>
                  <a:cxn ang="0">
                    <a:pos x="82" y="46"/>
                  </a:cxn>
                  <a:cxn ang="0">
                    <a:pos x="86" y="38"/>
                  </a:cxn>
                  <a:cxn ang="0">
                    <a:pos x="90" y="49"/>
                  </a:cxn>
                  <a:cxn ang="0">
                    <a:pos x="91" y="25"/>
                  </a:cxn>
                  <a:cxn ang="0">
                    <a:pos x="95" y="18"/>
                  </a:cxn>
                  <a:cxn ang="0">
                    <a:pos x="102" y="21"/>
                  </a:cxn>
                  <a:cxn ang="0">
                    <a:pos x="91" y="25"/>
                  </a:cxn>
                  <a:cxn ang="0">
                    <a:pos x="110" y="55"/>
                  </a:cxn>
                  <a:cxn ang="0">
                    <a:pos x="103" y="38"/>
                  </a:cxn>
                  <a:cxn ang="0">
                    <a:pos x="120" y="31"/>
                  </a:cxn>
                  <a:cxn ang="0">
                    <a:pos x="128" y="42"/>
                  </a:cxn>
                  <a:cxn ang="0">
                    <a:pos x="125" y="52"/>
                  </a:cxn>
                  <a:cxn ang="0">
                    <a:pos x="110" y="55"/>
                  </a:cxn>
                  <a:cxn ang="0">
                    <a:pos x="110" y="55"/>
                  </a:cxn>
                  <a:cxn ang="0">
                    <a:pos x="110" y="55"/>
                  </a:cxn>
                </a:cxnLst>
                <a:rect l="0" t="0" r="r" b="b"/>
                <a:pathLst>
                  <a:path w="154" h="122">
                    <a:moveTo>
                      <a:pt x="93" y="14"/>
                    </a:moveTo>
                    <a:cubicBezTo>
                      <a:pt x="78" y="47"/>
                      <a:pt x="78" y="47"/>
                      <a:pt x="78" y="47"/>
                    </a:cubicBezTo>
                    <a:cubicBezTo>
                      <a:pt x="121" y="66"/>
                      <a:pt x="121" y="66"/>
                      <a:pt x="121" y="66"/>
                    </a:cubicBezTo>
                    <a:cubicBezTo>
                      <a:pt x="108" y="107"/>
                      <a:pt x="108" y="107"/>
                      <a:pt x="108" y="107"/>
                    </a:cubicBezTo>
                    <a:cubicBezTo>
                      <a:pt x="7" y="107"/>
                      <a:pt x="7" y="107"/>
                      <a:pt x="7" y="107"/>
                    </a:cubicBezTo>
                    <a:cubicBezTo>
                      <a:pt x="3" y="107"/>
                      <a:pt x="0" y="111"/>
                      <a:pt x="0" y="114"/>
                    </a:cubicBezTo>
                    <a:cubicBezTo>
                      <a:pt x="0" y="118"/>
                      <a:pt x="3" y="122"/>
                      <a:pt x="7" y="122"/>
                    </a:cubicBezTo>
                    <a:cubicBezTo>
                      <a:pt x="113" y="122"/>
                      <a:pt x="113" y="122"/>
                      <a:pt x="113" y="122"/>
                    </a:cubicBezTo>
                    <a:cubicBezTo>
                      <a:pt x="116" y="122"/>
                      <a:pt x="119" y="120"/>
                      <a:pt x="120" y="117"/>
                    </a:cubicBezTo>
                    <a:cubicBezTo>
                      <a:pt x="153" y="10"/>
                      <a:pt x="153" y="10"/>
                      <a:pt x="153" y="10"/>
                    </a:cubicBezTo>
                    <a:cubicBezTo>
                      <a:pt x="154" y="6"/>
                      <a:pt x="152" y="3"/>
                      <a:pt x="148" y="1"/>
                    </a:cubicBezTo>
                    <a:cubicBezTo>
                      <a:pt x="144" y="0"/>
                      <a:pt x="140" y="2"/>
                      <a:pt x="139" y="6"/>
                    </a:cubicBezTo>
                    <a:cubicBezTo>
                      <a:pt x="131" y="31"/>
                      <a:pt x="131" y="31"/>
                      <a:pt x="131" y="31"/>
                    </a:cubicBezTo>
                    <a:lnTo>
                      <a:pt x="93" y="14"/>
                    </a:lnTo>
                    <a:close/>
                    <a:moveTo>
                      <a:pt x="90" y="49"/>
                    </a:moveTo>
                    <a:cubicBezTo>
                      <a:pt x="82" y="46"/>
                      <a:pt x="82" y="46"/>
                      <a:pt x="82" y="46"/>
                    </a:cubicBezTo>
                    <a:cubicBezTo>
                      <a:pt x="86" y="38"/>
                      <a:pt x="86" y="38"/>
                      <a:pt x="86" y="38"/>
                    </a:cubicBezTo>
                    <a:cubicBezTo>
                      <a:pt x="89" y="41"/>
                      <a:pt x="91" y="45"/>
                      <a:pt x="90" y="49"/>
                    </a:cubicBezTo>
                    <a:close/>
                    <a:moveTo>
                      <a:pt x="91" y="25"/>
                    </a:moveTo>
                    <a:cubicBezTo>
                      <a:pt x="95" y="18"/>
                      <a:pt x="95" y="18"/>
                      <a:pt x="95" y="18"/>
                    </a:cubicBezTo>
                    <a:cubicBezTo>
                      <a:pt x="102" y="21"/>
                      <a:pt x="102" y="21"/>
                      <a:pt x="102" y="21"/>
                    </a:cubicBezTo>
                    <a:cubicBezTo>
                      <a:pt x="100" y="25"/>
                      <a:pt x="96" y="26"/>
                      <a:pt x="91" y="25"/>
                    </a:cubicBezTo>
                    <a:close/>
                    <a:moveTo>
                      <a:pt x="110" y="55"/>
                    </a:moveTo>
                    <a:cubicBezTo>
                      <a:pt x="103" y="53"/>
                      <a:pt x="100" y="45"/>
                      <a:pt x="103" y="38"/>
                    </a:cubicBezTo>
                    <a:cubicBezTo>
                      <a:pt x="106" y="32"/>
                      <a:pt x="114" y="29"/>
                      <a:pt x="120" y="31"/>
                    </a:cubicBezTo>
                    <a:cubicBezTo>
                      <a:pt x="125" y="33"/>
                      <a:pt x="127" y="37"/>
                      <a:pt x="128" y="42"/>
                    </a:cubicBezTo>
                    <a:cubicBezTo>
                      <a:pt x="125" y="52"/>
                      <a:pt x="125" y="52"/>
                      <a:pt x="125" y="52"/>
                    </a:cubicBezTo>
                    <a:cubicBezTo>
                      <a:pt x="121" y="56"/>
                      <a:pt x="115" y="58"/>
                      <a:pt x="110" y="55"/>
                    </a:cubicBezTo>
                    <a:close/>
                    <a:moveTo>
                      <a:pt x="110" y="55"/>
                    </a:moveTo>
                    <a:cubicBezTo>
                      <a:pt x="110" y="55"/>
                      <a:pt x="110" y="55"/>
                      <a:pt x="110" y="5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Freeform 32">
                <a:extLst>
                  <a:ext uri="{FF2B5EF4-FFF2-40B4-BE49-F238E27FC236}">
                    <a16:creationId xmlns:a16="http://schemas.microsoft.com/office/drawing/2014/main" id="{2C57125E-2F75-5F47-8611-E005643029D3}"/>
                  </a:ext>
                </a:extLst>
              </p:cNvPr>
              <p:cNvSpPr>
                <a:spLocks noEditPoints="1"/>
              </p:cNvSpPr>
              <p:nvPr/>
            </p:nvSpPr>
            <p:spPr bwMode="auto">
              <a:xfrm>
                <a:off x="5767388" y="3806825"/>
                <a:ext cx="25400" cy="31750"/>
              </a:xfrm>
              <a:custGeom>
                <a:avLst/>
                <a:gdLst/>
                <a:ahLst/>
                <a:cxnLst>
                  <a:cxn ang="0">
                    <a:pos x="12" y="3"/>
                  </a:cxn>
                  <a:cxn ang="0">
                    <a:pos x="13" y="1"/>
                  </a:cxn>
                  <a:cxn ang="0">
                    <a:pos x="11" y="0"/>
                  </a:cxn>
                  <a:cxn ang="0">
                    <a:pos x="10" y="2"/>
                  </a:cxn>
                  <a:cxn ang="0">
                    <a:pos x="7" y="2"/>
                  </a:cxn>
                  <a:cxn ang="0">
                    <a:pos x="4" y="4"/>
                  </a:cxn>
                  <a:cxn ang="0">
                    <a:pos x="4" y="7"/>
                  </a:cxn>
                  <a:cxn ang="0">
                    <a:pos x="6" y="9"/>
                  </a:cxn>
                  <a:cxn ang="0">
                    <a:pos x="7" y="10"/>
                  </a:cxn>
                  <a:cxn ang="0">
                    <a:pos x="5" y="13"/>
                  </a:cxn>
                  <a:cxn ang="0">
                    <a:pos x="3" y="12"/>
                  </a:cxn>
                  <a:cxn ang="0">
                    <a:pos x="2" y="11"/>
                  </a:cxn>
                  <a:cxn ang="0">
                    <a:pos x="1" y="10"/>
                  </a:cxn>
                  <a:cxn ang="0">
                    <a:pos x="0" y="13"/>
                  </a:cxn>
                  <a:cxn ang="0">
                    <a:pos x="0" y="13"/>
                  </a:cxn>
                  <a:cxn ang="0">
                    <a:pos x="4" y="16"/>
                  </a:cxn>
                  <a:cxn ang="0">
                    <a:pos x="3" y="18"/>
                  </a:cxn>
                  <a:cxn ang="0">
                    <a:pos x="5" y="19"/>
                  </a:cxn>
                  <a:cxn ang="0">
                    <a:pos x="6" y="17"/>
                  </a:cxn>
                  <a:cxn ang="0">
                    <a:pos x="10" y="17"/>
                  </a:cxn>
                  <a:cxn ang="0">
                    <a:pos x="12" y="15"/>
                  </a:cxn>
                  <a:cxn ang="0">
                    <a:pos x="12" y="12"/>
                  </a:cxn>
                  <a:cxn ang="0">
                    <a:pos x="10" y="9"/>
                  </a:cxn>
                  <a:cxn ang="0">
                    <a:pos x="10" y="8"/>
                  </a:cxn>
                  <a:cxn ang="0">
                    <a:pos x="11" y="5"/>
                  </a:cxn>
                  <a:cxn ang="0">
                    <a:pos x="14" y="7"/>
                  </a:cxn>
                  <a:cxn ang="0">
                    <a:pos x="14" y="7"/>
                  </a:cxn>
                  <a:cxn ang="0">
                    <a:pos x="16" y="5"/>
                  </a:cxn>
                  <a:cxn ang="0">
                    <a:pos x="16" y="5"/>
                  </a:cxn>
                  <a:cxn ang="0">
                    <a:pos x="12" y="3"/>
                  </a:cxn>
                  <a:cxn ang="0">
                    <a:pos x="9" y="13"/>
                  </a:cxn>
                  <a:cxn ang="0">
                    <a:pos x="7" y="14"/>
                  </a:cxn>
                  <a:cxn ang="0">
                    <a:pos x="8" y="11"/>
                  </a:cxn>
                  <a:cxn ang="0">
                    <a:pos x="9" y="12"/>
                  </a:cxn>
                  <a:cxn ang="0">
                    <a:pos x="9" y="13"/>
                  </a:cxn>
                  <a:cxn ang="0">
                    <a:pos x="8" y="7"/>
                  </a:cxn>
                  <a:cxn ang="0">
                    <a:pos x="7" y="6"/>
                  </a:cxn>
                  <a:cxn ang="0">
                    <a:pos x="7" y="5"/>
                  </a:cxn>
                  <a:cxn ang="0">
                    <a:pos x="8" y="4"/>
                  </a:cxn>
                  <a:cxn ang="0">
                    <a:pos x="9" y="4"/>
                  </a:cxn>
                  <a:cxn ang="0">
                    <a:pos x="8" y="7"/>
                  </a:cxn>
                  <a:cxn ang="0">
                    <a:pos x="8" y="7"/>
                  </a:cxn>
                  <a:cxn ang="0">
                    <a:pos x="8" y="7"/>
                  </a:cxn>
                </a:cxnLst>
                <a:rect l="0" t="0" r="r" b="b"/>
                <a:pathLst>
                  <a:path w="16" h="19">
                    <a:moveTo>
                      <a:pt x="12" y="3"/>
                    </a:moveTo>
                    <a:cubicBezTo>
                      <a:pt x="13" y="1"/>
                      <a:pt x="13" y="1"/>
                      <a:pt x="13" y="1"/>
                    </a:cubicBezTo>
                    <a:cubicBezTo>
                      <a:pt x="11" y="0"/>
                      <a:pt x="11" y="0"/>
                      <a:pt x="11" y="0"/>
                    </a:cubicBezTo>
                    <a:cubicBezTo>
                      <a:pt x="10" y="2"/>
                      <a:pt x="10" y="2"/>
                      <a:pt x="10" y="2"/>
                    </a:cubicBezTo>
                    <a:cubicBezTo>
                      <a:pt x="9" y="1"/>
                      <a:pt x="8" y="1"/>
                      <a:pt x="7" y="2"/>
                    </a:cubicBezTo>
                    <a:cubicBezTo>
                      <a:pt x="6" y="2"/>
                      <a:pt x="5" y="3"/>
                      <a:pt x="4" y="4"/>
                    </a:cubicBezTo>
                    <a:cubicBezTo>
                      <a:pt x="4" y="5"/>
                      <a:pt x="4" y="6"/>
                      <a:pt x="4" y="7"/>
                    </a:cubicBezTo>
                    <a:cubicBezTo>
                      <a:pt x="4" y="7"/>
                      <a:pt x="5" y="8"/>
                      <a:pt x="6" y="9"/>
                    </a:cubicBezTo>
                    <a:cubicBezTo>
                      <a:pt x="7" y="10"/>
                      <a:pt x="7" y="10"/>
                      <a:pt x="7" y="10"/>
                    </a:cubicBezTo>
                    <a:cubicBezTo>
                      <a:pt x="5" y="13"/>
                      <a:pt x="5" y="13"/>
                      <a:pt x="5" y="13"/>
                    </a:cubicBezTo>
                    <a:cubicBezTo>
                      <a:pt x="5" y="13"/>
                      <a:pt x="4" y="13"/>
                      <a:pt x="3" y="12"/>
                    </a:cubicBezTo>
                    <a:cubicBezTo>
                      <a:pt x="3" y="12"/>
                      <a:pt x="2" y="11"/>
                      <a:pt x="2" y="11"/>
                    </a:cubicBezTo>
                    <a:cubicBezTo>
                      <a:pt x="1" y="10"/>
                      <a:pt x="1" y="10"/>
                      <a:pt x="1" y="10"/>
                    </a:cubicBezTo>
                    <a:cubicBezTo>
                      <a:pt x="0" y="13"/>
                      <a:pt x="0" y="13"/>
                      <a:pt x="0" y="13"/>
                    </a:cubicBezTo>
                    <a:cubicBezTo>
                      <a:pt x="0" y="13"/>
                      <a:pt x="0" y="13"/>
                      <a:pt x="0" y="13"/>
                    </a:cubicBezTo>
                    <a:cubicBezTo>
                      <a:pt x="1" y="14"/>
                      <a:pt x="2" y="15"/>
                      <a:pt x="4" y="16"/>
                    </a:cubicBezTo>
                    <a:cubicBezTo>
                      <a:pt x="3" y="18"/>
                      <a:pt x="3" y="18"/>
                      <a:pt x="3" y="18"/>
                    </a:cubicBezTo>
                    <a:cubicBezTo>
                      <a:pt x="5" y="19"/>
                      <a:pt x="5" y="19"/>
                      <a:pt x="5" y="19"/>
                    </a:cubicBezTo>
                    <a:cubicBezTo>
                      <a:pt x="6" y="17"/>
                      <a:pt x="6" y="17"/>
                      <a:pt x="6" y="17"/>
                    </a:cubicBezTo>
                    <a:cubicBezTo>
                      <a:pt x="7" y="17"/>
                      <a:pt x="9" y="17"/>
                      <a:pt x="10" y="17"/>
                    </a:cubicBezTo>
                    <a:cubicBezTo>
                      <a:pt x="11" y="16"/>
                      <a:pt x="12" y="16"/>
                      <a:pt x="12" y="15"/>
                    </a:cubicBezTo>
                    <a:cubicBezTo>
                      <a:pt x="12" y="14"/>
                      <a:pt x="12" y="13"/>
                      <a:pt x="12" y="12"/>
                    </a:cubicBezTo>
                    <a:cubicBezTo>
                      <a:pt x="12" y="11"/>
                      <a:pt x="11" y="10"/>
                      <a:pt x="10" y="9"/>
                    </a:cubicBezTo>
                    <a:cubicBezTo>
                      <a:pt x="10" y="8"/>
                      <a:pt x="10" y="8"/>
                      <a:pt x="10" y="8"/>
                    </a:cubicBezTo>
                    <a:cubicBezTo>
                      <a:pt x="11" y="5"/>
                      <a:pt x="11" y="5"/>
                      <a:pt x="11" y="5"/>
                    </a:cubicBezTo>
                    <a:cubicBezTo>
                      <a:pt x="12" y="6"/>
                      <a:pt x="13" y="6"/>
                      <a:pt x="14" y="7"/>
                    </a:cubicBezTo>
                    <a:cubicBezTo>
                      <a:pt x="14" y="7"/>
                      <a:pt x="14" y="7"/>
                      <a:pt x="14" y="7"/>
                    </a:cubicBezTo>
                    <a:cubicBezTo>
                      <a:pt x="16" y="5"/>
                      <a:pt x="16" y="5"/>
                      <a:pt x="16" y="5"/>
                    </a:cubicBezTo>
                    <a:cubicBezTo>
                      <a:pt x="16" y="5"/>
                      <a:pt x="16" y="5"/>
                      <a:pt x="16" y="5"/>
                    </a:cubicBezTo>
                    <a:cubicBezTo>
                      <a:pt x="15" y="4"/>
                      <a:pt x="13" y="3"/>
                      <a:pt x="12" y="3"/>
                    </a:cubicBezTo>
                    <a:close/>
                    <a:moveTo>
                      <a:pt x="9" y="13"/>
                    </a:moveTo>
                    <a:cubicBezTo>
                      <a:pt x="9" y="14"/>
                      <a:pt x="9" y="14"/>
                      <a:pt x="7" y="14"/>
                    </a:cubicBezTo>
                    <a:cubicBezTo>
                      <a:pt x="8" y="11"/>
                      <a:pt x="8" y="11"/>
                      <a:pt x="8" y="11"/>
                    </a:cubicBezTo>
                    <a:cubicBezTo>
                      <a:pt x="9" y="12"/>
                      <a:pt x="9" y="12"/>
                      <a:pt x="9" y="12"/>
                    </a:cubicBezTo>
                    <a:cubicBezTo>
                      <a:pt x="9" y="13"/>
                      <a:pt x="9" y="13"/>
                      <a:pt x="9" y="13"/>
                    </a:cubicBezTo>
                    <a:close/>
                    <a:moveTo>
                      <a:pt x="8" y="7"/>
                    </a:moveTo>
                    <a:cubicBezTo>
                      <a:pt x="8" y="7"/>
                      <a:pt x="7" y="6"/>
                      <a:pt x="7" y="6"/>
                    </a:cubicBezTo>
                    <a:cubicBezTo>
                      <a:pt x="7" y="6"/>
                      <a:pt x="7" y="5"/>
                      <a:pt x="7" y="5"/>
                    </a:cubicBezTo>
                    <a:cubicBezTo>
                      <a:pt x="7" y="5"/>
                      <a:pt x="8" y="4"/>
                      <a:pt x="8" y="4"/>
                    </a:cubicBezTo>
                    <a:cubicBezTo>
                      <a:pt x="8" y="4"/>
                      <a:pt x="9" y="4"/>
                      <a:pt x="9" y="4"/>
                    </a:cubicBezTo>
                    <a:lnTo>
                      <a:pt x="8" y="7"/>
                    </a:lnTo>
                    <a:close/>
                    <a:moveTo>
                      <a:pt x="8" y="7"/>
                    </a:moveTo>
                    <a:cubicBezTo>
                      <a:pt x="8" y="7"/>
                      <a:pt x="8" y="7"/>
                      <a:pt x="8" y="7"/>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6" name="Freeform 33">
                <a:extLst>
                  <a:ext uri="{FF2B5EF4-FFF2-40B4-BE49-F238E27FC236}">
                    <a16:creationId xmlns:a16="http://schemas.microsoft.com/office/drawing/2014/main" id="{159CC79F-F414-7C4B-950C-07137726DB0F}"/>
                  </a:ext>
                </a:extLst>
              </p:cNvPr>
              <p:cNvSpPr>
                <a:spLocks noEditPoints="1"/>
              </p:cNvSpPr>
              <p:nvPr/>
            </p:nvSpPr>
            <p:spPr bwMode="auto">
              <a:xfrm>
                <a:off x="5675313" y="3703638"/>
                <a:ext cx="136525" cy="71437"/>
              </a:xfrm>
              <a:custGeom>
                <a:avLst/>
                <a:gdLst/>
                <a:ahLst/>
                <a:cxnLst>
                  <a:cxn ang="0">
                    <a:pos x="82" y="11"/>
                  </a:cxn>
                  <a:cxn ang="0">
                    <a:pos x="14" y="0"/>
                  </a:cxn>
                  <a:cxn ang="0">
                    <a:pos x="0" y="32"/>
                  </a:cxn>
                  <a:cxn ang="0">
                    <a:pos x="68" y="43"/>
                  </a:cxn>
                  <a:cxn ang="0">
                    <a:pos x="82" y="11"/>
                  </a:cxn>
                  <a:cxn ang="0">
                    <a:pos x="69" y="12"/>
                  </a:cxn>
                  <a:cxn ang="0">
                    <a:pos x="77" y="13"/>
                  </a:cxn>
                  <a:cxn ang="0">
                    <a:pos x="74" y="20"/>
                  </a:cxn>
                  <a:cxn ang="0">
                    <a:pos x="69" y="12"/>
                  </a:cxn>
                  <a:cxn ang="0">
                    <a:pos x="13" y="31"/>
                  </a:cxn>
                  <a:cxn ang="0">
                    <a:pos x="5" y="30"/>
                  </a:cxn>
                  <a:cxn ang="0">
                    <a:pos x="8" y="23"/>
                  </a:cxn>
                  <a:cxn ang="0">
                    <a:pos x="13" y="31"/>
                  </a:cxn>
                  <a:cxn ang="0">
                    <a:pos x="13" y="10"/>
                  </a:cxn>
                  <a:cxn ang="0">
                    <a:pos x="16" y="3"/>
                  </a:cxn>
                  <a:cxn ang="0">
                    <a:pos x="24" y="4"/>
                  </a:cxn>
                  <a:cxn ang="0">
                    <a:pos x="13" y="10"/>
                  </a:cxn>
                  <a:cxn ang="0">
                    <a:pos x="55" y="23"/>
                  </a:cxn>
                  <a:cxn ang="0">
                    <a:pos x="36" y="33"/>
                  </a:cxn>
                  <a:cxn ang="0">
                    <a:pos x="27" y="19"/>
                  </a:cxn>
                  <a:cxn ang="0">
                    <a:pos x="46" y="10"/>
                  </a:cxn>
                  <a:cxn ang="0">
                    <a:pos x="55" y="23"/>
                  </a:cxn>
                  <a:cxn ang="0">
                    <a:pos x="58" y="38"/>
                  </a:cxn>
                  <a:cxn ang="0">
                    <a:pos x="69" y="33"/>
                  </a:cxn>
                  <a:cxn ang="0">
                    <a:pos x="66" y="40"/>
                  </a:cxn>
                  <a:cxn ang="0">
                    <a:pos x="58" y="38"/>
                  </a:cxn>
                  <a:cxn ang="0">
                    <a:pos x="58" y="38"/>
                  </a:cxn>
                  <a:cxn ang="0">
                    <a:pos x="58" y="38"/>
                  </a:cxn>
                </a:cxnLst>
                <a:rect l="0" t="0" r="r" b="b"/>
                <a:pathLst>
                  <a:path w="82" h="43">
                    <a:moveTo>
                      <a:pt x="82" y="11"/>
                    </a:moveTo>
                    <a:cubicBezTo>
                      <a:pt x="14" y="0"/>
                      <a:pt x="14" y="0"/>
                      <a:pt x="14" y="0"/>
                    </a:cubicBezTo>
                    <a:cubicBezTo>
                      <a:pt x="0" y="32"/>
                      <a:pt x="0" y="32"/>
                      <a:pt x="0" y="32"/>
                    </a:cubicBezTo>
                    <a:cubicBezTo>
                      <a:pt x="68" y="43"/>
                      <a:pt x="68" y="43"/>
                      <a:pt x="68" y="43"/>
                    </a:cubicBezTo>
                    <a:lnTo>
                      <a:pt x="82" y="11"/>
                    </a:lnTo>
                    <a:close/>
                    <a:moveTo>
                      <a:pt x="69" y="12"/>
                    </a:moveTo>
                    <a:cubicBezTo>
                      <a:pt x="77" y="13"/>
                      <a:pt x="77" y="13"/>
                      <a:pt x="77" y="13"/>
                    </a:cubicBezTo>
                    <a:cubicBezTo>
                      <a:pt x="74" y="20"/>
                      <a:pt x="74" y="20"/>
                      <a:pt x="74" y="20"/>
                    </a:cubicBezTo>
                    <a:cubicBezTo>
                      <a:pt x="70" y="19"/>
                      <a:pt x="68" y="15"/>
                      <a:pt x="69" y="12"/>
                    </a:cubicBezTo>
                    <a:close/>
                    <a:moveTo>
                      <a:pt x="13" y="31"/>
                    </a:moveTo>
                    <a:cubicBezTo>
                      <a:pt x="5" y="30"/>
                      <a:pt x="5" y="30"/>
                      <a:pt x="5" y="30"/>
                    </a:cubicBezTo>
                    <a:cubicBezTo>
                      <a:pt x="8" y="23"/>
                      <a:pt x="8" y="23"/>
                      <a:pt x="8" y="23"/>
                    </a:cubicBezTo>
                    <a:cubicBezTo>
                      <a:pt x="12" y="24"/>
                      <a:pt x="14" y="27"/>
                      <a:pt x="13" y="31"/>
                    </a:cubicBezTo>
                    <a:close/>
                    <a:moveTo>
                      <a:pt x="13" y="10"/>
                    </a:moveTo>
                    <a:cubicBezTo>
                      <a:pt x="16" y="3"/>
                      <a:pt x="16" y="3"/>
                      <a:pt x="16" y="3"/>
                    </a:cubicBezTo>
                    <a:cubicBezTo>
                      <a:pt x="24" y="4"/>
                      <a:pt x="24" y="4"/>
                      <a:pt x="24" y="4"/>
                    </a:cubicBezTo>
                    <a:cubicBezTo>
                      <a:pt x="22" y="8"/>
                      <a:pt x="18" y="10"/>
                      <a:pt x="13" y="10"/>
                    </a:cubicBezTo>
                    <a:close/>
                    <a:moveTo>
                      <a:pt x="55" y="23"/>
                    </a:moveTo>
                    <a:cubicBezTo>
                      <a:pt x="52" y="30"/>
                      <a:pt x="44" y="34"/>
                      <a:pt x="36" y="33"/>
                    </a:cubicBezTo>
                    <a:cubicBezTo>
                      <a:pt x="28" y="31"/>
                      <a:pt x="24" y="25"/>
                      <a:pt x="27" y="19"/>
                    </a:cubicBezTo>
                    <a:cubicBezTo>
                      <a:pt x="30" y="13"/>
                      <a:pt x="38" y="8"/>
                      <a:pt x="46" y="10"/>
                    </a:cubicBezTo>
                    <a:cubicBezTo>
                      <a:pt x="54" y="11"/>
                      <a:pt x="58" y="17"/>
                      <a:pt x="55" y="23"/>
                    </a:cubicBezTo>
                    <a:close/>
                    <a:moveTo>
                      <a:pt x="58" y="38"/>
                    </a:moveTo>
                    <a:cubicBezTo>
                      <a:pt x="60" y="35"/>
                      <a:pt x="64" y="32"/>
                      <a:pt x="69" y="33"/>
                    </a:cubicBezTo>
                    <a:cubicBezTo>
                      <a:pt x="66" y="40"/>
                      <a:pt x="66" y="40"/>
                      <a:pt x="66" y="40"/>
                    </a:cubicBezTo>
                    <a:lnTo>
                      <a:pt x="58" y="38"/>
                    </a:lnTo>
                    <a:close/>
                    <a:moveTo>
                      <a:pt x="58" y="38"/>
                    </a:moveTo>
                    <a:cubicBezTo>
                      <a:pt x="58" y="38"/>
                      <a:pt x="58" y="38"/>
                      <a:pt x="58" y="3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34">
                <a:extLst>
                  <a:ext uri="{FF2B5EF4-FFF2-40B4-BE49-F238E27FC236}">
                    <a16:creationId xmlns:a16="http://schemas.microsoft.com/office/drawing/2014/main" id="{1BE0698E-DB8C-894B-9808-8538127A2E0D}"/>
                  </a:ext>
                </a:extLst>
              </p:cNvPr>
              <p:cNvSpPr>
                <a:spLocks noEditPoints="1"/>
              </p:cNvSpPr>
              <p:nvPr/>
            </p:nvSpPr>
            <p:spPr bwMode="auto">
              <a:xfrm>
                <a:off x="5729288" y="3724275"/>
                <a:ext cx="28575" cy="30162"/>
              </a:xfrm>
              <a:custGeom>
                <a:avLst/>
                <a:gdLst/>
                <a:ahLst/>
                <a:cxnLst>
                  <a:cxn ang="0">
                    <a:pos x="13" y="2"/>
                  </a:cxn>
                  <a:cxn ang="0">
                    <a:pos x="14" y="1"/>
                  </a:cxn>
                  <a:cxn ang="0">
                    <a:pos x="12" y="0"/>
                  </a:cxn>
                  <a:cxn ang="0">
                    <a:pos x="11" y="2"/>
                  </a:cxn>
                  <a:cxn ang="0">
                    <a:pos x="7" y="3"/>
                  </a:cxn>
                  <a:cxn ang="0">
                    <a:pos x="4" y="5"/>
                  </a:cxn>
                  <a:cxn ang="0">
                    <a:pos x="4" y="7"/>
                  </a:cxn>
                  <a:cxn ang="0">
                    <a:pos x="7" y="9"/>
                  </a:cxn>
                  <a:cxn ang="0">
                    <a:pos x="8" y="10"/>
                  </a:cxn>
                  <a:cxn ang="0">
                    <a:pos x="6" y="13"/>
                  </a:cxn>
                  <a:cxn ang="0">
                    <a:pos x="4" y="13"/>
                  </a:cxn>
                  <a:cxn ang="0">
                    <a:pos x="2" y="11"/>
                  </a:cxn>
                  <a:cxn ang="0">
                    <a:pos x="2" y="11"/>
                  </a:cxn>
                  <a:cxn ang="0">
                    <a:pos x="0" y="14"/>
                  </a:cxn>
                  <a:cxn ang="0">
                    <a:pos x="1" y="14"/>
                  </a:cxn>
                  <a:cxn ang="0">
                    <a:pos x="5" y="16"/>
                  </a:cxn>
                  <a:cxn ang="0">
                    <a:pos x="4" y="18"/>
                  </a:cxn>
                  <a:cxn ang="0">
                    <a:pos x="6" y="18"/>
                  </a:cxn>
                  <a:cxn ang="0">
                    <a:pos x="7" y="16"/>
                  </a:cxn>
                  <a:cxn ang="0">
                    <a:pos x="12" y="15"/>
                  </a:cxn>
                  <a:cxn ang="0">
                    <a:pos x="14" y="13"/>
                  </a:cxn>
                  <a:cxn ang="0">
                    <a:pos x="14" y="11"/>
                  </a:cxn>
                  <a:cxn ang="0">
                    <a:pos x="11" y="8"/>
                  </a:cxn>
                  <a:cxn ang="0">
                    <a:pos x="11" y="8"/>
                  </a:cxn>
                  <a:cxn ang="0">
                    <a:pos x="12" y="5"/>
                  </a:cxn>
                  <a:cxn ang="0">
                    <a:pos x="15" y="6"/>
                  </a:cxn>
                  <a:cxn ang="0">
                    <a:pos x="15" y="6"/>
                  </a:cxn>
                  <a:cxn ang="0">
                    <a:pos x="18" y="4"/>
                  </a:cxn>
                  <a:cxn ang="0">
                    <a:pos x="17" y="4"/>
                  </a:cxn>
                  <a:cxn ang="0">
                    <a:pos x="13" y="2"/>
                  </a:cxn>
                  <a:cxn ang="0">
                    <a:pos x="8" y="5"/>
                  </a:cxn>
                  <a:cxn ang="0">
                    <a:pos x="9" y="5"/>
                  </a:cxn>
                  <a:cxn ang="0">
                    <a:pos x="10" y="5"/>
                  </a:cxn>
                  <a:cxn ang="0">
                    <a:pos x="9" y="7"/>
                  </a:cxn>
                  <a:cxn ang="0">
                    <a:pos x="8" y="6"/>
                  </a:cxn>
                  <a:cxn ang="0">
                    <a:pos x="8" y="5"/>
                  </a:cxn>
                  <a:cxn ang="0">
                    <a:pos x="8" y="13"/>
                  </a:cxn>
                  <a:cxn ang="0">
                    <a:pos x="9" y="11"/>
                  </a:cxn>
                  <a:cxn ang="0">
                    <a:pos x="10" y="12"/>
                  </a:cxn>
                  <a:cxn ang="0">
                    <a:pos x="10" y="12"/>
                  </a:cxn>
                  <a:cxn ang="0">
                    <a:pos x="8" y="13"/>
                  </a:cxn>
                  <a:cxn ang="0">
                    <a:pos x="8" y="13"/>
                  </a:cxn>
                  <a:cxn ang="0">
                    <a:pos x="8" y="13"/>
                  </a:cxn>
                </a:cxnLst>
                <a:rect l="0" t="0" r="r" b="b"/>
                <a:pathLst>
                  <a:path w="18" h="18">
                    <a:moveTo>
                      <a:pt x="13" y="2"/>
                    </a:moveTo>
                    <a:cubicBezTo>
                      <a:pt x="14" y="1"/>
                      <a:pt x="14" y="1"/>
                      <a:pt x="14" y="1"/>
                    </a:cubicBezTo>
                    <a:cubicBezTo>
                      <a:pt x="12" y="0"/>
                      <a:pt x="12" y="0"/>
                      <a:pt x="12" y="0"/>
                    </a:cubicBezTo>
                    <a:cubicBezTo>
                      <a:pt x="11" y="2"/>
                      <a:pt x="11" y="2"/>
                      <a:pt x="11" y="2"/>
                    </a:cubicBezTo>
                    <a:cubicBezTo>
                      <a:pt x="9" y="2"/>
                      <a:pt x="8" y="2"/>
                      <a:pt x="7" y="3"/>
                    </a:cubicBezTo>
                    <a:cubicBezTo>
                      <a:pt x="6" y="3"/>
                      <a:pt x="5" y="4"/>
                      <a:pt x="4" y="5"/>
                    </a:cubicBezTo>
                    <a:cubicBezTo>
                      <a:pt x="4" y="6"/>
                      <a:pt x="4" y="7"/>
                      <a:pt x="4" y="7"/>
                    </a:cubicBezTo>
                    <a:cubicBezTo>
                      <a:pt x="5" y="8"/>
                      <a:pt x="6" y="9"/>
                      <a:pt x="7" y="9"/>
                    </a:cubicBezTo>
                    <a:cubicBezTo>
                      <a:pt x="8" y="10"/>
                      <a:pt x="8" y="10"/>
                      <a:pt x="8" y="10"/>
                    </a:cubicBezTo>
                    <a:cubicBezTo>
                      <a:pt x="6" y="13"/>
                      <a:pt x="6" y="13"/>
                      <a:pt x="6" y="13"/>
                    </a:cubicBezTo>
                    <a:cubicBezTo>
                      <a:pt x="5" y="13"/>
                      <a:pt x="5" y="13"/>
                      <a:pt x="4" y="13"/>
                    </a:cubicBezTo>
                    <a:cubicBezTo>
                      <a:pt x="3" y="12"/>
                      <a:pt x="2" y="12"/>
                      <a:pt x="2" y="11"/>
                    </a:cubicBezTo>
                    <a:cubicBezTo>
                      <a:pt x="2" y="11"/>
                      <a:pt x="2" y="11"/>
                      <a:pt x="2" y="11"/>
                    </a:cubicBezTo>
                    <a:cubicBezTo>
                      <a:pt x="0" y="14"/>
                      <a:pt x="0" y="14"/>
                      <a:pt x="0" y="14"/>
                    </a:cubicBezTo>
                    <a:cubicBezTo>
                      <a:pt x="1" y="14"/>
                      <a:pt x="1" y="14"/>
                      <a:pt x="1" y="14"/>
                    </a:cubicBezTo>
                    <a:cubicBezTo>
                      <a:pt x="2" y="15"/>
                      <a:pt x="3" y="15"/>
                      <a:pt x="5" y="16"/>
                    </a:cubicBezTo>
                    <a:cubicBezTo>
                      <a:pt x="4" y="18"/>
                      <a:pt x="4" y="18"/>
                      <a:pt x="4" y="18"/>
                    </a:cubicBezTo>
                    <a:cubicBezTo>
                      <a:pt x="6" y="18"/>
                      <a:pt x="6" y="18"/>
                      <a:pt x="6" y="18"/>
                    </a:cubicBezTo>
                    <a:cubicBezTo>
                      <a:pt x="7" y="16"/>
                      <a:pt x="7" y="16"/>
                      <a:pt x="7" y="16"/>
                    </a:cubicBezTo>
                    <a:cubicBezTo>
                      <a:pt x="9" y="16"/>
                      <a:pt x="10" y="16"/>
                      <a:pt x="12" y="15"/>
                    </a:cubicBezTo>
                    <a:cubicBezTo>
                      <a:pt x="13" y="15"/>
                      <a:pt x="14" y="14"/>
                      <a:pt x="14" y="13"/>
                    </a:cubicBezTo>
                    <a:cubicBezTo>
                      <a:pt x="14" y="12"/>
                      <a:pt x="14" y="11"/>
                      <a:pt x="14" y="11"/>
                    </a:cubicBezTo>
                    <a:cubicBezTo>
                      <a:pt x="14" y="10"/>
                      <a:pt x="13" y="9"/>
                      <a:pt x="11" y="8"/>
                    </a:cubicBezTo>
                    <a:cubicBezTo>
                      <a:pt x="11" y="8"/>
                      <a:pt x="11" y="8"/>
                      <a:pt x="11" y="8"/>
                    </a:cubicBezTo>
                    <a:cubicBezTo>
                      <a:pt x="12" y="5"/>
                      <a:pt x="12" y="5"/>
                      <a:pt x="12" y="5"/>
                    </a:cubicBezTo>
                    <a:cubicBezTo>
                      <a:pt x="13" y="5"/>
                      <a:pt x="14" y="6"/>
                      <a:pt x="15" y="6"/>
                    </a:cubicBezTo>
                    <a:cubicBezTo>
                      <a:pt x="15" y="6"/>
                      <a:pt x="15" y="6"/>
                      <a:pt x="15" y="6"/>
                    </a:cubicBezTo>
                    <a:cubicBezTo>
                      <a:pt x="18" y="4"/>
                      <a:pt x="18" y="4"/>
                      <a:pt x="18" y="4"/>
                    </a:cubicBezTo>
                    <a:cubicBezTo>
                      <a:pt x="17" y="4"/>
                      <a:pt x="17" y="4"/>
                      <a:pt x="17" y="4"/>
                    </a:cubicBezTo>
                    <a:cubicBezTo>
                      <a:pt x="16" y="3"/>
                      <a:pt x="15" y="3"/>
                      <a:pt x="13" y="2"/>
                    </a:cubicBezTo>
                    <a:close/>
                    <a:moveTo>
                      <a:pt x="8" y="5"/>
                    </a:moveTo>
                    <a:cubicBezTo>
                      <a:pt x="8" y="5"/>
                      <a:pt x="8" y="5"/>
                      <a:pt x="9" y="5"/>
                    </a:cubicBezTo>
                    <a:cubicBezTo>
                      <a:pt x="9" y="5"/>
                      <a:pt x="9" y="5"/>
                      <a:pt x="10" y="5"/>
                    </a:cubicBezTo>
                    <a:cubicBezTo>
                      <a:pt x="9" y="7"/>
                      <a:pt x="9" y="7"/>
                      <a:pt x="9" y="7"/>
                    </a:cubicBezTo>
                    <a:cubicBezTo>
                      <a:pt x="8" y="7"/>
                      <a:pt x="8" y="6"/>
                      <a:pt x="8" y="6"/>
                    </a:cubicBezTo>
                    <a:cubicBezTo>
                      <a:pt x="8" y="6"/>
                      <a:pt x="8" y="6"/>
                      <a:pt x="8" y="5"/>
                    </a:cubicBezTo>
                    <a:close/>
                    <a:moveTo>
                      <a:pt x="8" y="13"/>
                    </a:moveTo>
                    <a:cubicBezTo>
                      <a:pt x="9" y="11"/>
                      <a:pt x="9" y="11"/>
                      <a:pt x="9" y="11"/>
                    </a:cubicBezTo>
                    <a:cubicBezTo>
                      <a:pt x="10" y="11"/>
                      <a:pt x="10" y="11"/>
                      <a:pt x="10" y="12"/>
                    </a:cubicBezTo>
                    <a:cubicBezTo>
                      <a:pt x="11" y="12"/>
                      <a:pt x="11" y="12"/>
                      <a:pt x="10" y="12"/>
                    </a:cubicBezTo>
                    <a:cubicBezTo>
                      <a:pt x="10" y="13"/>
                      <a:pt x="10" y="13"/>
                      <a:pt x="8" y="13"/>
                    </a:cubicBezTo>
                    <a:close/>
                    <a:moveTo>
                      <a:pt x="8" y="13"/>
                    </a:moveTo>
                    <a:cubicBezTo>
                      <a:pt x="8" y="13"/>
                      <a:pt x="8" y="13"/>
                      <a:pt x="8" y="1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8" name="Freeform 35">
                <a:extLst>
                  <a:ext uri="{FF2B5EF4-FFF2-40B4-BE49-F238E27FC236}">
                    <a16:creationId xmlns:a16="http://schemas.microsoft.com/office/drawing/2014/main" id="{E2A74B58-6A9E-E440-A2A8-C78F5703561E}"/>
                  </a:ext>
                </a:extLst>
              </p:cNvPr>
              <p:cNvSpPr>
                <a:spLocks noEditPoints="1"/>
              </p:cNvSpPr>
              <p:nvPr/>
            </p:nvSpPr>
            <p:spPr bwMode="auto">
              <a:xfrm>
                <a:off x="5584825" y="3732213"/>
                <a:ext cx="120650" cy="139700"/>
              </a:xfrm>
              <a:custGeom>
                <a:avLst/>
                <a:gdLst/>
                <a:ahLst/>
                <a:cxnLst>
                  <a:cxn ang="0">
                    <a:pos x="73" y="49"/>
                  </a:cxn>
                  <a:cxn ang="0">
                    <a:pos x="16" y="0"/>
                  </a:cxn>
                  <a:cxn ang="0">
                    <a:pos x="0" y="36"/>
                  </a:cxn>
                  <a:cxn ang="0">
                    <a:pos x="57" y="84"/>
                  </a:cxn>
                  <a:cxn ang="0">
                    <a:pos x="73" y="49"/>
                  </a:cxn>
                  <a:cxn ang="0">
                    <a:pos x="62" y="43"/>
                  </a:cxn>
                  <a:cxn ang="0">
                    <a:pos x="69" y="50"/>
                  </a:cxn>
                  <a:cxn ang="0">
                    <a:pos x="65" y="57"/>
                  </a:cxn>
                  <a:cxn ang="0">
                    <a:pos x="62" y="43"/>
                  </a:cxn>
                  <a:cxn ang="0">
                    <a:pos x="11" y="41"/>
                  </a:cxn>
                  <a:cxn ang="0">
                    <a:pos x="4" y="35"/>
                  </a:cxn>
                  <a:cxn ang="0">
                    <a:pos x="8" y="27"/>
                  </a:cxn>
                  <a:cxn ang="0">
                    <a:pos x="11" y="41"/>
                  </a:cxn>
                  <a:cxn ang="0">
                    <a:pos x="14" y="13"/>
                  </a:cxn>
                  <a:cxn ang="0">
                    <a:pos x="17" y="6"/>
                  </a:cxn>
                  <a:cxn ang="0">
                    <a:pos x="24" y="12"/>
                  </a:cxn>
                  <a:cxn ang="0">
                    <a:pos x="14" y="13"/>
                  </a:cxn>
                  <a:cxn ang="0">
                    <a:pos x="31" y="55"/>
                  </a:cxn>
                  <a:cxn ang="0">
                    <a:pos x="25" y="32"/>
                  </a:cxn>
                  <a:cxn ang="0">
                    <a:pos x="42" y="30"/>
                  </a:cxn>
                  <a:cxn ang="0">
                    <a:pos x="48" y="52"/>
                  </a:cxn>
                  <a:cxn ang="0">
                    <a:pos x="31" y="55"/>
                  </a:cxn>
                  <a:cxn ang="0">
                    <a:pos x="49" y="73"/>
                  </a:cxn>
                  <a:cxn ang="0">
                    <a:pos x="59" y="71"/>
                  </a:cxn>
                  <a:cxn ang="0">
                    <a:pos x="56" y="79"/>
                  </a:cxn>
                  <a:cxn ang="0">
                    <a:pos x="49" y="73"/>
                  </a:cxn>
                  <a:cxn ang="0">
                    <a:pos x="49" y="73"/>
                  </a:cxn>
                  <a:cxn ang="0">
                    <a:pos x="49" y="73"/>
                  </a:cxn>
                </a:cxnLst>
                <a:rect l="0" t="0" r="r" b="b"/>
                <a:pathLst>
                  <a:path w="73" h="84">
                    <a:moveTo>
                      <a:pt x="73" y="49"/>
                    </a:moveTo>
                    <a:cubicBezTo>
                      <a:pt x="16" y="0"/>
                      <a:pt x="16" y="0"/>
                      <a:pt x="16" y="0"/>
                    </a:cubicBezTo>
                    <a:cubicBezTo>
                      <a:pt x="0" y="36"/>
                      <a:pt x="0" y="36"/>
                      <a:pt x="0" y="36"/>
                    </a:cubicBezTo>
                    <a:cubicBezTo>
                      <a:pt x="57" y="84"/>
                      <a:pt x="57" y="84"/>
                      <a:pt x="57" y="84"/>
                    </a:cubicBezTo>
                    <a:lnTo>
                      <a:pt x="73" y="49"/>
                    </a:lnTo>
                    <a:close/>
                    <a:moveTo>
                      <a:pt x="62" y="43"/>
                    </a:moveTo>
                    <a:cubicBezTo>
                      <a:pt x="69" y="50"/>
                      <a:pt x="69" y="50"/>
                      <a:pt x="69" y="50"/>
                    </a:cubicBezTo>
                    <a:cubicBezTo>
                      <a:pt x="65" y="57"/>
                      <a:pt x="65" y="57"/>
                      <a:pt x="65" y="57"/>
                    </a:cubicBezTo>
                    <a:cubicBezTo>
                      <a:pt x="62" y="53"/>
                      <a:pt x="60" y="48"/>
                      <a:pt x="62" y="43"/>
                    </a:cubicBezTo>
                    <a:close/>
                    <a:moveTo>
                      <a:pt x="11" y="41"/>
                    </a:moveTo>
                    <a:cubicBezTo>
                      <a:pt x="4" y="35"/>
                      <a:pt x="4" y="35"/>
                      <a:pt x="4" y="35"/>
                    </a:cubicBezTo>
                    <a:cubicBezTo>
                      <a:pt x="8" y="27"/>
                      <a:pt x="8" y="27"/>
                      <a:pt x="8" y="27"/>
                    </a:cubicBezTo>
                    <a:cubicBezTo>
                      <a:pt x="11" y="31"/>
                      <a:pt x="12" y="37"/>
                      <a:pt x="11" y="41"/>
                    </a:cubicBezTo>
                    <a:close/>
                    <a:moveTo>
                      <a:pt x="14" y="13"/>
                    </a:moveTo>
                    <a:cubicBezTo>
                      <a:pt x="17" y="6"/>
                      <a:pt x="17" y="6"/>
                      <a:pt x="17" y="6"/>
                    </a:cubicBezTo>
                    <a:cubicBezTo>
                      <a:pt x="24" y="12"/>
                      <a:pt x="24" y="12"/>
                      <a:pt x="24" y="12"/>
                    </a:cubicBezTo>
                    <a:cubicBezTo>
                      <a:pt x="22" y="15"/>
                      <a:pt x="18" y="16"/>
                      <a:pt x="14" y="13"/>
                    </a:cubicBezTo>
                    <a:close/>
                    <a:moveTo>
                      <a:pt x="31" y="55"/>
                    </a:moveTo>
                    <a:cubicBezTo>
                      <a:pt x="24" y="49"/>
                      <a:pt x="22" y="39"/>
                      <a:pt x="25" y="32"/>
                    </a:cubicBezTo>
                    <a:cubicBezTo>
                      <a:pt x="28" y="25"/>
                      <a:pt x="36" y="24"/>
                      <a:pt x="42" y="30"/>
                    </a:cubicBezTo>
                    <a:cubicBezTo>
                      <a:pt x="48" y="35"/>
                      <a:pt x="51" y="45"/>
                      <a:pt x="48" y="52"/>
                    </a:cubicBezTo>
                    <a:cubicBezTo>
                      <a:pt x="45" y="59"/>
                      <a:pt x="37" y="60"/>
                      <a:pt x="31" y="55"/>
                    </a:cubicBezTo>
                    <a:close/>
                    <a:moveTo>
                      <a:pt x="49" y="73"/>
                    </a:moveTo>
                    <a:cubicBezTo>
                      <a:pt x="51" y="69"/>
                      <a:pt x="55" y="69"/>
                      <a:pt x="59" y="71"/>
                    </a:cubicBezTo>
                    <a:cubicBezTo>
                      <a:pt x="56" y="79"/>
                      <a:pt x="56" y="79"/>
                      <a:pt x="56" y="79"/>
                    </a:cubicBezTo>
                    <a:lnTo>
                      <a:pt x="49" y="73"/>
                    </a:lnTo>
                    <a:close/>
                    <a:moveTo>
                      <a:pt x="49" y="73"/>
                    </a:moveTo>
                    <a:cubicBezTo>
                      <a:pt x="49" y="73"/>
                      <a:pt x="49" y="73"/>
                      <a:pt x="49" y="7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36">
                <a:extLst>
                  <a:ext uri="{FF2B5EF4-FFF2-40B4-BE49-F238E27FC236}">
                    <a16:creationId xmlns:a16="http://schemas.microsoft.com/office/drawing/2014/main" id="{B50FE49F-AC13-3640-8417-34E78DE7F8F9}"/>
                  </a:ext>
                </a:extLst>
              </p:cNvPr>
              <p:cNvSpPr>
                <a:spLocks noEditPoints="1"/>
              </p:cNvSpPr>
              <p:nvPr/>
            </p:nvSpPr>
            <p:spPr bwMode="auto">
              <a:xfrm>
                <a:off x="5630863" y="3784600"/>
                <a:ext cx="26988" cy="34925"/>
              </a:xfrm>
              <a:custGeom>
                <a:avLst/>
                <a:gdLst/>
                <a:ahLst/>
                <a:cxnLst>
                  <a:cxn ang="0">
                    <a:pos x="13" y="3"/>
                  </a:cxn>
                  <a:cxn ang="0">
                    <a:pos x="14" y="1"/>
                  </a:cxn>
                  <a:cxn ang="0">
                    <a:pos x="12" y="0"/>
                  </a:cxn>
                  <a:cxn ang="0">
                    <a:pos x="11" y="2"/>
                  </a:cxn>
                  <a:cxn ang="0">
                    <a:pos x="7" y="1"/>
                  </a:cxn>
                  <a:cxn ang="0">
                    <a:pos x="5" y="2"/>
                  </a:cxn>
                  <a:cxn ang="0">
                    <a:pos x="5" y="6"/>
                  </a:cxn>
                  <a:cxn ang="0">
                    <a:pos x="6" y="9"/>
                  </a:cxn>
                  <a:cxn ang="0">
                    <a:pos x="7" y="10"/>
                  </a:cxn>
                  <a:cxn ang="0">
                    <a:pos x="5" y="14"/>
                  </a:cxn>
                  <a:cxn ang="0">
                    <a:pos x="4" y="12"/>
                  </a:cxn>
                  <a:cxn ang="0">
                    <a:pos x="2" y="10"/>
                  </a:cxn>
                  <a:cxn ang="0">
                    <a:pos x="2" y="9"/>
                  </a:cxn>
                  <a:cxn ang="0">
                    <a:pos x="0" y="12"/>
                  </a:cxn>
                  <a:cxn ang="0">
                    <a:pos x="1" y="12"/>
                  </a:cxn>
                  <a:cxn ang="0">
                    <a:pos x="4" y="17"/>
                  </a:cxn>
                  <a:cxn ang="0">
                    <a:pos x="3" y="19"/>
                  </a:cxn>
                  <a:cxn ang="0">
                    <a:pos x="5" y="21"/>
                  </a:cxn>
                  <a:cxn ang="0">
                    <a:pos x="6" y="18"/>
                  </a:cxn>
                  <a:cxn ang="0">
                    <a:pos x="10" y="19"/>
                  </a:cxn>
                  <a:cxn ang="0">
                    <a:pos x="12" y="18"/>
                  </a:cxn>
                  <a:cxn ang="0">
                    <a:pos x="12" y="15"/>
                  </a:cxn>
                  <a:cxn ang="0">
                    <a:pos x="10" y="10"/>
                  </a:cxn>
                  <a:cxn ang="0">
                    <a:pos x="10" y="10"/>
                  </a:cxn>
                  <a:cxn ang="0">
                    <a:pos x="12" y="6"/>
                  </a:cxn>
                  <a:cxn ang="0">
                    <a:pos x="14" y="9"/>
                  </a:cxn>
                  <a:cxn ang="0">
                    <a:pos x="14" y="10"/>
                  </a:cxn>
                  <a:cxn ang="0">
                    <a:pos x="16" y="8"/>
                  </a:cxn>
                  <a:cxn ang="0">
                    <a:pos x="16" y="7"/>
                  </a:cxn>
                  <a:cxn ang="0">
                    <a:pos x="13" y="3"/>
                  </a:cxn>
                  <a:cxn ang="0">
                    <a:pos x="9" y="15"/>
                  </a:cxn>
                  <a:cxn ang="0">
                    <a:pos x="7" y="15"/>
                  </a:cxn>
                  <a:cxn ang="0">
                    <a:pos x="9" y="13"/>
                  </a:cxn>
                  <a:cxn ang="0">
                    <a:pos x="9" y="14"/>
                  </a:cxn>
                  <a:cxn ang="0">
                    <a:pos x="9" y="15"/>
                  </a:cxn>
                  <a:cxn ang="0">
                    <a:pos x="8" y="7"/>
                  </a:cxn>
                  <a:cxn ang="0">
                    <a:pos x="8" y="6"/>
                  </a:cxn>
                  <a:cxn ang="0">
                    <a:pos x="8" y="5"/>
                  </a:cxn>
                  <a:cxn ang="0">
                    <a:pos x="9" y="4"/>
                  </a:cxn>
                  <a:cxn ang="0">
                    <a:pos x="10" y="4"/>
                  </a:cxn>
                  <a:cxn ang="0">
                    <a:pos x="8" y="7"/>
                  </a:cxn>
                  <a:cxn ang="0">
                    <a:pos x="8" y="7"/>
                  </a:cxn>
                  <a:cxn ang="0">
                    <a:pos x="8" y="7"/>
                  </a:cxn>
                </a:cxnLst>
                <a:rect l="0" t="0" r="r" b="b"/>
                <a:pathLst>
                  <a:path w="16" h="21">
                    <a:moveTo>
                      <a:pt x="13" y="3"/>
                    </a:moveTo>
                    <a:cubicBezTo>
                      <a:pt x="14" y="1"/>
                      <a:pt x="14" y="1"/>
                      <a:pt x="14" y="1"/>
                    </a:cubicBezTo>
                    <a:cubicBezTo>
                      <a:pt x="12" y="0"/>
                      <a:pt x="12" y="0"/>
                      <a:pt x="12" y="0"/>
                    </a:cubicBezTo>
                    <a:cubicBezTo>
                      <a:pt x="11" y="2"/>
                      <a:pt x="11" y="2"/>
                      <a:pt x="11" y="2"/>
                    </a:cubicBezTo>
                    <a:cubicBezTo>
                      <a:pt x="10" y="1"/>
                      <a:pt x="8" y="0"/>
                      <a:pt x="7" y="1"/>
                    </a:cubicBezTo>
                    <a:cubicBezTo>
                      <a:pt x="6" y="1"/>
                      <a:pt x="5" y="1"/>
                      <a:pt x="5" y="2"/>
                    </a:cubicBezTo>
                    <a:cubicBezTo>
                      <a:pt x="5" y="3"/>
                      <a:pt x="4" y="4"/>
                      <a:pt x="5" y="6"/>
                    </a:cubicBezTo>
                    <a:cubicBezTo>
                      <a:pt x="5" y="7"/>
                      <a:pt x="6" y="8"/>
                      <a:pt x="6" y="9"/>
                    </a:cubicBezTo>
                    <a:cubicBezTo>
                      <a:pt x="7" y="10"/>
                      <a:pt x="7" y="10"/>
                      <a:pt x="7" y="10"/>
                    </a:cubicBezTo>
                    <a:cubicBezTo>
                      <a:pt x="5" y="14"/>
                      <a:pt x="5" y="14"/>
                      <a:pt x="5" y="14"/>
                    </a:cubicBezTo>
                    <a:cubicBezTo>
                      <a:pt x="5" y="14"/>
                      <a:pt x="4" y="13"/>
                      <a:pt x="4" y="12"/>
                    </a:cubicBezTo>
                    <a:cubicBezTo>
                      <a:pt x="3" y="11"/>
                      <a:pt x="2" y="10"/>
                      <a:pt x="2" y="10"/>
                    </a:cubicBezTo>
                    <a:cubicBezTo>
                      <a:pt x="2" y="9"/>
                      <a:pt x="2" y="9"/>
                      <a:pt x="2" y="9"/>
                    </a:cubicBezTo>
                    <a:cubicBezTo>
                      <a:pt x="0" y="12"/>
                      <a:pt x="0" y="12"/>
                      <a:pt x="0" y="12"/>
                    </a:cubicBezTo>
                    <a:cubicBezTo>
                      <a:pt x="1" y="12"/>
                      <a:pt x="1" y="12"/>
                      <a:pt x="1" y="12"/>
                    </a:cubicBezTo>
                    <a:cubicBezTo>
                      <a:pt x="1" y="14"/>
                      <a:pt x="3" y="15"/>
                      <a:pt x="4" y="17"/>
                    </a:cubicBezTo>
                    <a:cubicBezTo>
                      <a:pt x="3" y="19"/>
                      <a:pt x="3" y="19"/>
                      <a:pt x="3" y="19"/>
                    </a:cubicBezTo>
                    <a:cubicBezTo>
                      <a:pt x="5" y="21"/>
                      <a:pt x="5" y="21"/>
                      <a:pt x="5" y="21"/>
                    </a:cubicBezTo>
                    <a:cubicBezTo>
                      <a:pt x="6" y="18"/>
                      <a:pt x="6" y="18"/>
                      <a:pt x="6" y="18"/>
                    </a:cubicBezTo>
                    <a:cubicBezTo>
                      <a:pt x="8" y="19"/>
                      <a:pt x="9" y="20"/>
                      <a:pt x="10" y="19"/>
                    </a:cubicBezTo>
                    <a:cubicBezTo>
                      <a:pt x="11" y="19"/>
                      <a:pt x="12" y="19"/>
                      <a:pt x="12" y="18"/>
                    </a:cubicBezTo>
                    <a:cubicBezTo>
                      <a:pt x="13" y="17"/>
                      <a:pt x="13" y="16"/>
                      <a:pt x="12" y="15"/>
                    </a:cubicBezTo>
                    <a:cubicBezTo>
                      <a:pt x="12" y="13"/>
                      <a:pt x="12" y="12"/>
                      <a:pt x="10" y="10"/>
                    </a:cubicBezTo>
                    <a:cubicBezTo>
                      <a:pt x="10" y="10"/>
                      <a:pt x="10" y="10"/>
                      <a:pt x="10" y="10"/>
                    </a:cubicBezTo>
                    <a:cubicBezTo>
                      <a:pt x="12" y="6"/>
                      <a:pt x="12" y="6"/>
                      <a:pt x="12" y="6"/>
                    </a:cubicBezTo>
                    <a:cubicBezTo>
                      <a:pt x="12" y="7"/>
                      <a:pt x="13" y="8"/>
                      <a:pt x="14" y="9"/>
                    </a:cubicBezTo>
                    <a:cubicBezTo>
                      <a:pt x="14" y="10"/>
                      <a:pt x="14" y="10"/>
                      <a:pt x="14" y="10"/>
                    </a:cubicBezTo>
                    <a:cubicBezTo>
                      <a:pt x="16" y="8"/>
                      <a:pt x="16" y="8"/>
                      <a:pt x="16" y="8"/>
                    </a:cubicBezTo>
                    <a:cubicBezTo>
                      <a:pt x="16" y="7"/>
                      <a:pt x="16" y="7"/>
                      <a:pt x="16" y="7"/>
                    </a:cubicBezTo>
                    <a:cubicBezTo>
                      <a:pt x="15" y="6"/>
                      <a:pt x="14" y="5"/>
                      <a:pt x="13" y="3"/>
                    </a:cubicBezTo>
                    <a:close/>
                    <a:moveTo>
                      <a:pt x="9" y="15"/>
                    </a:moveTo>
                    <a:cubicBezTo>
                      <a:pt x="9" y="16"/>
                      <a:pt x="9" y="16"/>
                      <a:pt x="7" y="15"/>
                    </a:cubicBezTo>
                    <a:cubicBezTo>
                      <a:pt x="9" y="13"/>
                      <a:pt x="9" y="13"/>
                      <a:pt x="9" y="13"/>
                    </a:cubicBezTo>
                    <a:cubicBezTo>
                      <a:pt x="9" y="13"/>
                      <a:pt x="9" y="14"/>
                      <a:pt x="9" y="14"/>
                    </a:cubicBezTo>
                    <a:cubicBezTo>
                      <a:pt x="9" y="15"/>
                      <a:pt x="9" y="15"/>
                      <a:pt x="9" y="15"/>
                    </a:cubicBezTo>
                    <a:close/>
                    <a:moveTo>
                      <a:pt x="8" y="7"/>
                    </a:moveTo>
                    <a:cubicBezTo>
                      <a:pt x="8" y="7"/>
                      <a:pt x="8" y="6"/>
                      <a:pt x="8" y="6"/>
                    </a:cubicBezTo>
                    <a:cubicBezTo>
                      <a:pt x="8" y="5"/>
                      <a:pt x="8" y="5"/>
                      <a:pt x="8" y="5"/>
                    </a:cubicBezTo>
                    <a:cubicBezTo>
                      <a:pt x="8" y="4"/>
                      <a:pt x="8" y="4"/>
                      <a:pt x="9" y="4"/>
                    </a:cubicBezTo>
                    <a:cubicBezTo>
                      <a:pt x="9" y="4"/>
                      <a:pt x="9" y="4"/>
                      <a:pt x="10" y="4"/>
                    </a:cubicBezTo>
                    <a:lnTo>
                      <a:pt x="8" y="7"/>
                    </a:lnTo>
                    <a:close/>
                    <a:moveTo>
                      <a:pt x="8" y="7"/>
                    </a:moveTo>
                    <a:cubicBezTo>
                      <a:pt x="8" y="7"/>
                      <a:pt x="8" y="7"/>
                      <a:pt x="8" y="7"/>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90" name="TextBox 189">
              <a:extLst>
                <a:ext uri="{FF2B5EF4-FFF2-40B4-BE49-F238E27FC236}">
                  <a16:creationId xmlns:a16="http://schemas.microsoft.com/office/drawing/2014/main" id="{E5E0BEE3-B73D-A045-9C1B-C1860254DABB}"/>
                </a:ext>
              </a:extLst>
            </p:cNvPr>
            <p:cNvSpPr txBox="1"/>
            <p:nvPr/>
          </p:nvSpPr>
          <p:spPr>
            <a:xfrm>
              <a:off x="9451740" y="3123677"/>
              <a:ext cx="627095"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Bidder</a:t>
              </a:r>
              <a:endParaRPr lang="id-ID" sz="1200" dirty="0">
                <a:solidFill>
                  <a:schemeClr val="bg1"/>
                </a:solidFill>
                <a:latin typeface="Arial" panose="020B0604020202020204" pitchFamily="34" charset="0"/>
                <a:cs typeface="Arial" panose="020B0604020202020204" pitchFamily="34" charset="0"/>
              </a:endParaRPr>
            </a:p>
          </p:txBody>
        </p:sp>
      </p:grpSp>
      <p:grpSp>
        <p:nvGrpSpPr>
          <p:cNvPr id="209" name="Group 208">
            <a:extLst>
              <a:ext uri="{FF2B5EF4-FFF2-40B4-BE49-F238E27FC236}">
                <a16:creationId xmlns:a16="http://schemas.microsoft.com/office/drawing/2014/main" id="{CB0476CA-6438-DC4A-9E8C-EB966466B898}"/>
              </a:ext>
            </a:extLst>
          </p:cNvPr>
          <p:cNvGrpSpPr/>
          <p:nvPr/>
        </p:nvGrpSpPr>
        <p:grpSpPr>
          <a:xfrm>
            <a:off x="6186183" y="2927985"/>
            <a:ext cx="2693271" cy="473194"/>
            <a:chOff x="6447310" y="3119899"/>
            <a:chExt cx="2693271" cy="473194"/>
          </a:xfrm>
        </p:grpSpPr>
        <p:sp>
          <p:nvSpPr>
            <p:cNvPr id="192" name="Rectangle 1">
              <a:extLst>
                <a:ext uri="{FF2B5EF4-FFF2-40B4-BE49-F238E27FC236}">
                  <a16:creationId xmlns:a16="http://schemas.microsoft.com/office/drawing/2014/main" id="{0F1A59BD-3C91-4743-B4EC-5399B7B06380}"/>
                </a:ext>
              </a:extLst>
            </p:cNvPr>
            <p:cNvSpPr>
              <a:spLocks/>
            </p:cNvSpPr>
            <p:nvPr/>
          </p:nvSpPr>
          <p:spPr bwMode="auto">
            <a:xfrm>
              <a:off x="6447310" y="3119899"/>
              <a:ext cx="2693271" cy="473194"/>
            </a:xfrm>
            <a:prstGeom prst="rect">
              <a:avLst/>
            </a:prstGeom>
            <a:solidFill>
              <a:srgbClr val="4DACC7"/>
            </a:solidFill>
            <a:ln w="25400">
              <a:noFill/>
              <a:miter lim="800000"/>
              <a:headEnd/>
              <a:tailEnd/>
            </a:ln>
          </p:spPr>
          <p:txBody>
            <a:bodyPr lIns="0" tIns="0" rIns="0" bIns="0"/>
            <a:lstStyle/>
            <a:p>
              <a:endParaRPr lang="en-US" sz="1400" dirty="0"/>
            </a:p>
          </p:txBody>
        </p:sp>
        <p:sp>
          <p:nvSpPr>
            <p:cNvPr id="193" name="TextBox 192">
              <a:extLst>
                <a:ext uri="{FF2B5EF4-FFF2-40B4-BE49-F238E27FC236}">
                  <a16:creationId xmlns:a16="http://schemas.microsoft.com/office/drawing/2014/main" id="{82E1A47E-8644-6248-BBED-89FBD8C1698B}"/>
                </a:ext>
              </a:extLst>
            </p:cNvPr>
            <p:cNvSpPr txBox="1"/>
            <p:nvPr/>
          </p:nvSpPr>
          <p:spPr>
            <a:xfrm>
              <a:off x="7106937" y="3206012"/>
              <a:ext cx="654218"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Tender</a:t>
              </a:r>
              <a:endParaRPr lang="id-ID" sz="1200" dirty="0">
                <a:solidFill>
                  <a:schemeClr val="bg1"/>
                </a:solidFill>
                <a:latin typeface="Arial" panose="020B0604020202020204" pitchFamily="34" charset="0"/>
                <a:cs typeface="Arial" panose="020B0604020202020204" pitchFamily="34" charset="0"/>
              </a:endParaRPr>
            </a:p>
          </p:txBody>
        </p:sp>
        <p:grpSp>
          <p:nvGrpSpPr>
            <p:cNvPr id="208" name="Group 207">
              <a:extLst>
                <a:ext uri="{FF2B5EF4-FFF2-40B4-BE49-F238E27FC236}">
                  <a16:creationId xmlns:a16="http://schemas.microsoft.com/office/drawing/2014/main" id="{6829EE5F-FF08-6442-830D-CABD9A74F5D2}"/>
                </a:ext>
              </a:extLst>
            </p:cNvPr>
            <p:cNvGrpSpPr/>
            <p:nvPr/>
          </p:nvGrpSpPr>
          <p:grpSpPr>
            <a:xfrm>
              <a:off x="6709674" y="3168784"/>
              <a:ext cx="333622" cy="371452"/>
              <a:chOff x="6709674" y="3168784"/>
              <a:chExt cx="333622" cy="371452"/>
            </a:xfrm>
          </p:grpSpPr>
          <p:sp>
            <p:nvSpPr>
              <p:cNvPr id="195" name="Freeform 23">
                <a:extLst>
                  <a:ext uri="{FF2B5EF4-FFF2-40B4-BE49-F238E27FC236}">
                    <a16:creationId xmlns:a16="http://schemas.microsoft.com/office/drawing/2014/main" id="{B431B46F-FE36-6C44-89C4-750743CE1D87}"/>
                  </a:ext>
                </a:extLst>
              </p:cNvPr>
              <p:cNvSpPr>
                <a:spLocks noEditPoints="1"/>
              </p:cNvSpPr>
              <p:nvPr/>
            </p:nvSpPr>
            <p:spPr bwMode="auto">
              <a:xfrm>
                <a:off x="6748924" y="3168784"/>
                <a:ext cx="79391" cy="80046"/>
              </a:xfrm>
              <a:custGeom>
                <a:avLst/>
                <a:gdLst/>
                <a:ahLst/>
                <a:cxnLst>
                  <a:cxn ang="0">
                    <a:pos x="85" y="42"/>
                  </a:cxn>
                  <a:cxn ang="0">
                    <a:pos x="43" y="85"/>
                  </a:cxn>
                  <a:cxn ang="0">
                    <a:pos x="0" y="42"/>
                  </a:cxn>
                  <a:cxn ang="0">
                    <a:pos x="43" y="0"/>
                  </a:cxn>
                  <a:cxn ang="0">
                    <a:pos x="85" y="42"/>
                  </a:cxn>
                  <a:cxn ang="0">
                    <a:pos x="85" y="42"/>
                  </a:cxn>
                  <a:cxn ang="0">
                    <a:pos x="85" y="42"/>
                  </a:cxn>
                </a:cxnLst>
                <a:rect l="0" t="0" r="r" b="b"/>
                <a:pathLst>
                  <a:path w="85" h="85">
                    <a:moveTo>
                      <a:pt x="85" y="42"/>
                    </a:moveTo>
                    <a:cubicBezTo>
                      <a:pt x="85" y="66"/>
                      <a:pt x="66" y="85"/>
                      <a:pt x="43" y="85"/>
                    </a:cubicBezTo>
                    <a:cubicBezTo>
                      <a:pt x="19" y="85"/>
                      <a:pt x="0" y="66"/>
                      <a:pt x="0" y="42"/>
                    </a:cubicBezTo>
                    <a:cubicBezTo>
                      <a:pt x="0" y="19"/>
                      <a:pt x="19" y="0"/>
                      <a:pt x="43" y="0"/>
                    </a:cubicBezTo>
                    <a:cubicBezTo>
                      <a:pt x="66" y="0"/>
                      <a:pt x="85" y="19"/>
                      <a:pt x="85" y="42"/>
                    </a:cubicBezTo>
                    <a:close/>
                    <a:moveTo>
                      <a:pt x="85" y="42"/>
                    </a:moveTo>
                    <a:cubicBezTo>
                      <a:pt x="85" y="42"/>
                      <a:pt x="85" y="42"/>
                      <a:pt x="85" y="42"/>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6" name="Freeform 24">
                <a:extLst>
                  <a:ext uri="{FF2B5EF4-FFF2-40B4-BE49-F238E27FC236}">
                    <a16:creationId xmlns:a16="http://schemas.microsoft.com/office/drawing/2014/main" id="{C687080E-2F00-C948-8FF4-1C379F6760F1}"/>
                  </a:ext>
                </a:extLst>
              </p:cNvPr>
              <p:cNvSpPr>
                <a:spLocks noEditPoints="1"/>
              </p:cNvSpPr>
              <p:nvPr/>
            </p:nvSpPr>
            <p:spPr bwMode="auto">
              <a:xfrm>
                <a:off x="6879161" y="3168784"/>
                <a:ext cx="79391" cy="80046"/>
              </a:xfrm>
              <a:custGeom>
                <a:avLst/>
                <a:gdLst/>
                <a:ahLst/>
                <a:cxnLst>
                  <a:cxn ang="0">
                    <a:pos x="85" y="42"/>
                  </a:cxn>
                  <a:cxn ang="0">
                    <a:pos x="43" y="85"/>
                  </a:cxn>
                  <a:cxn ang="0">
                    <a:pos x="0" y="42"/>
                  </a:cxn>
                  <a:cxn ang="0">
                    <a:pos x="43" y="0"/>
                  </a:cxn>
                  <a:cxn ang="0">
                    <a:pos x="85" y="42"/>
                  </a:cxn>
                  <a:cxn ang="0">
                    <a:pos x="85" y="42"/>
                  </a:cxn>
                  <a:cxn ang="0">
                    <a:pos x="85" y="42"/>
                  </a:cxn>
                </a:cxnLst>
                <a:rect l="0" t="0" r="r" b="b"/>
                <a:pathLst>
                  <a:path w="85" h="85">
                    <a:moveTo>
                      <a:pt x="85" y="42"/>
                    </a:moveTo>
                    <a:cubicBezTo>
                      <a:pt x="85" y="66"/>
                      <a:pt x="66" y="85"/>
                      <a:pt x="43" y="85"/>
                    </a:cubicBezTo>
                    <a:cubicBezTo>
                      <a:pt x="19" y="85"/>
                      <a:pt x="0" y="66"/>
                      <a:pt x="0" y="42"/>
                    </a:cubicBezTo>
                    <a:cubicBezTo>
                      <a:pt x="0" y="19"/>
                      <a:pt x="19" y="0"/>
                      <a:pt x="43" y="0"/>
                    </a:cubicBezTo>
                    <a:cubicBezTo>
                      <a:pt x="66" y="0"/>
                      <a:pt x="85" y="19"/>
                      <a:pt x="85" y="42"/>
                    </a:cubicBezTo>
                    <a:close/>
                    <a:moveTo>
                      <a:pt x="85" y="42"/>
                    </a:moveTo>
                    <a:cubicBezTo>
                      <a:pt x="85" y="42"/>
                      <a:pt x="85" y="42"/>
                      <a:pt x="85" y="42"/>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7" name="Freeform 25">
                <a:extLst>
                  <a:ext uri="{FF2B5EF4-FFF2-40B4-BE49-F238E27FC236}">
                    <a16:creationId xmlns:a16="http://schemas.microsoft.com/office/drawing/2014/main" id="{64F63306-22F6-594C-BF22-A1910D463E07}"/>
                  </a:ext>
                </a:extLst>
              </p:cNvPr>
              <p:cNvSpPr>
                <a:spLocks noEditPoints="1"/>
              </p:cNvSpPr>
              <p:nvPr/>
            </p:nvSpPr>
            <p:spPr bwMode="auto">
              <a:xfrm>
                <a:off x="6944280" y="3489870"/>
                <a:ext cx="41034" cy="50366"/>
              </a:xfrm>
              <a:custGeom>
                <a:avLst/>
                <a:gdLst/>
                <a:ahLst/>
                <a:cxnLst>
                  <a:cxn ang="0">
                    <a:pos x="0" y="0"/>
                  </a:cxn>
                  <a:cxn ang="0">
                    <a:pos x="0" y="30"/>
                  </a:cxn>
                  <a:cxn ang="0">
                    <a:pos x="22" y="53"/>
                  </a:cxn>
                  <a:cxn ang="0">
                    <a:pos x="22" y="53"/>
                  </a:cxn>
                  <a:cxn ang="0">
                    <a:pos x="44" y="30"/>
                  </a:cxn>
                  <a:cxn ang="0">
                    <a:pos x="44" y="0"/>
                  </a:cxn>
                  <a:cxn ang="0">
                    <a:pos x="0" y="0"/>
                  </a:cxn>
                  <a:cxn ang="0">
                    <a:pos x="0" y="0"/>
                  </a:cxn>
                  <a:cxn ang="0">
                    <a:pos x="0" y="0"/>
                  </a:cxn>
                </a:cxnLst>
                <a:rect l="0" t="0" r="r" b="b"/>
                <a:pathLst>
                  <a:path w="44" h="53">
                    <a:moveTo>
                      <a:pt x="0" y="0"/>
                    </a:moveTo>
                    <a:cubicBezTo>
                      <a:pt x="0" y="30"/>
                      <a:pt x="0" y="30"/>
                      <a:pt x="0" y="30"/>
                    </a:cubicBezTo>
                    <a:cubicBezTo>
                      <a:pt x="0" y="43"/>
                      <a:pt x="10" y="53"/>
                      <a:pt x="22" y="53"/>
                    </a:cubicBezTo>
                    <a:cubicBezTo>
                      <a:pt x="22" y="53"/>
                      <a:pt x="22" y="53"/>
                      <a:pt x="22" y="53"/>
                    </a:cubicBezTo>
                    <a:cubicBezTo>
                      <a:pt x="34" y="53"/>
                      <a:pt x="44" y="43"/>
                      <a:pt x="44" y="30"/>
                    </a:cubicBezTo>
                    <a:cubicBezTo>
                      <a:pt x="44" y="0"/>
                      <a:pt x="44" y="0"/>
                      <a:pt x="44" y="0"/>
                    </a:cubicBezTo>
                    <a:lnTo>
                      <a:pt x="0" y="0"/>
                    </a:lnTo>
                    <a:close/>
                    <a:moveTo>
                      <a:pt x="0" y="0"/>
                    </a:moveTo>
                    <a:cubicBezTo>
                      <a:pt x="0" y="0"/>
                      <a:pt x="0" y="0"/>
                      <a:pt x="0" y="0"/>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26">
                <a:extLst>
                  <a:ext uri="{FF2B5EF4-FFF2-40B4-BE49-F238E27FC236}">
                    <a16:creationId xmlns:a16="http://schemas.microsoft.com/office/drawing/2014/main" id="{009CB6DA-1F1E-3F43-8BD2-93D25A5F40D8}"/>
                  </a:ext>
                </a:extLst>
              </p:cNvPr>
              <p:cNvSpPr>
                <a:spLocks noEditPoints="1"/>
              </p:cNvSpPr>
              <p:nvPr/>
            </p:nvSpPr>
            <p:spPr bwMode="auto">
              <a:xfrm>
                <a:off x="6709674" y="3246132"/>
                <a:ext cx="333622" cy="294104"/>
              </a:xfrm>
              <a:custGeom>
                <a:avLst/>
                <a:gdLst/>
                <a:ahLst/>
                <a:cxnLst>
                  <a:cxn ang="0">
                    <a:pos x="327" y="159"/>
                  </a:cxn>
                  <a:cxn ang="0">
                    <a:pos x="312" y="142"/>
                  </a:cxn>
                  <a:cxn ang="0">
                    <a:pos x="312" y="138"/>
                  </a:cxn>
                  <a:cxn ang="0">
                    <a:pos x="284" y="26"/>
                  </a:cxn>
                  <a:cxn ang="0">
                    <a:pos x="254" y="0"/>
                  </a:cxn>
                  <a:cxn ang="0">
                    <a:pos x="254" y="0"/>
                  </a:cxn>
                  <a:cxn ang="0">
                    <a:pos x="244" y="1"/>
                  </a:cxn>
                  <a:cxn ang="0">
                    <a:pos x="235" y="4"/>
                  </a:cxn>
                  <a:cxn ang="0">
                    <a:pos x="213" y="34"/>
                  </a:cxn>
                  <a:cxn ang="0">
                    <a:pos x="212" y="35"/>
                  </a:cxn>
                  <a:cxn ang="0">
                    <a:pos x="201" y="74"/>
                  </a:cxn>
                  <a:cxn ang="0">
                    <a:pos x="154" y="82"/>
                  </a:cxn>
                  <a:cxn ang="0">
                    <a:pos x="140" y="90"/>
                  </a:cxn>
                  <a:cxn ang="0">
                    <a:pos x="111" y="77"/>
                  </a:cxn>
                  <a:cxn ang="0">
                    <a:pos x="99" y="35"/>
                  </a:cxn>
                  <a:cxn ang="0">
                    <a:pos x="99" y="34"/>
                  </a:cxn>
                  <a:cxn ang="0">
                    <a:pos x="76" y="4"/>
                  </a:cxn>
                  <a:cxn ang="0">
                    <a:pos x="68" y="1"/>
                  </a:cxn>
                  <a:cxn ang="0">
                    <a:pos x="58" y="0"/>
                  </a:cxn>
                  <a:cxn ang="0">
                    <a:pos x="58" y="0"/>
                  </a:cxn>
                  <a:cxn ang="0">
                    <a:pos x="22" y="26"/>
                  </a:cxn>
                  <a:cxn ang="0">
                    <a:pos x="3" y="117"/>
                  </a:cxn>
                  <a:cxn ang="0">
                    <a:pos x="14" y="148"/>
                  </a:cxn>
                  <a:cxn ang="0">
                    <a:pos x="14" y="289"/>
                  </a:cxn>
                  <a:cxn ang="0">
                    <a:pos x="37" y="312"/>
                  </a:cxn>
                  <a:cxn ang="0">
                    <a:pos x="59" y="289"/>
                  </a:cxn>
                  <a:cxn ang="0">
                    <a:pos x="59" y="156"/>
                  </a:cxn>
                  <a:cxn ang="0">
                    <a:pos x="79" y="134"/>
                  </a:cxn>
                  <a:cxn ang="0">
                    <a:pos x="86" y="99"/>
                  </a:cxn>
                  <a:cxn ang="0">
                    <a:pos x="152" y="125"/>
                  </a:cxn>
                  <a:cxn ang="0">
                    <a:pos x="154" y="126"/>
                  </a:cxn>
                  <a:cxn ang="0">
                    <a:pos x="170" y="115"/>
                  </a:cxn>
                  <a:cxn ang="0">
                    <a:pos x="225" y="96"/>
                  </a:cxn>
                  <a:cxn ang="0">
                    <a:pos x="233" y="134"/>
                  </a:cxn>
                  <a:cxn ang="0">
                    <a:pos x="249" y="154"/>
                  </a:cxn>
                  <a:cxn ang="0">
                    <a:pos x="260" y="154"/>
                  </a:cxn>
                  <a:cxn ang="0">
                    <a:pos x="273" y="139"/>
                  </a:cxn>
                  <a:cxn ang="0">
                    <a:pos x="253" y="71"/>
                  </a:cxn>
                  <a:cxn ang="0">
                    <a:pos x="258" y="68"/>
                  </a:cxn>
                  <a:cxn ang="0">
                    <a:pos x="279" y="142"/>
                  </a:cxn>
                  <a:cxn ang="0">
                    <a:pos x="264" y="159"/>
                  </a:cxn>
                  <a:cxn ang="0">
                    <a:pos x="232" y="159"/>
                  </a:cxn>
                  <a:cxn ang="0">
                    <a:pos x="232" y="253"/>
                  </a:cxn>
                  <a:cxn ang="0">
                    <a:pos x="359" y="253"/>
                  </a:cxn>
                  <a:cxn ang="0">
                    <a:pos x="359" y="159"/>
                  </a:cxn>
                  <a:cxn ang="0">
                    <a:pos x="327" y="159"/>
                  </a:cxn>
                  <a:cxn ang="0">
                    <a:pos x="275" y="159"/>
                  </a:cxn>
                  <a:cxn ang="0">
                    <a:pos x="284" y="152"/>
                  </a:cxn>
                  <a:cxn ang="0">
                    <a:pos x="296" y="157"/>
                  </a:cxn>
                  <a:cxn ang="0">
                    <a:pos x="299" y="157"/>
                  </a:cxn>
                  <a:cxn ang="0">
                    <a:pos x="308" y="152"/>
                  </a:cxn>
                  <a:cxn ang="0">
                    <a:pos x="316" y="159"/>
                  </a:cxn>
                  <a:cxn ang="0">
                    <a:pos x="275" y="159"/>
                  </a:cxn>
                  <a:cxn ang="0">
                    <a:pos x="275" y="159"/>
                  </a:cxn>
                  <a:cxn ang="0">
                    <a:pos x="275" y="159"/>
                  </a:cxn>
                </a:cxnLst>
                <a:rect l="0" t="0" r="r" b="b"/>
                <a:pathLst>
                  <a:path w="359" h="312">
                    <a:moveTo>
                      <a:pt x="327" y="159"/>
                    </a:moveTo>
                    <a:cubicBezTo>
                      <a:pt x="326" y="151"/>
                      <a:pt x="320" y="144"/>
                      <a:pt x="312" y="142"/>
                    </a:cubicBezTo>
                    <a:cubicBezTo>
                      <a:pt x="312" y="140"/>
                      <a:pt x="312" y="139"/>
                      <a:pt x="312" y="138"/>
                    </a:cubicBezTo>
                    <a:cubicBezTo>
                      <a:pt x="310" y="127"/>
                      <a:pt x="284" y="26"/>
                      <a:pt x="284" y="26"/>
                    </a:cubicBezTo>
                    <a:cubicBezTo>
                      <a:pt x="280" y="9"/>
                      <a:pt x="269" y="1"/>
                      <a:pt x="254" y="0"/>
                    </a:cubicBezTo>
                    <a:cubicBezTo>
                      <a:pt x="254" y="0"/>
                      <a:pt x="254" y="0"/>
                      <a:pt x="254" y="0"/>
                    </a:cubicBezTo>
                    <a:cubicBezTo>
                      <a:pt x="254" y="0"/>
                      <a:pt x="249" y="0"/>
                      <a:pt x="244" y="1"/>
                    </a:cubicBezTo>
                    <a:cubicBezTo>
                      <a:pt x="239" y="2"/>
                      <a:pt x="235" y="4"/>
                      <a:pt x="235" y="4"/>
                    </a:cubicBezTo>
                    <a:cubicBezTo>
                      <a:pt x="225" y="10"/>
                      <a:pt x="214" y="20"/>
                      <a:pt x="213" y="34"/>
                    </a:cubicBezTo>
                    <a:cubicBezTo>
                      <a:pt x="213" y="34"/>
                      <a:pt x="213" y="35"/>
                      <a:pt x="212" y="35"/>
                    </a:cubicBezTo>
                    <a:cubicBezTo>
                      <a:pt x="210" y="56"/>
                      <a:pt x="207" y="68"/>
                      <a:pt x="201" y="74"/>
                    </a:cubicBezTo>
                    <a:cubicBezTo>
                      <a:pt x="194" y="80"/>
                      <a:pt x="180" y="82"/>
                      <a:pt x="154" y="82"/>
                    </a:cubicBezTo>
                    <a:cubicBezTo>
                      <a:pt x="148" y="82"/>
                      <a:pt x="143" y="85"/>
                      <a:pt x="140" y="90"/>
                    </a:cubicBezTo>
                    <a:cubicBezTo>
                      <a:pt x="125" y="87"/>
                      <a:pt x="116" y="83"/>
                      <a:pt x="111" y="77"/>
                    </a:cubicBezTo>
                    <a:cubicBezTo>
                      <a:pt x="105" y="70"/>
                      <a:pt x="102" y="57"/>
                      <a:pt x="99" y="35"/>
                    </a:cubicBezTo>
                    <a:cubicBezTo>
                      <a:pt x="99" y="35"/>
                      <a:pt x="99" y="34"/>
                      <a:pt x="99" y="34"/>
                    </a:cubicBezTo>
                    <a:cubicBezTo>
                      <a:pt x="98" y="20"/>
                      <a:pt x="87" y="10"/>
                      <a:pt x="76" y="4"/>
                    </a:cubicBezTo>
                    <a:cubicBezTo>
                      <a:pt x="76" y="4"/>
                      <a:pt x="72" y="2"/>
                      <a:pt x="68" y="1"/>
                    </a:cubicBezTo>
                    <a:cubicBezTo>
                      <a:pt x="63" y="0"/>
                      <a:pt x="58" y="0"/>
                      <a:pt x="58" y="0"/>
                    </a:cubicBezTo>
                    <a:cubicBezTo>
                      <a:pt x="58" y="0"/>
                      <a:pt x="58" y="0"/>
                      <a:pt x="58" y="0"/>
                    </a:cubicBezTo>
                    <a:cubicBezTo>
                      <a:pt x="43" y="1"/>
                      <a:pt x="26" y="9"/>
                      <a:pt x="22" y="26"/>
                    </a:cubicBezTo>
                    <a:cubicBezTo>
                      <a:pt x="3" y="117"/>
                      <a:pt x="3" y="117"/>
                      <a:pt x="3" y="117"/>
                    </a:cubicBezTo>
                    <a:cubicBezTo>
                      <a:pt x="0" y="130"/>
                      <a:pt x="6" y="141"/>
                      <a:pt x="14" y="148"/>
                    </a:cubicBezTo>
                    <a:cubicBezTo>
                      <a:pt x="14" y="289"/>
                      <a:pt x="14" y="289"/>
                      <a:pt x="14" y="289"/>
                    </a:cubicBezTo>
                    <a:cubicBezTo>
                      <a:pt x="14" y="302"/>
                      <a:pt x="24" y="312"/>
                      <a:pt x="37" y="312"/>
                    </a:cubicBezTo>
                    <a:cubicBezTo>
                      <a:pt x="49" y="312"/>
                      <a:pt x="59" y="302"/>
                      <a:pt x="59" y="289"/>
                    </a:cubicBezTo>
                    <a:cubicBezTo>
                      <a:pt x="59" y="156"/>
                      <a:pt x="59" y="156"/>
                      <a:pt x="59" y="156"/>
                    </a:cubicBezTo>
                    <a:cubicBezTo>
                      <a:pt x="68" y="152"/>
                      <a:pt x="76" y="145"/>
                      <a:pt x="79" y="134"/>
                    </a:cubicBezTo>
                    <a:cubicBezTo>
                      <a:pt x="86" y="99"/>
                      <a:pt x="86" y="99"/>
                      <a:pt x="86" y="99"/>
                    </a:cubicBezTo>
                    <a:cubicBezTo>
                      <a:pt x="98" y="113"/>
                      <a:pt x="117" y="121"/>
                      <a:pt x="152" y="125"/>
                    </a:cubicBezTo>
                    <a:cubicBezTo>
                      <a:pt x="153" y="126"/>
                      <a:pt x="154" y="126"/>
                      <a:pt x="154" y="126"/>
                    </a:cubicBezTo>
                    <a:cubicBezTo>
                      <a:pt x="161" y="126"/>
                      <a:pt x="168" y="121"/>
                      <a:pt x="170" y="115"/>
                    </a:cubicBezTo>
                    <a:cubicBezTo>
                      <a:pt x="197" y="113"/>
                      <a:pt x="214" y="108"/>
                      <a:pt x="225" y="96"/>
                    </a:cubicBezTo>
                    <a:cubicBezTo>
                      <a:pt x="233" y="134"/>
                      <a:pt x="233" y="134"/>
                      <a:pt x="233" y="134"/>
                    </a:cubicBezTo>
                    <a:cubicBezTo>
                      <a:pt x="235" y="143"/>
                      <a:pt x="241" y="150"/>
                      <a:pt x="249" y="154"/>
                    </a:cubicBezTo>
                    <a:cubicBezTo>
                      <a:pt x="260" y="154"/>
                      <a:pt x="260" y="154"/>
                      <a:pt x="260" y="154"/>
                    </a:cubicBezTo>
                    <a:cubicBezTo>
                      <a:pt x="262" y="148"/>
                      <a:pt x="267" y="142"/>
                      <a:pt x="273" y="139"/>
                    </a:cubicBezTo>
                    <a:cubicBezTo>
                      <a:pt x="267" y="113"/>
                      <a:pt x="259" y="86"/>
                      <a:pt x="253" y="71"/>
                    </a:cubicBezTo>
                    <a:cubicBezTo>
                      <a:pt x="248" y="62"/>
                      <a:pt x="255" y="59"/>
                      <a:pt x="258" y="68"/>
                    </a:cubicBezTo>
                    <a:cubicBezTo>
                      <a:pt x="261" y="77"/>
                      <a:pt x="274" y="116"/>
                      <a:pt x="279" y="142"/>
                    </a:cubicBezTo>
                    <a:cubicBezTo>
                      <a:pt x="271" y="144"/>
                      <a:pt x="265" y="151"/>
                      <a:pt x="264" y="159"/>
                    </a:cubicBezTo>
                    <a:cubicBezTo>
                      <a:pt x="232" y="159"/>
                      <a:pt x="232" y="159"/>
                      <a:pt x="232" y="159"/>
                    </a:cubicBezTo>
                    <a:cubicBezTo>
                      <a:pt x="232" y="253"/>
                      <a:pt x="232" y="253"/>
                      <a:pt x="232" y="253"/>
                    </a:cubicBezTo>
                    <a:cubicBezTo>
                      <a:pt x="359" y="253"/>
                      <a:pt x="359" y="253"/>
                      <a:pt x="359" y="253"/>
                    </a:cubicBezTo>
                    <a:cubicBezTo>
                      <a:pt x="359" y="159"/>
                      <a:pt x="359" y="159"/>
                      <a:pt x="359" y="159"/>
                    </a:cubicBezTo>
                    <a:lnTo>
                      <a:pt x="327" y="159"/>
                    </a:lnTo>
                    <a:close/>
                    <a:moveTo>
                      <a:pt x="275" y="159"/>
                    </a:moveTo>
                    <a:cubicBezTo>
                      <a:pt x="277" y="155"/>
                      <a:pt x="280" y="153"/>
                      <a:pt x="284" y="152"/>
                    </a:cubicBezTo>
                    <a:cubicBezTo>
                      <a:pt x="287" y="155"/>
                      <a:pt x="291" y="157"/>
                      <a:pt x="296" y="157"/>
                    </a:cubicBezTo>
                    <a:cubicBezTo>
                      <a:pt x="297" y="157"/>
                      <a:pt x="298" y="157"/>
                      <a:pt x="299" y="157"/>
                    </a:cubicBezTo>
                    <a:cubicBezTo>
                      <a:pt x="302" y="156"/>
                      <a:pt x="305" y="154"/>
                      <a:pt x="308" y="152"/>
                    </a:cubicBezTo>
                    <a:cubicBezTo>
                      <a:pt x="312" y="153"/>
                      <a:pt x="315" y="155"/>
                      <a:pt x="316" y="159"/>
                    </a:cubicBezTo>
                    <a:lnTo>
                      <a:pt x="275" y="159"/>
                    </a:lnTo>
                    <a:close/>
                    <a:moveTo>
                      <a:pt x="275" y="159"/>
                    </a:moveTo>
                    <a:cubicBezTo>
                      <a:pt x="275" y="159"/>
                      <a:pt x="275" y="159"/>
                      <a:pt x="275" y="159"/>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01" name="Group 200">
            <a:extLst>
              <a:ext uri="{FF2B5EF4-FFF2-40B4-BE49-F238E27FC236}">
                <a16:creationId xmlns:a16="http://schemas.microsoft.com/office/drawing/2014/main" id="{821FB268-FC34-374A-912E-608BDC55C5ED}"/>
              </a:ext>
            </a:extLst>
          </p:cNvPr>
          <p:cNvGrpSpPr/>
          <p:nvPr/>
        </p:nvGrpSpPr>
        <p:grpSpPr>
          <a:xfrm>
            <a:off x="3153161" y="3398566"/>
            <a:ext cx="2885813" cy="1174071"/>
            <a:chOff x="389854" y="1728155"/>
            <a:chExt cx="2885813" cy="1174071"/>
          </a:xfrm>
        </p:grpSpPr>
        <p:sp>
          <p:nvSpPr>
            <p:cNvPr id="202" name="Rectangle 1">
              <a:extLst>
                <a:ext uri="{FF2B5EF4-FFF2-40B4-BE49-F238E27FC236}">
                  <a16:creationId xmlns:a16="http://schemas.microsoft.com/office/drawing/2014/main" id="{0453BBA6-9957-4845-B391-A43D102D7880}"/>
                </a:ext>
              </a:extLst>
            </p:cNvPr>
            <p:cNvSpPr>
              <a:spLocks/>
            </p:cNvSpPr>
            <p:nvPr/>
          </p:nvSpPr>
          <p:spPr bwMode="auto">
            <a:xfrm>
              <a:off x="389854" y="1728155"/>
              <a:ext cx="2885813"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203" name="TextBox 202">
              <a:extLst>
                <a:ext uri="{FF2B5EF4-FFF2-40B4-BE49-F238E27FC236}">
                  <a16:creationId xmlns:a16="http://schemas.microsoft.com/office/drawing/2014/main" id="{5225E376-8223-2B45-964A-6BB122E855B7}"/>
                </a:ext>
              </a:extLst>
            </p:cNvPr>
            <p:cNvSpPr txBox="1"/>
            <p:nvPr/>
          </p:nvSpPr>
          <p:spPr>
            <a:xfrm>
              <a:off x="389855" y="1736852"/>
              <a:ext cx="2631641" cy="983310"/>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Potential bidders </a:t>
              </a:r>
              <a:r>
                <a:rPr lang="en-US" sz="900" dirty="0" smtClean="0">
                  <a:solidFill>
                    <a:schemeClr val="tx1">
                      <a:lumMod val="85000"/>
                      <a:lumOff val="15000"/>
                    </a:schemeClr>
                  </a:solidFill>
                  <a:cs typeface="Lato Light"/>
                </a:rPr>
                <a:t>will </a:t>
              </a:r>
              <a:r>
                <a:rPr lang="en-US" sz="900" dirty="0">
                  <a:solidFill>
                    <a:schemeClr val="tx1">
                      <a:lumMod val="85000"/>
                      <a:lumOff val="15000"/>
                    </a:schemeClr>
                  </a:solidFill>
                  <a:cs typeface="Lato Light"/>
                </a:rPr>
                <a:t>submit their applications by hand to the Ministry of Energy and Natural Resources – General Directorate of Energy Affairs with a letter of bank guarantee (bid bond)</a:t>
              </a:r>
            </a:p>
          </p:txBody>
        </p:sp>
      </p:grpSp>
      <p:grpSp>
        <p:nvGrpSpPr>
          <p:cNvPr id="205" name="Group 204">
            <a:extLst>
              <a:ext uri="{FF2B5EF4-FFF2-40B4-BE49-F238E27FC236}">
                <a16:creationId xmlns:a16="http://schemas.microsoft.com/office/drawing/2014/main" id="{2CB1C4F5-04D4-4B4E-9EB5-FEA433AC0E33}"/>
              </a:ext>
            </a:extLst>
          </p:cNvPr>
          <p:cNvGrpSpPr/>
          <p:nvPr/>
        </p:nvGrpSpPr>
        <p:grpSpPr>
          <a:xfrm>
            <a:off x="6187205" y="3401179"/>
            <a:ext cx="2692250" cy="1174071"/>
            <a:chOff x="389855" y="1728155"/>
            <a:chExt cx="2692250" cy="1174071"/>
          </a:xfrm>
        </p:grpSpPr>
        <p:sp>
          <p:nvSpPr>
            <p:cNvPr id="206" name="Rectangle 1">
              <a:extLst>
                <a:ext uri="{FF2B5EF4-FFF2-40B4-BE49-F238E27FC236}">
                  <a16:creationId xmlns:a16="http://schemas.microsoft.com/office/drawing/2014/main" id="{0C4209BC-7797-BE48-984A-E74FFE8946C6}"/>
                </a:ext>
              </a:extLst>
            </p:cNvPr>
            <p:cNvSpPr>
              <a:spLocks/>
            </p:cNvSpPr>
            <p:nvPr/>
          </p:nvSpPr>
          <p:spPr bwMode="auto">
            <a:xfrm>
              <a:off x="389855" y="1728155"/>
              <a:ext cx="2692250" cy="1174071"/>
            </a:xfrm>
            <a:prstGeom prst="rect">
              <a:avLst/>
            </a:prstGeom>
            <a:solidFill>
              <a:schemeClr val="bg1">
                <a:lumMod val="95000"/>
              </a:schemeClr>
            </a:solidFill>
            <a:ln w="25400">
              <a:noFill/>
              <a:miter lim="800000"/>
              <a:headEnd/>
              <a:tailEnd/>
            </a:ln>
          </p:spPr>
          <p:txBody>
            <a:bodyPr lIns="0" tIns="0" rIns="0" bIns="0"/>
            <a:lstStyle/>
            <a:p>
              <a:endParaRPr lang="en-US" sz="1400" dirty="0">
                <a:solidFill>
                  <a:schemeClr val="tx2"/>
                </a:solidFill>
              </a:endParaRPr>
            </a:p>
          </p:txBody>
        </p:sp>
        <p:sp>
          <p:nvSpPr>
            <p:cNvPr id="207" name="TextBox 206">
              <a:extLst>
                <a:ext uri="{FF2B5EF4-FFF2-40B4-BE49-F238E27FC236}">
                  <a16:creationId xmlns:a16="http://schemas.microsoft.com/office/drawing/2014/main" id="{1B64EEDD-F189-CD4E-93DD-5C5FBB203A48}"/>
                </a:ext>
              </a:extLst>
            </p:cNvPr>
            <p:cNvSpPr txBox="1"/>
            <p:nvPr/>
          </p:nvSpPr>
          <p:spPr>
            <a:xfrm>
              <a:off x="389855" y="1736852"/>
              <a:ext cx="2631641" cy="1123797"/>
            </a:xfrm>
            <a:prstGeom prst="rect">
              <a:avLst/>
            </a:prstGeom>
            <a:noFill/>
          </p:spPr>
          <p:txBody>
            <a:bodyPr wrap="square" lIns="219419" tIns="109710" rIns="219419" bIns="109710" rtlCol="0">
              <a:spAutoFit/>
            </a:bodyPr>
            <a:lstStyle/>
            <a:p>
              <a:pPr>
                <a:lnSpc>
                  <a:spcPct val="110000"/>
                </a:lnSpc>
              </a:pPr>
              <a:r>
                <a:rPr lang="en-US" sz="900" dirty="0">
                  <a:solidFill>
                    <a:schemeClr val="tx1">
                      <a:lumMod val="85000"/>
                      <a:lumOff val="15000"/>
                    </a:schemeClr>
                  </a:solidFill>
                  <a:cs typeface="Lato Light"/>
                </a:rPr>
                <a:t>The tender will be conducted through the Dutch auction procedure. The bidder who submits the lowest price will be awarded with the contest and such price will constitute the guaranteed electricity purchase price. </a:t>
              </a:r>
            </a:p>
          </p:txBody>
        </p:sp>
      </p:grpSp>
      <p:grpSp>
        <p:nvGrpSpPr>
          <p:cNvPr id="101" name="Group 100"/>
          <p:cNvGrpSpPr/>
          <p:nvPr/>
        </p:nvGrpSpPr>
        <p:grpSpPr>
          <a:xfrm>
            <a:off x="-205055" y="-105829"/>
            <a:ext cx="4689341" cy="738625"/>
            <a:chOff x="-205055" y="-105830"/>
            <a:chExt cx="4689341" cy="738625"/>
          </a:xfrm>
        </p:grpSpPr>
        <p:sp>
          <p:nvSpPr>
            <p:cNvPr id="102" name="Rounded Rectangle 101"/>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3" name="Rectangle 102"/>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WIND-III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spTree>
    <p:extLst>
      <p:ext uri="{BB962C8B-B14F-4D97-AF65-F5344CB8AC3E}">
        <p14:creationId xmlns:p14="http://schemas.microsoft.com/office/powerpoint/2010/main" val="1100339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59277" y="753440"/>
            <a:ext cx="8648125" cy="4395002"/>
            <a:chOff x="59277" y="753440"/>
            <a:chExt cx="8648125" cy="4395002"/>
          </a:xfrm>
        </p:grpSpPr>
        <p:sp>
          <p:nvSpPr>
            <p:cNvPr id="36" name="Freeform 165">
              <a:extLst>
                <a:ext uri="{FF2B5EF4-FFF2-40B4-BE49-F238E27FC236}">
                  <a16:creationId xmlns:a16="http://schemas.microsoft.com/office/drawing/2014/main" id="{CEA62FA8-EB49-9343-817F-C7D779B93B29}"/>
                </a:ext>
              </a:extLst>
            </p:cNvPr>
            <p:cNvSpPr>
              <a:spLocks noChangeArrowheads="1"/>
            </p:cNvSpPr>
            <p:nvPr/>
          </p:nvSpPr>
          <p:spPr bwMode="auto">
            <a:xfrm>
              <a:off x="63722" y="1949211"/>
              <a:ext cx="2762942" cy="3189192"/>
            </a:xfrm>
            <a:custGeom>
              <a:avLst/>
              <a:gdLst>
                <a:gd name="T0" fmla="*/ 1665 w 1666"/>
                <a:gd name="T1" fmla="*/ 3493 h 3494"/>
                <a:gd name="T2" fmla="*/ 0 w 1666"/>
                <a:gd name="T3" fmla="*/ 3493 h 3494"/>
                <a:gd name="T4" fmla="*/ 0 w 1666"/>
                <a:gd name="T5" fmla="*/ 0 h 3494"/>
                <a:gd name="T6" fmla="*/ 1665 w 1666"/>
                <a:gd name="T7" fmla="*/ 0 h 3494"/>
                <a:gd name="T8" fmla="*/ 1665 w 1666"/>
                <a:gd name="T9" fmla="*/ 3493 h 3494"/>
              </a:gdLst>
              <a:ahLst/>
              <a:cxnLst>
                <a:cxn ang="0">
                  <a:pos x="T0" y="T1"/>
                </a:cxn>
                <a:cxn ang="0">
                  <a:pos x="T2" y="T3"/>
                </a:cxn>
                <a:cxn ang="0">
                  <a:pos x="T4" y="T5"/>
                </a:cxn>
                <a:cxn ang="0">
                  <a:pos x="T6" y="T7"/>
                </a:cxn>
                <a:cxn ang="0">
                  <a:pos x="T8" y="T9"/>
                </a:cxn>
              </a:cxnLst>
              <a:rect l="0" t="0" r="r" b="b"/>
              <a:pathLst>
                <a:path w="1666" h="3494">
                  <a:moveTo>
                    <a:pt x="1665" y="3493"/>
                  </a:moveTo>
                  <a:lnTo>
                    <a:pt x="0" y="3493"/>
                  </a:lnTo>
                  <a:lnTo>
                    <a:pt x="0" y="0"/>
                  </a:lnTo>
                  <a:lnTo>
                    <a:pt x="1665" y="0"/>
                  </a:lnTo>
                  <a:lnTo>
                    <a:pt x="1665" y="3493"/>
                  </a:lnTo>
                </a:path>
              </a:pathLst>
            </a:custGeom>
            <a:solidFill>
              <a:schemeClr val="bg1">
                <a:lumMod val="75000"/>
              </a:schemeClr>
            </a:solidFill>
            <a:ln>
              <a:noFill/>
            </a:ln>
            <a:effectLst/>
          </p:spPr>
          <p:txBody>
            <a:bodyPr wrap="none" anchor="ctr"/>
            <a:lstStyle/>
            <a:p>
              <a:endParaRPr lang="en-US" sz="13800"/>
            </a:p>
          </p:txBody>
        </p:sp>
        <p:sp>
          <p:nvSpPr>
            <p:cNvPr id="38" name="Freeform 2244">
              <a:extLst>
                <a:ext uri="{FF2B5EF4-FFF2-40B4-BE49-F238E27FC236}">
                  <a16:creationId xmlns:a16="http://schemas.microsoft.com/office/drawing/2014/main" id="{C91A14C9-8982-644F-BD63-55E34A03EA4F}"/>
                </a:ext>
              </a:extLst>
            </p:cNvPr>
            <p:cNvSpPr>
              <a:spLocks noChangeArrowheads="1"/>
            </p:cNvSpPr>
            <p:nvPr/>
          </p:nvSpPr>
          <p:spPr bwMode="auto">
            <a:xfrm>
              <a:off x="1214224" y="753440"/>
              <a:ext cx="1432409" cy="1452393"/>
            </a:xfrm>
            <a:custGeom>
              <a:avLst/>
              <a:gdLst>
                <a:gd name="T0" fmla="*/ 958 w 959"/>
                <a:gd name="T1" fmla="*/ 483 h 968"/>
                <a:gd name="T2" fmla="*/ 958 w 959"/>
                <a:gd name="T3" fmla="*/ 483 h 968"/>
                <a:gd name="T4" fmla="*/ 484 w 959"/>
                <a:gd name="T5" fmla="*/ 967 h 968"/>
                <a:gd name="T6" fmla="*/ 0 w 959"/>
                <a:gd name="T7" fmla="*/ 483 h 968"/>
                <a:gd name="T8" fmla="*/ 484 w 959"/>
                <a:gd name="T9" fmla="*/ 0 h 968"/>
                <a:gd name="T10" fmla="*/ 958 w 959"/>
                <a:gd name="T11" fmla="*/ 483 h 968"/>
              </a:gdLst>
              <a:ahLst/>
              <a:cxnLst>
                <a:cxn ang="0">
                  <a:pos x="T0" y="T1"/>
                </a:cxn>
                <a:cxn ang="0">
                  <a:pos x="T2" y="T3"/>
                </a:cxn>
                <a:cxn ang="0">
                  <a:pos x="T4" y="T5"/>
                </a:cxn>
                <a:cxn ang="0">
                  <a:pos x="T6" y="T7"/>
                </a:cxn>
                <a:cxn ang="0">
                  <a:pos x="T8" y="T9"/>
                </a:cxn>
                <a:cxn ang="0">
                  <a:pos x="T10" y="T11"/>
                </a:cxn>
              </a:cxnLst>
              <a:rect l="0" t="0" r="r" b="b"/>
              <a:pathLst>
                <a:path w="959" h="968">
                  <a:moveTo>
                    <a:pt x="958" y="483"/>
                  </a:moveTo>
                  <a:lnTo>
                    <a:pt x="958" y="483"/>
                  </a:lnTo>
                  <a:cubicBezTo>
                    <a:pt x="958" y="746"/>
                    <a:pt x="746" y="967"/>
                    <a:pt x="484" y="967"/>
                  </a:cubicBezTo>
                  <a:cubicBezTo>
                    <a:pt x="212" y="967"/>
                    <a:pt x="0" y="746"/>
                    <a:pt x="0" y="483"/>
                  </a:cubicBezTo>
                  <a:cubicBezTo>
                    <a:pt x="0" y="221"/>
                    <a:pt x="212" y="0"/>
                    <a:pt x="484" y="0"/>
                  </a:cubicBezTo>
                  <a:cubicBezTo>
                    <a:pt x="746" y="0"/>
                    <a:pt x="958" y="221"/>
                    <a:pt x="958" y="483"/>
                  </a:cubicBezTo>
                </a:path>
              </a:pathLst>
            </a:custGeom>
            <a:solidFill>
              <a:schemeClr val="accent1">
                <a:lumMod val="75000"/>
              </a:schemeClr>
            </a:solidFill>
            <a:ln>
              <a:noFill/>
            </a:ln>
            <a:effectLst/>
          </p:spPr>
          <p:txBody>
            <a:bodyPr wrap="none" anchor="ctr"/>
            <a:lstStyle/>
            <a:p>
              <a:endParaRPr lang="en-US" sz="49600"/>
            </a:p>
          </p:txBody>
        </p:sp>
        <p:sp>
          <p:nvSpPr>
            <p:cNvPr id="39" name="Freeform 171">
              <a:extLst>
                <a:ext uri="{FF2B5EF4-FFF2-40B4-BE49-F238E27FC236}">
                  <a16:creationId xmlns:a16="http://schemas.microsoft.com/office/drawing/2014/main" id="{2890367E-36ED-234B-B779-F45C728AF818}"/>
                </a:ext>
              </a:extLst>
            </p:cNvPr>
            <p:cNvSpPr>
              <a:spLocks noChangeArrowheads="1"/>
            </p:cNvSpPr>
            <p:nvPr/>
          </p:nvSpPr>
          <p:spPr bwMode="auto">
            <a:xfrm>
              <a:off x="59277" y="1394345"/>
              <a:ext cx="2762942" cy="594787"/>
            </a:xfrm>
            <a:custGeom>
              <a:avLst/>
              <a:gdLst>
                <a:gd name="T0" fmla="*/ 1665 w 1666"/>
                <a:gd name="T1" fmla="*/ 0 h 502"/>
                <a:gd name="T2" fmla="*/ 0 w 1666"/>
                <a:gd name="T3" fmla="*/ 0 h 502"/>
                <a:gd name="T4" fmla="*/ 0 w 1666"/>
                <a:gd name="T5" fmla="*/ 501 h 502"/>
                <a:gd name="T6" fmla="*/ 1665 w 1666"/>
                <a:gd name="T7" fmla="*/ 501 h 502"/>
                <a:gd name="T8" fmla="*/ 1665 w 1666"/>
                <a:gd name="T9" fmla="*/ 0 h 502"/>
              </a:gdLst>
              <a:ahLst/>
              <a:cxnLst>
                <a:cxn ang="0">
                  <a:pos x="T0" y="T1"/>
                </a:cxn>
                <a:cxn ang="0">
                  <a:pos x="T2" y="T3"/>
                </a:cxn>
                <a:cxn ang="0">
                  <a:pos x="T4" y="T5"/>
                </a:cxn>
                <a:cxn ang="0">
                  <a:pos x="T6" y="T7"/>
                </a:cxn>
                <a:cxn ang="0">
                  <a:pos x="T8" y="T9"/>
                </a:cxn>
              </a:cxnLst>
              <a:rect l="0" t="0" r="r" b="b"/>
              <a:pathLst>
                <a:path w="1666" h="502">
                  <a:moveTo>
                    <a:pt x="1665" y="0"/>
                  </a:moveTo>
                  <a:lnTo>
                    <a:pt x="0" y="0"/>
                  </a:lnTo>
                  <a:lnTo>
                    <a:pt x="0" y="501"/>
                  </a:lnTo>
                  <a:lnTo>
                    <a:pt x="1665" y="501"/>
                  </a:lnTo>
                  <a:lnTo>
                    <a:pt x="1665" y="0"/>
                  </a:lnTo>
                </a:path>
              </a:pathLst>
            </a:custGeom>
            <a:solidFill>
              <a:schemeClr val="accent1">
                <a:lumMod val="75000"/>
              </a:schemeClr>
            </a:solidFill>
            <a:ln>
              <a:noFill/>
            </a:ln>
            <a:effectLst/>
          </p:spPr>
          <p:txBody>
            <a:bodyPr wrap="none" anchor="ctr"/>
            <a:lstStyle/>
            <a:p>
              <a:endParaRPr lang="en-US" sz="16600"/>
            </a:p>
          </p:txBody>
        </p:sp>
        <p:sp>
          <p:nvSpPr>
            <p:cNvPr id="41" name="Freeform 39">
              <a:extLst>
                <a:ext uri="{FF2B5EF4-FFF2-40B4-BE49-F238E27FC236}">
                  <a16:creationId xmlns:a16="http://schemas.microsoft.com/office/drawing/2014/main" id="{CB7B4E39-6C1C-8F45-A1D6-9E2E334ADD43}"/>
                </a:ext>
              </a:extLst>
            </p:cNvPr>
            <p:cNvSpPr>
              <a:spLocks noChangeArrowheads="1"/>
            </p:cNvSpPr>
            <p:nvPr/>
          </p:nvSpPr>
          <p:spPr bwMode="auto">
            <a:xfrm>
              <a:off x="1694251" y="832551"/>
              <a:ext cx="487285" cy="487412"/>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1424" tIns="45712" rIns="91424" bIns="45712" anchor="ctr"/>
            <a:lstStyle/>
            <a:p>
              <a:pPr>
                <a:defRPr/>
              </a:pPr>
              <a:endParaRPr lang="en-US" dirty="0">
                <a:latin typeface="+mn-lt"/>
                <a:ea typeface="+mn-ea"/>
                <a:cs typeface="+mn-cs"/>
              </a:endParaRPr>
            </a:p>
          </p:txBody>
        </p:sp>
        <p:sp>
          <p:nvSpPr>
            <p:cNvPr id="53" name="Freeform 165">
              <a:extLst>
                <a:ext uri="{FF2B5EF4-FFF2-40B4-BE49-F238E27FC236}">
                  <a16:creationId xmlns:a16="http://schemas.microsoft.com/office/drawing/2014/main" id="{185189F1-8127-6044-A487-5DA71796414B}"/>
                </a:ext>
              </a:extLst>
            </p:cNvPr>
            <p:cNvSpPr>
              <a:spLocks noChangeArrowheads="1"/>
            </p:cNvSpPr>
            <p:nvPr/>
          </p:nvSpPr>
          <p:spPr bwMode="auto">
            <a:xfrm>
              <a:off x="2965852" y="1959250"/>
              <a:ext cx="2762942" cy="3189192"/>
            </a:xfrm>
            <a:custGeom>
              <a:avLst/>
              <a:gdLst>
                <a:gd name="T0" fmla="*/ 1665 w 1666"/>
                <a:gd name="T1" fmla="*/ 3493 h 3494"/>
                <a:gd name="T2" fmla="*/ 0 w 1666"/>
                <a:gd name="T3" fmla="*/ 3493 h 3494"/>
                <a:gd name="T4" fmla="*/ 0 w 1666"/>
                <a:gd name="T5" fmla="*/ 0 h 3494"/>
                <a:gd name="T6" fmla="*/ 1665 w 1666"/>
                <a:gd name="T7" fmla="*/ 0 h 3494"/>
                <a:gd name="T8" fmla="*/ 1665 w 1666"/>
                <a:gd name="T9" fmla="*/ 3493 h 3494"/>
              </a:gdLst>
              <a:ahLst/>
              <a:cxnLst>
                <a:cxn ang="0">
                  <a:pos x="T0" y="T1"/>
                </a:cxn>
                <a:cxn ang="0">
                  <a:pos x="T2" y="T3"/>
                </a:cxn>
                <a:cxn ang="0">
                  <a:pos x="T4" y="T5"/>
                </a:cxn>
                <a:cxn ang="0">
                  <a:pos x="T6" y="T7"/>
                </a:cxn>
                <a:cxn ang="0">
                  <a:pos x="T8" y="T9"/>
                </a:cxn>
              </a:cxnLst>
              <a:rect l="0" t="0" r="r" b="b"/>
              <a:pathLst>
                <a:path w="1666" h="3494">
                  <a:moveTo>
                    <a:pt x="1665" y="3493"/>
                  </a:moveTo>
                  <a:lnTo>
                    <a:pt x="0" y="3493"/>
                  </a:lnTo>
                  <a:lnTo>
                    <a:pt x="0" y="0"/>
                  </a:lnTo>
                  <a:lnTo>
                    <a:pt x="1665" y="0"/>
                  </a:lnTo>
                  <a:lnTo>
                    <a:pt x="1665" y="3493"/>
                  </a:lnTo>
                </a:path>
              </a:pathLst>
            </a:custGeom>
            <a:solidFill>
              <a:schemeClr val="bg1">
                <a:lumMod val="75000"/>
              </a:schemeClr>
            </a:solidFill>
            <a:ln>
              <a:noFill/>
            </a:ln>
            <a:effectLst/>
          </p:spPr>
          <p:txBody>
            <a:bodyPr wrap="none" anchor="ctr"/>
            <a:lstStyle/>
            <a:p>
              <a:endParaRPr lang="en-US" sz="13800"/>
            </a:p>
          </p:txBody>
        </p:sp>
        <p:sp>
          <p:nvSpPr>
            <p:cNvPr id="54" name="Freeform 2244">
              <a:extLst>
                <a:ext uri="{FF2B5EF4-FFF2-40B4-BE49-F238E27FC236}">
                  <a16:creationId xmlns:a16="http://schemas.microsoft.com/office/drawing/2014/main" id="{CEEFB981-D186-634B-932C-D599CF4C6603}"/>
                </a:ext>
              </a:extLst>
            </p:cNvPr>
            <p:cNvSpPr>
              <a:spLocks noChangeArrowheads="1"/>
            </p:cNvSpPr>
            <p:nvPr/>
          </p:nvSpPr>
          <p:spPr bwMode="auto">
            <a:xfrm>
              <a:off x="4120799" y="776106"/>
              <a:ext cx="1432409" cy="1452393"/>
            </a:xfrm>
            <a:custGeom>
              <a:avLst/>
              <a:gdLst>
                <a:gd name="T0" fmla="*/ 958 w 959"/>
                <a:gd name="T1" fmla="*/ 483 h 968"/>
                <a:gd name="T2" fmla="*/ 958 w 959"/>
                <a:gd name="T3" fmla="*/ 483 h 968"/>
                <a:gd name="T4" fmla="*/ 484 w 959"/>
                <a:gd name="T5" fmla="*/ 967 h 968"/>
                <a:gd name="T6" fmla="*/ 0 w 959"/>
                <a:gd name="T7" fmla="*/ 483 h 968"/>
                <a:gd name="T8" fmla="*/ 484 w 959"/>
                <a:gd name="T9" fmla="*/ 0 h 968"/>
                <a:gd name="T10" fmla="*/ 958 w 959"/>
                <a:gd name="T11" fmla="*/ 483 h 968"/>
              </a:gdLst>
              <a:ahLst/>
              <a:cxnLst>
                <a:cxn ang="0">
                  <a:pos x="T0" y="T1"/>
                </a:cxn>
                <a:cxn ang="0">
                  <a:pos x="T2" y="T3"/>
                </a:cxn>
                <a:cxn ang="0">
                  <a:pos x="T4" y="T5"/>
                </a:cxn>
                <a:cxn ang="0">
                  <a:pos x="T6" y="T7"/>
                </a:cxn>
                <a:cxn ang="0">
                  <a:pos x="T8" y="T9"/>
                </a:cxn>
                <a:cxn ang="0">
                  <a:pos x="T10" y="T11"/>
                </a:cxn>
              </a:cxnLst>
              <a:rect l="0" t="0" r="r" b="b"/>
              <a:pathLst>
                <a:path w="959" h="968">
                  <a:moveTo>
                    <a:pt x="958" y="483"/>
                  </a:moveTo>
                  <a:lnTo>
                    <a:pt x="958" y="483"/>
                  </a:lnTo>
                  <a:cubicBezTo>
                    <a:pt x="958" y="746"/>
                    <a:pt x="746" y="967"/>
                    <a:pt x="484" y="967"/>
                  </a:cubicBezTo>
                  <a:cubicBezTo>
                    <a:pt x="212" y="967"/>
                    <a:pt x="0" y="746"/>
                    <a:pt x="0" y="483"/>
                  </a:cubicBezTo>
                  <a:cubicBezTo>
                    <a:pt x="0" y="221"/>
                    <a:pt x="212" y="0"/>
                    <a:pt x="484" y="0"/>
                  </a:cubicBezTo>
                  <a:cubicBezTo>
                    <a:pt x="746" y="0"/>
                    <a:pt x="958" y="221"/>
                    <a:pt x="958" y="483"/>
                  </a:cubicBezTo>
                </a:path>
              </a:pathLst>
            </a:custGeom>
            <a:solidFill>
              <a:srgbClr val="455465"/>
            </a:solidFill>
            <a:ln>
              <a:noFill/>
            </a:ln>
            <a:effectLst/>
          </p:spPr>
          <p:txBody>
            <a:bodyPr wrap="none" anchor="ctr"/>
            <a:lstStyle/>
            <a:p>
              <a:endParaRPr lang="en-US" sz="49600"/>
            </a:p>
          </p:txBody>
        </p:sp>
        <p:sp>
          <p:nvSpPr>
            <p:cNvPr id="55" name="Freeform 171">
              <a:extLst>
                <a:ext uri="{FF2B5EF4-FFF2-40B4-BE49-F238E27FC236}">
                  <a16:creationId xmlns:a16="http://schemas.microsoft.com/office/drawing/2014/main" id="{9A3263C1-CEB1-7E48-A36A-BEF5961C6D6C}"/>
                </a:ext>
              </a:extLst>
            </p:cNvPr>
            <p:cNvSpPr>
              <a:spLocks noChangeArrowheads="1"/>
            </p:cNvSpPr>
            <p:nvPr/>
          </p:nvSpPr>
          <p:spPr bwMode="auto">
            <a:xfrm>
              <a:off x="2965852" y="1417011"/>
              <a:ext cx="2762942" cy="594786"/>
            </a:xfrm>
            <a:custGeom>
              <a:avLst/>
              <a:gdLst>
                <a:gd name="T0" fmla="*/ 1665 w 1666"/>
                <a:gd name="T1" fmla="*/ 0 h 502"/>
                <a:gd name="T2" fmla="*/ 0 w 1666"/>
                <a:gd name="T3" fmla="*/ 0 h 502"/>
                <a:gd name="T4" fmla="*/ 0 w 1666"/>
                <a:gd name="T5" fmla="*/ 501 h 502"/>
                <a:gd name="T6" fmla="*/ 1665 w 1666"/>
                <a:gd name="T7" fmla="*/ 501 h 502"/>
                <a:gd name="T8" fmla="*/ 1665 w 1666"/>
                <a:gd name="T9" fmla="*/ 0 h 502"/>
              </a:gdLst>
              <a:ahLst/>
              <a:cxnLst>
                <a:cxn ang="0">
                  <a:pos x="T0" y="T1"/>
                </a:cxn>
                <a:cxn ang="0">
                  <a:pos x="T2" y="T3"/>
                </a:cxn>
                <a:cxn ang="0">
                  <a:pos x="T4" y="T5"/>
                </a:cxn>
                <a:cxn ang="0">
                  <a:pos x="T6" y="T7"/>
                </a:cxn>
                <a:cxn ang="0">
                  <a:pos x="T8" y="T9"/>
                </a:cxn>
              </a:cxnLst>
              <a:rect l="0" t="0" r="r" b="b"/>
              <a:pathLst>
                <a:path w="1666" h="502">
                  <a:moveTo>
                    <a:pt x="1665" y="0"/>
                  </a:moveTo>
                  <a:lnTo>
                    <a:pt x="0" y="0"/>
                  </a:lnTo>
                  <a:lnTo>
                    <a:pt x="0" y="501"/>
                  </a:lnTo>
                  <a:lnTo>
                    <a:pt x="1665" y="501"/>
                  </a:lnTo>
                  <a:lnTo>
                    <a:pt x="1665" y="0"/>
                  </a:lnTo>
                </a:path>
              </a:pathLst>
            </a:custGeom>
            <a:solidFill>
              <a:srgbClr val="455465"/>
            </a:solidFill>
            <a:ln>
              <a:noFill/>
            </a:ln>
            <a:effectLst/>
          </p:spPr>
          <p:txBody>
            <a:bodyPr wrap="none" anchor="ctr"/>
            <a:lstStyle/>
            <a:p>
              <a:endParaRPr lang="en-US" sz="16600"/>
            </a:p>
          </p:txBody>
        </p:sp>
        <p:sp>
          <p:nvSpPr>
            <p:cNvPr id="56" name="Freeform 39">
              <a:extLst>
                <a:ext uri="{FF2B5EF4-FFF2-40B4-BE49-F238E27FC236}">
                  <a16:creationId xmlns:a16="http://schemas.microsoft.com/office/drawing/2014/main" id="{D624482F-5ED8-B841-B38A-A0D149D7E261}"/>
                </a:ext>
              </a:extLst>
            </p:cNvPr>
            <p:cNvSpPr>
              <a:spLocks noChangeArrowheads="1"/>
            </p:cNvSpPr>
            <p:nvPr/>
          </p:nvSpPr>
          <p:spPr bwMode="auto">
            <a:xfrm>
              <a:off x="4600826" y="855217"/>
              <a:ext cx="487285" cy="487412"/>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1424" tIns="45712" rIns="91424" bIns="45712" anchor="ctr"/>
            <a:lstStyle/>
            <a:p>
              <a:pPr>
                <a:defRPr/>
              </a:pPr>
              <a:endParaRPr lang="en-US" dirty="0">
                <a:latin typeface="+mn-lt"/>
                <a:ea typeface="+mn-ea"/>
                <a:cs typeface="+mn-cs"/>
              </a:endParaRPr>
            </a:p>
          </p:txBody>
        </p:sp>
        <p:sp>
          <p:nvSpPr>
            <p:cNvPr id="57" name="Freeform 165">
              <a:extLst>
                <a:ext uri="{FF2B5EF4-FFF2-40B4-BE49-F238E27FC236}">
                  <a16:creationId xmlns:a16="http://schemas.microsoft.com/office/drawing/2014/main" id="{80F7639D-0C35-2F4D-932A-215C6FF6E572}"/>
                </a:ext>
              </a:extLst>
            </p:cNvPr>
            <p:cNvSpPr>
              <a:spLocks noChangeArrowheads="1"/>
            </p:cNvSpPr>
            <p:nvPr/>
          </p:nvSpPr>
          <p:spPr bwMode="auto">
            <a:xfrm>
              <a:off x="5944460" y="1954308"/>
              <a:ext cx="2762942" cy="3189192"/>
            </a:xfrm>
            <a:custGeom>
              <a:avLst/>
              <a:gdLst>
                <a:gd name="T0" fmla="*/ 1665 w 1666"/>
                <a:gd name="T1" fmla="*/ 3493 h 3494"/>
                <a:gd name="T2" fmla="*/ 0 w 1666"/>
                <a:gd name="T3" fmla="*/ 3493 h 3494"/>
                <a:gd name="T4" fmla="*/ 0 w 1666"/>
                <a:gd name="T5" fmla="*/ 0 h 3494"/>
                <a:gd name="T6" fmla="*/ 1665 w 1666"/>
                <a:gd name="T7" fmla="*/ 0 h 3494"/>
                <a:gd name="T8" fmla="*/ 1665 w 1666"/>
                <a:gd name="T9" fmla="*/ 3493 h 3494"/>
              </a:gdLst>
              <a:ahLst/>
              <a:cxnLst>
                <a:cxn ang="0">
                  <a:pos x="T0" y="T1"/>
                </a:cxn>
                <a:cxn ang="0">
                  <a:pos x="T2" y="T3"/>
                </a:cxn>
                <a:cxn ang="0">
                  <a:pos x="T4" y="T5"/>
                </a:cxn>
                <a:cxn ang="0">
                  <a:pos x="T6" y="T7"/>
                </a:cxn>
                <a:cxn ang="0">
                  <a:pos x="T8" y="T9"/>
                </a:cxn>
              </a:cxnLst>
              <a:rect l="0" t="0" r="r" b="b"/>
              <a:pathLst>
                <a:path w="1666" h="3494">
                  <a:moveTo>
                    <a:pt x="1665" y="3493"/>
                  </a:moveTo>
                  <a:lnTo>
                    <a:pt x="0" y="3493"/>
                  </a:lnTo>
                  <a:lnTo>
                    <a:pt x="0" y="0"/>
                  </a:lnTo>
                  <a:lnTo>
                    <a:pt x="1665" y="0"/>
                  </a:lnTo>
                  <a:lnTo>
                    <a:pt x="1665" y="3493"/>
                  </a:lnTo>
                </a:path>
              </a:pathLst>
            </a:custGeom>
            <a:solidFill>
              <a:schemeClr val="bg1">
                <a:lumMod val="75000"/>
              </a:schemeClr>
            </a:solidFill>
            <a:ln>
              <a:noFill/>
            </a:ln>
            <a:effectLst/>
          </p:spPr>
          <p:txBody>
            <a:bodyPr wrap="none" anchor="ctr"/>
            <a:lstStyle/>
            <a:p>
              <a:endParaRPr lang="en-US" sz="13800"/>
            </a:p>
          </p:txBody>
        </p:sp>
        <p:sp>
          <p:nvSpPr>
            <p:cNvPr id="58" name="Freeform 2244">
              <a:extLst>
                <a:ext uri="{FF2B5EF4-FFF2-40B4-BE49-F238E27FC236}">
                  <a16:creationId xmlns:a16="http://schemas.microsoft.com/office/drawing/2014/main" id="{DDECA6EB-27AB-5B4C-B363-C76901B9FD2E}"/>
                </a:ext>
              </a:extLst>
            </p:cNvPr>
            <p:cNvSpPr>
              <a:spLocks noChangeArrowheads="1"/>
            </p:cNvSpPr>
            <p:nvPr/>
          </p:nvSpPr>
          <p:spPr bwMode="auto">
            <a:xfrm>
              <a:off x="7099407" y="771164"/>
              <a:ext cx="1432409" cy="1452393"/>
            </a:xfrm>
            <a:custGeom>
              <a:avLst/>
              <a:gdLst>
                <a:gd name="T0" fmla="*/ 958 w 959"/>
                <a:gd name="T1" fmla="*/ 483 h 968"/>
                <a:gd name="T2" fmla="*/ 958 w 959"/>
                <a:gd name="T3" fmla="*/ 483 h 968"/>
                <a:gd name="T4" fmla="*/ 484 w 959"/>
                <a:gd name="T5" fmla="*/ 967 h 968"/>
                <a:gd name="T6" fmla="*/ 0 w 959"/>
                <a:gd name="T7" fmla="*/ 483 h 968"/>
                <a:gd name="T8" fmla="*/ 484 w 959"/>
                <a:gd name="T9" fmla="*/ 0 h 968"/>
                <a:gd name="T10" fmla="*/ 958 w 959"/>
                <a:gd name="T11" fmla="*/ 483 h 968"/>
              </a:gdLst>
              <a:ahLst/>
              <a:cxnLst>
                <a:cxn ang="0">
                  <a:pos x="T0" y="T1"/>
                </a:cxn>
                <a:cxn ang="0">
                  <a:pos x="T2" y="T3"/>
                </a:cxn>
                <a:cxn ang="0">
                  <a:pos x="T4" y="T5"/>
                </a:cxn>
                <a:cxn ang="0">
                  <a:pos x="T6" y="T7"/>
                </a:cxn>
                <a:cxn ang="0">
                  <a:pos x="T8" y="T9"/>
                </a:cxn>
                <a:cxn ang="0">
                  <a:pos x="T10" y="T11"/>
                </a:cxn>
              </a:cxnLst>
              <a:rect l="0" t="0" r="r" b="b"/>
              <a:pathLst>
                <a:path w="959" h="968">
                  <a:moveTo>
                    <a:pt x="958" y="483"/>
                  </a:moveTo>
                  <a:lnTo>
                    <a:pt x="958" y="483"/>
                  </a:lnTo>
                  <a:cubicBezTo>
                    <a:pt x="958" y="746"/>
                    <a:pt x="746" y="967"/>
                    <a:pt x="484" y="967"/>
                  </a:cubicBezTo>
                  <a:cubicBezTo>
                    <a:pt x="212" y="967"/>
                    <a:pt x="0" y="746"/>
                    <a:pt x="0" y="483"/>
                  </a:cubicBezTo>
                  <a:cubicBezTo>
                    <a:pt x="0" y="221"/>
                    <a:pt x="212" y="0"/>
                    <a:pt x="484" y="0"/>
                  </a:cubicBezTo>
                  <a:cubicBezTo>
                    <a:pt x="746" y="0"/>
                    <a:pt x="958" y="221"/>
                    <a:pt x="958" y="483"/>
                  </a:cubicBezTo>
                </a:path>
              </a:pathLst>
            </a:custGeom>
            <a:solidFill>
              <a:srgbClr val="9FB1C8"/>
            </a:solidFill>
            <a:ln>
              <a:noFill/>
            </a:ln>
            <a:effectLst/>
          </p:spPr>
          <p:txBody>
            <a:bodyPr wrap="none" anchor="ctr"/>
            <a:lstStyle/>
            <a:p>
              <a:endParaRPr lang="en-US" sz="49600"/>
            </a:p>
          </p:txBody>
        </p:sp>
        <p:sp>
          <p:nvSpPr>
            <p:cNvPr id="59" name="Freeform 171">
              <a:extLst>
                <a:ext uri="{FF2B5EF4-FFF2-40B4-BE49-F238E27FC236}">
                  <a16:creationId xmlns:a16="http://schemas.microsoft.com/office/drawing/2014/main" id="{67C7EC64-DC90-6047-88E7-FCE025CD44FE}"/>
                </a:ext>
              </a:extLst>
            </p:cNvPr>
            <p:cNvSpPr>
              <a:spLocks noChangeArrowheads="1"/>
            </p:cNvSpPr>
            <p:nvPr/>
          </p:nvSpPr>
          <p:spPr bwMode="auto">
            <a:xfrm>
              <a:off x="5944460" y="1412069"/>
              <a:ext cx="2762942" cy="594786"/>
            </a:xfrm>
            <a:custGeom>
              <a:avLst/>
              <a:gdLst>
                <a:gd name="T0" fmla="*/ 1665 w 1666"/>
                <a:gd name="T1" fmla="*/ 0 h 502"/>
                <a:gd name="T2" fmla="*/ 0 w 1666"/>
                <a:gd name="T3" fmla="*/ 0 h 502"/>
                <a:gd name="T4" fmla="*/ 0 w 1666"/>
                <a:gd name="T5" fmla="*/ 501 h 502"/>
                <a:gd name="T6" fmla="*/ 1665 w 1666"/>
                <a:gd name="T7" fmla="*/ 501 h 502"/>
                <a:gd name="T8" fmla="*/ 1665 w 1666"/>
                <a:gd name="T9" fmla="*/ 0 h 502"/>
              </a:gdLst>
              <a:ahLst/>
              <a:cxnLst>
                <a:cxn ang="0">
                  <a:pos x="T0" y="T1"/>
                </a:cxn>
                <a:cxn ang="0">
                  <a:pos x="T2" y="T3"/>
                </a:cxn>
                <a:cxn ang="0">
                  <a:pos x="T4" y="T5"/>
                </a:cxn>
                <a:cxn ang="0">
                  <a:pos x="T6" y="T7"/>
                </a:cxn>
                <a:cxn ang="0">
                  <a:pos x="T8" y="T9"/>
                </a:cxn>
              </a:cxnLst>
              <a:rect l="0" t="0" r="r" b="b"/>
              <a:pathLst>
                <a:path w="1666" h="502">
                  <a:moveTo>
                    <a:pt x="1665" y="0"/>
                  </a:moveTo>
                  <a:lnTo>
                    <a:pt x="0" y="0"/>
                  </a:lnTo>
                  <a:lnTo>
                    <a:pt x="0" y="501"/>
                  </a:lnTo>
                  <a:lnTo>
                    <a:pt x="1665" y="501"/>
                  </a:lnTo>
                  <a:lnTo>
                    <a:pt x="1665" y="0"/>
                  </a:lnTo>
                </a:path>
              </a:pathLst>
            </a:custGeom>
            <a:solidFill>
              <a:srgbClr val="9FB1C8"/>
            </a:solidFill>
            <a:ln>
              <a:noFill/>
            </a:ln>
            <a:effectLst/>
          </p:spPr>
          <p:txBody>
            <a:bodyPr wrap="none" anchor="ctr"/>
            <a:lstStyle/>
            <a:p>
              <a:endParaRPr lang="en-US" sz="16600"/>
            </a:p>
          </p:txBody>
        </p:sp>
        <p:sp>
          <p:nvSpPr>
            <p:cNvPr id="60" name="Freeform 39">
              <a:extLst>
                <a:ext uri="{FF2B5EF4-FFF2-40B4-BE49-F238E27FC236}">
                  <a16:creationId xmlns:a16="http://schemas.microsoft.com/office/drawing/2014/main" id="{B0C94A28-E488-C846-B38C-19552451293F}"/>
                </a:ext>
              </a:extLst>
            </p:cNvPr>
            <p:cNvSpPr>
              <a:spLocks noChangeArrowheads="1"/>
            </p:cNvSpPr>
            <p:nvPr/>
          </p:nvSpPr>
          <p:spPr bwMode="auto">
            <a:xfrm>
              <a:off x="7579434" y="850275"/>
              <a:ext cx="487285" cy="487412"/>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1424" tIns="45712" rIns="91424" bIns="45712" anchor="ctr"/>
            <a:lstStyle/>
            <a:p>
              <a:pPr>
                <a:defRPr/>
              </a:pPr>
              <a:endParaRPr lang="en-US" dirty="0">
                <a:latin typeface="+mn-lt"/>
                <a:ea typeface="+mn-ea"/>
                <a:cs typeface="+mn-cs"/>
              </a:endParaRPr>
            </a:p>
          </p:txBody>
        </p:sp>
      </p:grpSp>
      <p:sp>
        <p:nvSpPr>
          <p:cNvPr id="21" name="Rectangle 20">
            <a:extLst>
              <a:ext uri="{FF2B5EF4-FFF2-40B4-BE49-F238E27FC236}">
                <a16:creationId xmlns:a16="http://schemas.microsoft.com/office/drawing/2014/main" id="{B1A3703F-3875-2144-B36F-23D8A05E2EBE}"/>
              </a:ext>
            </a:extLst>
          </p:cNvPr>
          <p:cNvSpPr/>
          <p:nvPr/>
        </p:nvSpPr>
        <p:spPr>
          <a:xfrm>
            <a:off x="3354817" y="162599"/>
            <a:ext cx="5558963" cy="307777"/>
          </a:xfrm>
          <a:prstGeom prst="rect">
            <a:avLst/>
          </a:prstGeom>
        </p:spPr>
        <p:txBody>
          <a:bodyPr wrap="square">
            <a:spAutoFit/>
          </a:bodyPr>
          <a:lstStyle/>
          <a:p>
            <a:pPr algn="r"/>
            <a:r>
              <a:rPr lang="en-GB" b="1" dirty="0" smtClean="0">
                <a:solidFill>
                  <a:schemeClr val="tx1">
                    <a:lumMod val="85000"/>
                    <a:lumOff val="15000"/>
                  </a:schemeClr>
                </a:solidFill>
                <a:latin typeface="+mj-lt"/>
              </a:rPr>
              <a:t>SITES &amp; DATE </a:t>
            </a:r>
            <a:r>
              <a:rPr lang="en-GB" b="1" dirty="0">
                <a:solidFill>
                  <a:schemeClr val="tx1">
                    <a:lumMod val="85000"/>
                    <a:lumOff val="15000"/>
                  </a:schemeClr>
                </a:solidFill>
                <a:latin typeface="+mj-lt"/>
              </a:rPr>
              <a:t>OF </a:t>
            </a:r>
            <a:r>
              <a:rPr lang="en-GB" b="1" dirty="0" smtClean="0">
                <a:solidFill>
                  <a:schemeClr val="tx1">
                    <a:lumMod val="85000"/>
                    <a:lumOff val="15000"/>
                  </a:schemeClr>
                </a:solidFill>
                <a:latin typeface="+mj-lt"/>
              </a:rPr>
              <a:t>TENDERS</a:t>
            </a:r>
            <a:endParaRPr lang="en-GB" b="1" dirty="0">
              <a:solidFill>
                <a:schemeClr val="tx1">
                  <a:lumMod val="85000"/>
                  <a:lumOff val="15000"/>
                </a:schemeClr>
              </a:solidFill>
              <a:latin typeface="+mj-lt"/>
            </a:endParaRPr>
          </a:p>
        </p:txBody>
      </p:sp>
      <p:sp>
        <p:nvSpPr>
          <p:cNvPr id="27" name="Text Box 250">
            <a:extLst>
              <a:ext uri="{FF2B5EF4-FFF2-40B4-BE49-F238E27FC236}">
                <a16:creationId xmlns:a16="http://schemas.microsoft.com/office/drawing/2014/main" id="{2D49669B-9F07-B74C-9243-DB757E10C18B}"/>
              </a:ext>
            </a:extLst>
          </p:cNvPr>
          <p:cNvSpPr txBox="1">
            <a:spLocks noChangeArrowheads="1"/>
          </p:cNvSpPr>
          <p:nvPr/>
        </p:nvSpPr>
        <p:spPr bwMode="auto">
          <a:xfrm>
            <a:off x="298354" y="1579832"/>
            <a:ext cx="2287372" cy="184666"/>
          </a:xfrm>
          <a:prstGeom prst="rect">
            <a:avLst/>
          </a:prstGeom>
          <a:noFill/>
          <a:ln w="9525" cap="flat">
            <a:noFill/>
            <a:round/>
            <a:headEnd/>
            <a:tailEnd/>
          </a:ln>
          <a:effec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1200" b="1" dirty="0" smtClean="0">
                <a:solidFill>
                  <a:schemeClr val="bg1"/>
                </a:solidFill>
                <a:latin typeface="Arial"/>
                <a:cs typeface="Arial"/>
              </a:rPr>
              <a:t>12</a:t>
            </a:r>
            <a:r>
              <a:rPr lang="en-US" sz="1200" b="1" baseline="30000" dirty="0" smtClean="0">
                <a:solidFill>
                  <a:schemeClr val="bg1"/>
                </a:solidFill>
                <a:latin typeface="Arial"/>
                <a:cs typeface="Arial"/>
              </a:rPr>
              <a:t>th</a:t>
            </a:r>
            <a:r>
              <a:rPr lang="en-US" sz="1200" b="1" dirty="0" smtClean="0">
                <a:solidFill>
                  <a:schemeClr val="bg1"/>
                </a:solidFill>
                <a:latin typeface="Arial"/>
                <a:cs typeface="Arial"/>
              </a:rPr>
              <a:t> of October, 2021</a:t>
            </a:r>
            <a:endParaRPr lang="en-US" sz="1200" b="1" dirty="0">
              <a:solidFill>
                <a:schemeClr val="bg1"/>
              </a:solidFill>
              <a:latin typeface="Arial"/>
              <a:cs typeface="Arial"/>
            </a:endParaRPr>
          </a:p>
        </p:txBody>
      </p:sp>
      <p:cxnSp>
        <p:nvCxnSpPr>
          <p:cNvPr id="64" name="Straight Connector 63">
            <a:extLst>
              <a:ext uri="{FF2B5EF4-FFF2-40B4-BE49-F238E27FC236}">
                <a16:creationId xmlns:a16="http://schemas.microsoft.com/office/drawing/2014/main" id="{6DF4EC63-3636-4D4E-AD27-978E8F289045}"/>
              </a:ext>
            </a:extLst>
          </p:cNvPr>
          <p:cNvCxnSpPr>
            <a:cxnSpLocks/>
          </p:cNvCxnSpPr>
          <p:nvPr/>
        </p:nvCxnSpPr>
        <p:spPr>
          <a:xfrm>
            <a:off x="6244444" y="489157"/>
            <a:ext cx="2669336"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1628925182"/>
              </p:ext>
            </p:extLst>
          </p:nvPr>
        </p:nvGraphicFramePr>
        <p:xfrm>
          <a:off x="3225223" y="2270075"/>
          <a:ext cx="2308368" cy="2789133"/>
        </p:xfrm>
        <a:graphic>
          <a:graphicData uri="http://schemas.openxmlformats.org/drawingml/2006/table">
            <a:tbl>
              <a:tblPr firstRow="1" firstCol="1" bandRow="1"/>
              <a:tblGrid>
                <a:gridCol w="1515058">
                  <a:extLst>
                    <a:ext uri="{9D8B030D-6E8A-4147-A177-3AD203B41FA5}">
                      <a16:colId xmlns:a16="http://schemas.microsoft.com/office/drawing/2014/main" val="675734938"/>
                    </a:ext>
                  </a:extLst>
                </a:gridCol>
                <a:gridCol w="793310">
                  <a:extLst>
                    <a:ext uri="{9D8B030D-6E8A-4147-A177-3AD203B41FA5}">
                      <a16:colId xmlns:a16="http://schemas.microsoft.com/office/drawing/2014/main" val="1671849534"/>
                    </a:ext>
                  </a:extLst>
                </a:gridCol>
              </a:tblGrid>
              <a:tr h="309903">
                <a:tc>
                  <a:txBody>
                    <a:bodyPr/>
                    <a:lstStyle/>
                    <a:p>
                      <a:pPr marL="0" marR="0" algn="ctr">
                        <a:lnSpc>
                          <a:spcPct val="107000"/>
                        </a:lnSpc>
                        <a:spcBef>
                          <a:spcPts val="0"/>
                        </a:spcBef>
                        <a:spcAft>
                          <a:spcPts val="0"/>
                        </a:spcAft>
                      </a:pPr>
                      <a:r>
                        <a:rPr lang="en-US" sz="800" b="1" dirty="0">
                          <a:solidFill>
                            <a:schemeClr val="bg1"/>
                          </a:solidFill>
                          <a:effectLst/>
                          <a:latin typeface="+mj-lt"/>
                          <a:ea typeface="Times New Roman" panose="02020603050405020304" pitchFamily="18" charset="0"/>
                          <a:cs typeface="Times New Roman" panose="02020603050405020304" pitchFamily="18" charset="0"/>
                        </a:rPr>
                        <a:t>COMPETITION NAME</a:t>
                      </a:r>
                      <a:endParaRPr lang="en-US" sz="800" dirty="0">
                        <a:solidFill>
                          <a:schemeClr val="bg1"/>
                        </a:solidFill>
                        <a:effectLst/>
                        <a:latin typeface="+mj-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b="1" dirty="0" smtClean="0">
                          <a:solidFill>
                            <a:schemeClr val="bg1"/>
                          </a:solidFill>
                          <a:effectLst/>
                          <a:latin typeface="+mj-lt"/>
                          <a:ea typeface="Times New Roman" panose="02020603050405020304" pitchFamily="18" charset="0"/>
                          <a:cs typeface="Times New Roman" panose="02020603050405020304" pitchFamily="18" charset="0"/>
                        </a:rPr>
                        <a:t>CAPACITY (</a:t>
                      </a:r>
                      <a:r>
                        <a:rPr lang="en-US" sz="800" b="1" dirty="0" err="1">
                          <a:solidFill>
                            <a:schemeClr val="bg1"/>
                          </a:solidFill>
                          <a:effectLst/>
                          <a:latin typeface="+mj-lt"/>
                          <a:ea typeface="Times New Roman" panose="02020603050405020304" pitchFamily="18" charset="0"/>
                          <a:cs typeface="Times New Roman" panose="02020603050405020304" pitchFamily="18" charset="0"/>
                        </a:rPr>
                        <a:t>MWe</a:t>
                      </a:r>
                      <a:r>
                        <a:rPr lang="en-US" sz="800" b="1" dirty="0">
                          <a:solidFill>
                            <a:schemeClr val="bg1"/>
                          </a:solidFill>
                          <a:effectLst/>
                          <a:latin typeface="+mj-lt"/>
                          <a:ea typeface="Times New Roman" panose="02020603050405020304" pitchFamily="18" charset="0"/>
                          <a:cs typeface="Times New Roman" panose="02020603050405020304" pitchFamily="18" charset="0"/>
                        </a:rPr>
                        <a:t>)</a:t>
                      </a:r>
                      <a:endParaRPr lang="en-US" sz="800" dirty="0">
                        <a:solidFill>
                          <a:schemeClr val="bg1"/>
                        </a:solidFill>
                        <a:effectLst/>
                        <a:latin typeface="+mj-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509615"/>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Burdur - Denizli - Uşak</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773810"/>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Bursa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60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2723590"/>
                  </a:ext>
                </a:extLst>
              </a:tr>
              <a:tr h="309903">
                <a:tc>
                  <a:txBody>
                    <a:bodyPr/>
                    <a:lstStyle/>
                    <a:p>
                      <a:pPr marL="0" marR="0" algn="ctr">
                        <a:lnSpc>
                          <a:spcPct val="107000"/>
                        </a:lnSpc>
                        <a:spcBef>
                          <a:spcPts val="0"/>
                        </a:spcBef>
                        <a:spcAft>
                          <a:spcPts val="0"/>
                        </a:spcAft>
                      </a:pPr>
                      <a:r>
                        <a:rPr lang="en-US" sz="800" dirty="0" err="1">
                          <a:solidFill>
                            <a:schemeClr val="bg1"/>
                          </a:solidFill>
                          <a:effectLst/>
                          <a:latin typeface="+mj-lt"/>
                          <a:ea typeface="Times New Roman" panose="02020603050405020304" pitchFamily="18" charset="0"/>
                          <a:cs typeface="Times New Roman" panose="02020603050405020304" pitchFamily="18" charset="0"/>
                        </a:rPr>
                        <a:t>Çorum</a:t>
                      </a:r>
                      <a:r>
                        <a:rPr lang="en-US" sz="800" dirty="0">
                          <a:solidFill>
                            <a:schemeClr val="bg1"/>
                          </a:solidFill>
                          <a:effectLst/>
                          <a:latin typeface="+mj-lt"/>
                          <a:ea typeface="Times New Roman" panose="02020603050405020304" pitchFamily="18" charset="0"/>
                          <a:cs typeface="Times New Roman" panose="02020603050405020304" pitchFamily="18" charset="0"/>
                        </a:rPr>
                        <a:t> - </a:t>
                      </a:r>
                      <a:r>
                        <a:rPr lang="en-US" sz="800" dirty="0" err="1">
                          <a:solidFill>
                            <a:schemeClr val="bg1"/>
                          </a:solidFill>
                          <a:effectLst/>
                          <a:latin typeface="+mj-lt"/>
                          <a:ea typeface="Times New Roman" panose="02020603050405020304" pitchFamily="18" charset="0"/>
                          <a:cs typeface="Times New Roman" panose="02020603050405020304" pitchFamily="18" charset="0"/>
                        </a:rPr>
                        <a:t>Kastamonu</a:t>
                      </a:r>
                      <a:r>
                        <a:rPr lang="en-US" sz="800" dirty="0">
                          <a:solidFill>
                            <a:schemeClr val="bg1"/>
                          </a:solidFill>
                          <a:effectLst/>
                          <a:latin typeface="+mj-lt"/>
                          <a:ea typeface="Times New Roman" panose="02020603050405020304" pitchFamily="18" charset="0"/>
                          <a:cs typeface="Times New Roman" panose="02020603050405020304" pitchFamily="18" charset="0"/>
                        </a:rPr>
                        <a:t> - </a:t>
                      </a:r>
                      <a:r>
                        <a:rPr lang="en-US" sz="800" dirty="0" err="1">
                          <a:solidFill>
                            <a:schemeClr val="bg1"/>
                          </a:solidFill>
                          <a:effectLst/>
                          <a:latin typeface="+mj-lt"/>
                          <a:ea typeface="Times New Roman" panose="02020603050405020304" pitchFamily="18" charset="0"/>
                          <a:cs typeface="Times New Roman" panose="02020603050405020304" pitchFamily="18" charset="0"/>
                        </a:rPr>
                        <a:t>Sinop</a:t>
                      </a:r>
                      <a:endParaRPr lang="en-US" sz="800" dirty="0">
                        <a:solidFill>
                          <a:schemeClr val="bg1"/>
                        </a:solidFill>
                        <a:effectLst/>
                        <a:latin typeface="+mj-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324973"/>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Edirne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40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7794997"/>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Elazığ</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40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7462533"/>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Erzincan</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30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2803574"/>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Erzurum</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30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0761136"/>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Gaziantep - Kilis</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40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4563603"/>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Hatay</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40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083030"/>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Isparta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5124496"/>
                  </a:ext>
                </a:extLst>
              </a:tr>
              <a:tr h="309903">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Kahramanmaraş - Osmaniye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70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267210"/>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Karaman - Mersin</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70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8211028"/>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Kayseri - Niğde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90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2374275"/>
                  </a:ext>
                </a:extLst>
              </a:tr>
              <a:tr h="154952">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Kırklareli</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solidFill>
                            <a:schemeClr val="bg1"/>
                          </a:solidFill>
                          <a:effectLst/>
                          <a:latin typeface="+mj-lt"/>
                          <a:ea typeface="Times New Roman" panose="02020603050405020304" pitchFamily="18" charset="0"/>
                          <a:cs typeface="Times New Roman" panose="02020603050405020304" pitchFamily="18" charset="0"/>
                        </a:rPr>
                        <a:t>60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96213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16060918"/>
              </p:ext>
            </p:extLst>
          </p:nvPr>
        </p:nvGraphicFramePr>
        <p:xfrm>
          <a:off x="6173790" y="2270075"/>
          <a:ext cx="2358026" cy="2789132"/>
        </p:xfrm>
        <a:graphic>
          <a:graphicData uri="http://schemas.openxmlformats.org/drawingml/2006/table">
            <a:tbl>
              <a:tblPr firstRow="1" firstCol="1" bandRow="1"/>
              <a:tblGrid>
                <a:gridCol w="1547650">
                  <a:extLst>
                    <a:ext uri="{9D8B030D-6E8A-4147-A177-3AD203B41FA5}">
                      <a16:colId xmlns:a16="http://schemas.microsoft.com/office/drawing/2014/main" val="3266627604"/>
                    </a:ext>
                  </a:extLst>
                </a:gridCol>
                <a:gridCol w="810376">
                  <a:extLst>
                    <a:ext uri="{9D8B030D-6E8A-4147-A177-3AD203B41FA5}">
                      <a16:colId xmlns:a16="http://schemas.microsoft.com/office/drawing/2014/main" val="177527047"/>
                    </a:ext>
                  </a:extLst>
                </a:gridCol>
              </a:tblGrid>
              <a:tr h="389097">
                <a:tc>
                  <a:txBody>
                    <a:bodyPr/>
                    <a:lstStyle/>
                    <a:p>
                      <a:pPr marL="0" marR="0" algn="ctr">
                        <a:lnSpc>
                          <a:spcPct val="107000"/>
                        </a:lnSpc>
                        <a:spcBef>
                          <a:spcPts val="0"/>
                        </a:spcBef>
                        <a:spcAft>
                          <a:spcPts val="0"/>
                        </a:spcAft>
                      </a:pPr>
                      <a:r>
                        <a:rPr lang="en-US" sz="800" b="1" dirty="0">
                          <a:solidFill>
                            <a:schemeClr val="bg1"/>
                          </a:solidFill>
                          <a:effectLst/>
                          <a:latin typeface="+mj-lt"/>
                          <a:ea typeface="Times New Roman" panose="02020603050405020304" pitchFamily="18" charset="0"/>
                          <a:cs typeface="Times New Roman" panose="02020603050405020304" pitchFamily="18" charset="0"/>
                        </a:rPr>
                        <a:t>COMPETITION NAME</a:t>
                      </a:r>
                      <a:endParaRPr lang="en-US" sz="800" dirty="0">
                        <a:solidFill>
                          <a:schemeClr val="bg1"/>
                        </a:solidFill>
                        <a:effectLst/>
                        <a:latin typeface="+mj-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b="1" dirty="0" smtClean="0">
                          <a:solidFill>
                            <a:schemeClr val="bg1"/>
                          </a:solidFill>
                          <a:effectLst/>
                          <a:latin typeface="+mj-lt"/>
                          <a:ea typeface="Times New Roman" panose="02020603050405020304" pitchFamily="18" charset="0"/>
                          <a:cs typeface="Times New Roman" panose="02020603050405020304" pitchFamily="18" charset="0"/>
                        </a:rPr>
                        <a:t>CAPACITY (</a:t>
                      </a:r>
                      <a:r>
                        <a:rPr lang="en-US" sz="800" b="1" dirty="0" err="1">
                          <a:solidFill>
                            <a:schemeClr val="bg1"/>
                          </a:solidFill>
                          <a:effectLst/>
                          <a:latin typeface="+mj-lt"/>
                          <a:ea typeface="Times New Roman" panose="02020603050405020304" pitchFamily="18" charset="0"/>
                          <a:cs typeface="Times New Roman" panose="02020603050405020304" pitchFamily="18" charset="0"/>
                        </a:rPr>
                        <a:t>MWe</a:t>
                      </a:r>
                      <a:r>
                        <a:rPr lang="en-US" sz="800" b="1" dirty="0">
                          <a:solidFill>
                            <a:schemeClr val="bg1"/>
                          </a:solidFill>
                          <a:effectLst/>
                          <a:latin typeface="+mj-lt"/>
                          <a:ea typeface="Times New Roman" panose="02020603050405020304" pitchFamily="18" charset="0"/>
                          <a:cs typeface="Times New Roman" panose="02020603050405020304" pitchFamily="18" charset="0"/>
                        </a:rPr>
                        <a:t>)</a:t>
                      </a:r>
                      <a:endParaRPr lang="en-US" sz="800" dirty="0">
                        <a:solidFill>
                          <a:schemeClr val="bg1"/>
                        </a:solidFill>
                        <a:effectLst/>
                        <a:latin typeface="+mj-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4556143"/>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Kocaeli - Yalova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40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9184494"/>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Konya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8408615"/>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Malatya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80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9790727"/>
                  </a:ext>
                </a:extLst>
              </a:tr>
              <a:tr h="218185">
                <a:tc>
                  <a:txBody>
                    <a:bodyPr/>
                    <a:lstStyle/>
                    <a:p>
                      <a:pPr marL="0" marR="0" algn="ctr">
                        <a:lnSpc>
                          <a:spcPct val="107000"/>
                        </a:lnSpc>
                        <a:spcBef>
                          <a:spcPts val="0"/>
                        </a:spcBef>
                        <a:spcAft>
                          <a:spcPts val="0"/>
                        </a:spcAft>
                      </a:pPr>
                      <a:r>
                        <a:rPr lang="en-US" sz="800" dirty="0" err="1">
                          <a:solidFill>
                            <a:schemeClr val="bg1"/>
                          </a:solidFill>
                          <a:effectLst/>
                          <a:latin typeface="+mj-lt"/>
                          <a:ea typeface="Times New Roman" panose="02020603050405020304" pitchFamily="18" charset="0"/>
                          <a:cs typeface="Times New Roman" panose="02020603050405020304" pitchFamily="18" charset="0"/>
                        </a:rPr>
                        <a:t>Manisa</a:t>
                      </a:r>
                      <a:endParaRPr lang="en-US" sz="800" dirty="0">
                        <a:solidFill>
                          <a:schemeClr val="bg1"/>
                        </a:solidFill>
                        <a:effectLst/>
                        <a:latin typeface="+mj-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30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161146"/>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Ordu</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3670642"/>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Siirt - Şırnak - Hakkari</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30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443376"/>
                  </a:ext>
                </a:extLst>
              </a:tr>
              <a:tr h="218185">
                <a:tc>
                  <a:txBody>
                    <a:bodyPr/>
                    <a:lstStyle/>
                    <a:p>
                      <a:pPr marL="0" marR="0" algn="ctr">
                        <a:lnSpc>
                          <a:spcPct val="107000"/>
                        </a:lnSpc>
                        <a:spcBef>
                          <a:spcPts val="0"/>
                        </a:spcBef>
                        <a:spcAft>
                          <a:spcPts val="0"/>
                        </a:spcAft>
                      </a:pPr>
                      <a:r>
                        <a:rPr lang="en-US" sz="800" dirty="0">
                          <a:solidFill>
                            <a:schemeClr val="bg1"/>
                          </a:solidFill>
                          <a:effectLst/>
                          <a:latin typeface="+mj-lt"/>
                          <a:ea typeface="Times New Roman" panose="02020603050405020304" pitchFamily="18" charset="0"/>
                          <a:cs typeface="Times New Roman" panose="02020603050405020304" pitchFamily="18" charset="0"/>
                        </a:rPr>
                        <a:t>Sivas</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90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578732"/>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Tekirdağ</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60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6038945"/>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Tokat</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60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4595492"/>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Van</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30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804121"/>
                  </a:ext>
                </a:extLst>
              </a:tr>
              <a:tr h="218185">
                <a:tc>
                  <a:txBody>
                    <a:bodyPr/>
                    <a:lstStyle/>
                    <a:p>
                      <a:pPr marL="0" marR="0" algn="ctr">
                        <a:lnSpc>
                          <a:spcPct val="107000"/>
                        </a:lnSpc>
                        <a:spcBef>
                          <a:spcPts val="0"/>
                        </a:spcBef>
                        <a:spcAft>
                          <a:spcPts val="0"/>
                        </a:spcAft>
                      </a:pPr>
                      <a:r>
                        <a:rPr lang="en-US" sz="800">
                          <a:solidFill>
                            <a:schemeClr val="bg1"/>
                          </a:solidFill>
                          <a:effectLst/>
                          <a:latin typeface="+mj-lt"/>
                          <a:ea typeface="Times New Roman" panose="02020603050405020304" pitchFamily="18" charset="0"/>
                          <a:cs typeface="Times New Roman" panose="02020603050405020304" pitchFamily="18" charset="0"/>
                        </a:rPr>
                        <a:t>Yozgat</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solidFill>
                            <a:schemeClr val="bg1"/>
                          </a:solidFill>
                          <a:effectLst/>
                          <a:latin typeface="+mj-lt"/>
                          <a:ea typeface="Times New Roman" panose="02020603050405020304" pitchFamily="18" charset="0"/>
                          <a:cs typeface="Times New Roman" panose="02020603050405020304" pitchFamily="18" charset="0"/>
                        </a:rPr>
                        <a:t>50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245000"/>
                  </a:ext>
                </a:extLst>
              </a:tr>
            </a:tbl>
          </a:graphicData>
        </a:graphic>
      </p:graphicFrame>
      <p:sp>
        <p:nvSpPr>
          <p:cNvPr id="37" name="Text Box 250">
            <a:extLst>
              <a:ext uri="{FF2B5EF4-FFF2-40B4-BE49-F238E27FC236}">
                <a16:creationId xmlns:a16="http://schemas.microsoft.com/office/drawing/2014/main" id="{2D49669B-9F07-B74C-9243-DB757E10C18B}"/>
              </a:ext>
            </a:extLst>
          </p:cNvPr>
          <p:cNvSpPr txBox="1">
            <a:spLocks noChangeArrowheads="1"/>
          </p:cNvSpPr>
          <p:nvPr/>
        </p:nvSpPr>
        <p:spPr bwMode="auto">
          <a:xfrm>
            <a:off x="3095812" y="1597553"/>
            <a:ext cx="2287372" cy="184666"/>
          </a:xfrm>
          <a:prstGeom prst="rect">
            <a:avLst/>
          </a:prstGeom>
          <a:noFill/>
          <a:ln w="9525" cap="flat">
            <a:noFill/>
            <a:round/>
            <a:headEnd/>
            <a:tailEnd/>
          </a:ln>
          <a:effec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1200" b="1" dirty="0" smtClean="0">
                <a:solidFill>
                  <a:schemeClr val="bg1"/>
                </a:solidFill>
                <a:latin typeface="Arial"/>
                <a:cs typeface="Arial"/>
              </a:rPr>
              <a:t>12</a:t>
            </a:r>
            <a:r>
              <a:rPr lang="en-US" sz="1200" b="1" baseline="30000" dirty="0" smtClean="0">
                <a:solidFill>
                  <a:schemeClr val="bg1"/>
                </a:solidFill>
                <a:latin typeface="Arial"/>
                <a:cs typeface="Arial"/>
              </a:rPr>
              <a:t>th</a:t>
            </a:r>
            <a:r>
              <a:rPr lang="en-US" sz="1200" b="1" dirty="0" smtClean="0">
                <a:solidFill>
                  <a:schemeClr val="bg1"/>
                </a:solidFill>
                <a:latin typeface="Arial"/>
                <a:cs typeface="Arial"/>
              </a:rPr>
              <a:t> of October, 2021</a:t>
            </a:r>
            <a:endParaRPr lang="en-US" sz="1200" b="1" dirty="0">
              <a:solidFill>
                <a:schemeClr val="bg1"/>
              </a:solidFill>
              <a:latin typeface="Arial"/>
              <a:cs typeface="Arial"/>
            </a:endParaRPr>
          </a:p>
        </p:txBody>
      </p:sp>
      <p:sp>
        <p:nvSpPr>
          <p:cNvPr id="40" name="Text Box 250">
            <a:extLst>
              <a:ext uri="{FF2B5EF4-FFF2-40B4-BE49-F238E27FC236}">
                <a16:creationId xmlns:a16="http://schemas.microsoft.com/office/drawing/2014/main" id="{2D49669B-9F07-B74C-9243-DB757E10C18B}"/>
              </a:ext>
            </a:extLst>
          </p:cNvPr>
          <p:cNvSpPr txBox="1">
            <a:spLocks noChangeArrowheads="1"/>
          </p:cNvSpPr>
          <p:nvPr/>
        </p:nvSpPr>
        <p:spPr bwMode="auto">
          <a:xfrm>
            <a:off x="6244444" y="1593713"/>
            <a:ext cx="2287372" cy="184666"/>
          </a:xfrm>
          <a:prstGeom prst="rect">
            <a:avLst/>
          </a:prstGeom>
          <a:noFill/>
          <a:ln w="9525" cap="flat">
            <a:noFill/>
            <a:round/>
            <a:headEnd/>
            <a:tailEnd/>
          </a:ln>
          <a:effec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SimSun" charset="0"/>
                <a:cs typeface="SimSun" charset="0"/>
              </a:defRPr>
            </a:lvl9pPr>
          </a:lstStyle>
          <a:p>
            <a:pPr algn="ctr"/>
            <a:r>
              <a:rPr lang="en-US" sz="1200" b="1" dirty="0" smtClean="0">
                <a:solidFill>
                  <a:schemeClr val="bg1"/>
                </a:solidFill>
                <a:latin typeface="Arial"/>
                <a:cs typeface="Arial"/>
              </a:rPr>
              <a:t>12</a:t>
            </a:r>
            <a:r>
              <a:rPr lang="en-US" sz="1200" b="1" baseline="30000" dirty="0" smtClean="0">
                <a:solidFill>
                  <a:schemeClr val="bg1"/>
                </a:solidFill>
                <a:latin typeface="Arial"/>
                <a:cs typeface="Arial"/>
              </a:rPr>
              <a:t>th</a:t>
            </a:r>
            <a:r>
              <a:rPr lang="en-US" sz="1200" b="1" dirty="0" smtClean="0">
                <a:solidFill>
                  <a:schemeClr val="bg1"/>
                </a:solidFill>
                <a:latin typeface="Arial"/>
                <a:cs typeface="Arial"/>
              </a:rPr>
              <a:t> of October, 2021</a:t>
            </a:r>
            <a:endParaRPr lang="en-US" sz="1200" b="1" dirty="0">
              <a:solidFill>
                <a:schemeClr val="bg1"/>
              </a:solidFill>
              <a:latin typeface="Arial"/>
              <a:cs typeface="Arial"/>
            </a:endParaRPr>
          </a:p>
        </p:txBody>
      </p:sp>
      <p:sp>
        <p:nvSpPr>
          <p:cNvPr id="45" name="Rectangle 44"/>
          <p:cNvSpPr/>
          <p:nvPr/>
        </p:nvSpPr>
        <p:spPr>
          <a:xfrm>
            <a:off x="371608" y="212158"/>
            <a:ext cx="4265078" cy="276999"/>
          </a:xfrm>
          <a:prstGeom prst="rect">
            <a:avLst/>
          </a:prstGeom>
        </p:spPr>
        <p:txBody>
          <a:bodyPr wrap="square">
            <a:spAutoFit/>
          </a:bodyPr>
          <a:lstStyle/>
          <a:p>
            <a:r>
              <a:rPr lang="en-GB" sz="1200" b="1" dirty="0" smtClean="0">
                <a:solidFill>
                  <a:schemeClr val="bg1">
                    <a:lumMod val="95000"/>
                  </a:schemeClr>
                </a:solidFill>
                <a:latin typeface="+mj-lt"/>
              </a:rPr>
              <a:t>WIND-III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nvGrpSpPr>
          <p:cNvPr id="46" name="Group 45"/>
          <p:cNvGrpSpPr/>
          <p:nvPr/>
        </p:nvGrpSpPr>
        <p:grpSpPr>
          <a:xfrm>
            <a:off x="-205055" y="-105829"/>
            <a:ext cx="4689341" cy="738625"/>
            <a:chOff x="-205055" y="-105830"/>
            <a:chExt cx="4689341" cy="738625"/>
          </a:xfrm>
        </p:grpSpPr>
        <p:sp>
          <p:nvSpPr>
            <p:cNvPr id="47" name="Rounded Rectangle 46"/>
            <p:cNvSpPr/>
            <p:nvPr/>
          </p:nvSpPr>
          <p:spPr>
            <a:xfrm>
              <a:off x="-205055" y="-105830"/>
              <a:ext cx="2829012"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48" name="Rectangle 47"/>
            <p:cNvSpPr/>
            <p:nvPr/>
          </p:nvSpPr>
          <p:spPr>
            <a:xfrm>
              <a:off x="219208" y="177234"/>
              <a:ext cx="4265078" cy="276999"/>
            </a:xfrm>
            <a:prstGeom prst="rect">
              <a:avLst/>
            </a:prstGeom>
          </p:spPr>
          <p:txBody>
            <a:bodyPr wrap="square">
              <a:spAutoFit/>
            </a:bodyPr>
            <a:lstStyle/>
            <a:p>
              <a:r>
                <a:rPr lang="en-GB" sz="1200" b="1" dirty="0" smtClean="0">
                  <a:solidFill>
                    <a:schemeClr val="bg1">
                      <a:lumMod val="95000"/>
                    </a:schemeClr>
                  </a:solidFill>
                  <a:latin typeface="+mj-lt"/>
                </a:rPr>
                <a:t>WIND-III </a:t>
              </a:r>
              <a:r>
                <a:rPr lang="en-GB" sz="1200" b="1" dirty="0">
                  <a:solidFill>
                    <a:schemeClr val="bg1">
                      <a:lumMod val="95000"/>
                    </a:schemeClr>
                  </a:solidFill>
                  <a:latin typeface="+mj-lt"/>
                </a:rPr>
                <a:t>YEKA </a:t>
              </a:r>
              <a:r>
                <a:rPr lang="en-GB" sz="1200" b="1" dirty="0" smtClean="0">
                  <a:solidFill>
                    <a:schemeClr val="bg1">
                      <a:lumMod val="95000"/>
                    </a:schemeClr>
                  </a:solidFill>
                  <a:latin typeface="+mj-lt"/>
                </a:rPr>
                <a:t>PROJECT</a:t>
              </a:r>
              <a:endParaRPr lang="en-GB" sz="1200" b="1" dirty="0">
                <a:solidFill>
                  <a:schemeClr val="bg1">
                    <a:lumMod val="95000"/>
                  </a:schemeClr>
                </a:solidFill>
                <a:latin typeface="+mj-lt"/>
              </a:endParaRPr>
            </a:p>
          </p:txBody>
        </p:sp>
      </p:grpSp>
      <p:graphicFrame>
        <p:nvGraphicFramePr>
          <p:cNvPr id="6" name="Table 5"/>
          <p:cNvGraphicFramePr>
            <a:graphicFrameLocks noGrp="1"/>
          </p:cNvGraphicFramePr>
          <p:nvPr>
            <p:extLst>
              <p:ext uri="{D42A27DB-BD31-4B8C-83A1-F6EECF244321}">
                <p14:modId xmlns:p14="http://schemas.microsoft.com/office/powerpoint/2010/main" val="2384997086"/>
              </p:ext>
            </p:extLst>
          </p:nvPr>
        </p:nvGraphicFramePr>
        <p:xfrm>
          <a:off x="145348" y="2252083"/>
          <a:ext cx="2590800" cy="2773688"/>
        </p:xfrm>
        <a:graphic>
          <a:graphicData uri="http://schemas.openxmlformats.org/drawingml/2006/table">
            <a:tbl>
              <a:tblPr firstRow="1" firstCol="1" bandRow="1"/>
              <a:tblGrid>
                <a:gridCol w="1727200">
                  <a:extLst>
                    <a:ext uri="{9D8B030D-6E8A-4147-A177-3AD203B41FA5}">
                      <a16:colId xmlns:a16="http://schemas.microsoft.com/office/drawing/2014/main" val="509503276"/>
                    </a:ext>
                  </a:extLst>
                </a:gridCol>
                <a:gridCol w="863600">
                  <a:extLst>
                    <a:ext uri="{9D8B030D-6E8A-4147-A177-3AD203B41FA5}">
                      <a16:colId xmlns:a16="http://schemas.microsoft.com/office/drawing/2014/main" val="2774490965"/>
                    </a:ext>
                  </a:extLst>
                </a:gridCol>
              </a:tblGrid>
              <a:tr h="276860">
                <a:tc>
                  <a:txBody>
                    <a:bodyPr/>
                    <a:lstStyle/>
                    <a:p>
                      <a:pPr marL="0" marR="0" algn="ctr">
                        <a:lnSpc>
                          <a:spcPct val="106000"/>
                        </a:lnSpc>
                        <a:spcBef>
                          <a:spcPts val="0"/>
                        </a:spcBef>
                        <a:spcAft>
                          <a:spcPts val="0"/>
                        </a:spcAft>
                      </a:pPr>
                      <a:r>
                        <a:rPr lang="en-US" sz="8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COMPETITION NAME</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CAPACITY (MWe)</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8267668"/>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Adana</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268791"/>
                  </a:ext>
                </a:extLst>
              </a:tr>
              <a:tr h="138430">
                <a:tc>
                  <a:txBody>
                    <a:bodyPr/>
                    <a:lstStyle/>
                    <a:p>
                      <a:pPr marL="0" marR="0" algn="ctr">
                        <a:lnSpc>
                          <a:spcPct val="106000"/>
                        </a:lnSpc>
                        <a:spcBef>
                          <a:spcPts val="0"/>
                        </a:spcBef>
                        <a:spcAft>
                          <a:spcPts val="0"/>
                        </a:spcAft>
                      </a:pPr>
                      <a:r>
                        <a:rPr lang="en-US" sz="800" kern="12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Adıyaman</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3157004"/>
                  </a:ext>
                </a:extLst>
              </a:tr>
              <a:tr h="138430">
                <a:tc>
                  <a:txBody>
                    <a:bodyPr/>
                    <a:lstStyle/>
                    <a:p>
                      <a:pPr marL="0" marR="0" algn="ctr">
                        <a:lnSpc>
                          <a:spcPct val="106000"/>
                        </a:lnSpc>
                        <a:spcBef>
                          <a:spcPts val="0"/>
                        </a:spcBef>
                        <a:spcAft>
                          <a:spcPts val="0"/>
                        </a:spcAft>
                      </a:pPr>
                      <a:r>
                        <a:rPr lang="en-US" sz="800" kern="1200" dirty="0" err="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Afyonkarahisar</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831597"/>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Ağrı - Iğdır</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3005645"/>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Aksaray -  Kırşehir -  Nevşehir</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70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5402099"/>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Amasya -  Samsun</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60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991701"/>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Ankara -  Kırıkkale -  Çankırı</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577894"/>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Antalya</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60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132435"/>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Ardahan - Kars</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4135143"/>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Artvin - Rize - Trabzon</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9354986"/>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Bartın - Zonguldak - Karabük</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851150"/>
                  </a:ext>
                </a:extLst>
              </a:tr>
              <a:tr h="27686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Batman - Mardin - Diyarbakır - Şanlıurfa</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73468"/>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Bayburt - Gümüşhane - Giresun</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943104"/>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Bilecik - Eskişehir - Kütahya</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70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465004"/>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Bingöl - Tunceli</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30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7406835"/>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Bitlis - Muş</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30</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708504"/>
                  </a:ext>
                </a:extLst>
              </a:tr>
              <a:tr h="138430">
                <a:tc>
                  <a:txBody>
                    <a:bodyPr/>
                    <a:lstStyle/>
                    <a:p>
                      <a:pPr marL="0" marR="0" algn="ctr">
                        <a:lnSpc>
                          <a:spcPct val="106000"/>
                        </a:lnSpc>
                        <a:spcBef>
                          <a:spcPts val="0"/>
                        </a:spcBef>
                        <a:spcAft>
                          <a:spcPts val="0"/>
                        </a:spcAft>
                      </a:pPr>
                      <a:r>
                        <a:rPr lang="en-US" sz="800"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Bolu - Düzce - Sakarya</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6000"/>
                        </a:lnSpc>
                        <a:spcBef>
                          <a:spcPts val="0"/>
                        </a:spcBef>
                        <a:spcAft>
                          <a:spcPts val="0"/>
                        </a:spcAft>
                      </a:pPr>
                      <a:r>
                        <a:rPr lang="en-US" sz="800" kern="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640" marR="4064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7379060"/>
                  </a:ext>
                </a:extLst>
              </a:tr>
            </a:tbl>
          </a:graphicData>
        </a:graphic>
      </p:graphicFrame>
    </p:spTree>
    <p:extLst>
      <p:ext uri="{BB962C8B-B14F-4D97-AF65-F5344CB8AC3E}">
        <p14:creationId xmlns:p14="http://schemas.microsoft.com/office/powerpoint/2010/main" val="488380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E506036-A714-6E45-A233-745AA08FC3F2}"/>
              </a:ext>
            </a:extLst>
          </p:cNvPr>
          <p:cNvGrpSpPr/>
          <p:nvPr/>
        </p:nvGrpSpPr>
        <p:grpSpPr>
          <a:xfrm>
            <a:off x="-205056" y="-105829"/>
            <a:ext cx="4689342" cy="738625"/>
            <a:chOff x="-205056" y="-105830"/>
            <a:chExt cx="4689342" cy="738625"/>
          </a:xfrm>
        </p:grpSpPr>
        <p:sp>
          <p:nvSpPr>
            <p:cNvPr id="19" name="Rounded Rectangle 18">
              <a:extLst>
                <a:ext uri="{FF2B5EF4-FFF2-40B4-BE49-F238E27FC236}">
                  <a16:creationId xmlns:a16="http://schemas.microsoft.com/office/drawing/2014/main" id="{760E672E-3E88-054D-BBB2-43CEAFBA750F}"/>
                </a:ext>
              </a:extLst>
            </p:cNvPr>
            <p:cNvSpPr/>
            <p:nvPr/>
          </p:nvSpPr>
          <p:spPr>
            <a:xfrm>
              <a:off x="-205056" y="-105830"/>
              <a:ext cx="3366709"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27E8B225-671F-8A40-93EA-1664D4366B80}"/>
                </a:ext>
              </a:extLst>
            </p:cNvPr>
            <p:cNvSpPr/>
            <p:nvPr/>
          </p:nvSpPr>
          <p:spPr>
            <a:xfrm>
              <a:off x="219208" y="177234"/>
              <a:ext cx="4265078" cy="276999"/>
            </a:xfrm>
            <a:prstGeom prst="rect">
              <a:avLst/>
            </a:prstGeom>
          </p:spPr>
          <p:txBody>
            <a:bodyPr wrap="square">
              <a:spAutoFit/>
            </a:bodyPr>
            <a:lstStyle/>
            <a:p>
              <a:r>
                <a:rPr lang="en-GB" sz="1200" b="1" dirty="0">
                  <a:solidFill>
                    <a:schemeClr val="bg1">
                      <a:lumMod val="95000"/>
                    </a:schemeClr>
                  </a:solidFill>
                  <a:latin typeface="+mj-lt"/>
                </a:rPr>
                <a:t>LOCALIZATION AND EFFICIENCY</a:t>
              </a:r>
            </a:p>
          </p:txBody>
        </p:sp>
      </p:grpSp>
      <p:sp>
        <p:nvSpPr>
          <p:cNvPr id="21" name="Rectangle 20">
            <a:extLst>
              <a:ext uri="{FF2B5EF4-FFF2-40B4-BE49-F238E27FC236}">
                <a16:creationId xmlns:a16="http://schemas.microsoft.com/office/drawing/2014/main" id="{B1A3703F-3875-2144-B36F-23D8A05E2EBE}"/>
              </a:ext>
            </a:extLst>
          </p:cNvPr>
          <p:cNvSpPr/>
          <p:nvPr/>
        </p:nvSpPr>
        <p:spPr>
          <a:xfrm>
            <a:off x="3354817" y="162599"/>
            <a:ext cx="5558963" cy="307777"/>
          </a:xfrm>
          <a:prstGeom prst="rect">
            <a:avLst/>
          </a:prstGeom>
        </p:spPr>
        <p:txBody>
          <a:bodyPr wrap="square">
            <a:spAutoFit/>
          </a:bodyPr>
          <a:lstStyle/>
          <a:p>
            <a:pPr algn="r"/>
            <a:r>
              <a:rPr lang="en-GB" b="1" dirty="0">
                <a:solidFill>
                  <a:schemeClr val="tx1">
                    <a:lumMod val="85000"/>
                    <a:lumOff val="15000"/>
                  </a:schemeClr>
                </a:solidFill>
                <a:latin typeface="+mj-lt"/>
              </a:rPr>
              <a:t>LOCALIZATION RATIOS</a:t>
            </a:r>
          </a:p>
        </p:txBody>
      </p:sp>
      <p:cxnSp>
        <p:nvCxnSpPr>
          <p:cNvPr id="22" name="Straight Connector 21">
            <a:extLst>
              <a:ext uri="{FF2B5EF4-FFF2-40B4-BE49-F238E27FC236}">
                <a16:creationId xmlns:a16="http://schemas.microsoft.com/office/drawing/2014/main" id="{F8D4A612-9852-DC46-9DE0-5F9BF9398595}"/>
              </a:ext>
            </a:extLst>
          </p:cNvPr>
          <p:cNvCxnSpPr>
            <a:cxnSpLocks/>
          </p:cNvCxnSpPr>
          <p:nvPr/>
        </p:nvCxnSpPr>
        <p:spPr>
          <a:xfrm>
            <a:off x="6641024" y="539111"/>
            <a:ext cx="2272756"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668020838"/>
              </p:ext>
            </p:extLst>
          </p:nvPr>
        </p:nvGraphicFramePr>
        <p:xfrm>
          <a:off x="1169233" y="697596"/>
          <a:ext cx="6520721" cy="4389736"/>
        </p:xfrm>
        <a:graphic>
          <a:graphicData uri="http://schemas.openxmlformats.org/drawingml/2006/table">
            <a:tbl>
              <a:tblPr firstRow="1" firstCol="1" bandRow="1">
                <a:tableStyleId>{5C22544A-7EE6-4342-B048-85BDC9FD1C3A}</a:tableStyleId>
              </a:tblPr>
              <a:tblGrid>
                <a:gridCol w="1746354">
                  <a:extLst>
                    <a:ext uri="{9D8B030D-6E8A-4147-A177-3AD203B41FA5}">
                      <a16:colId xmlns:a16="http://schemas.microsoft.com/office/drawing/2014/main" val="1584865687"/>
                    </a:ext>
                  </a:extLst>
                </a:gridCol>
                <a:gridCol w="2510852">
                  <a:extLst>
                    <a:ext uri="{9D8B030D-6E8A-4147-A177-3AD203B41FA5}">
                      <a16:colId xmlns:a16="http://schemas.microsoft.com/office/drawing/2014/main" val="2810480952"/>
                    </a:ext>
                  </a:extLst>
                </a:gridCol>
                <a:gridCol w="1176728">
                  <a:extLst>
                    <a:ext uri="{9D8B030D-6E8A-4147-A177-3AD203B41FA5}">
                      <a16:colId xmlns:a16="http://schemas.microsoft.com/office/drawing/2014/main" val="1869237741"/>
                    </a:ext>
                  </a:extLst>
                </a:gridCol>
                <a:gridCol w="1086787">
                  <a:extLst>
                    <a:ext uri="{9D8B030D-6E8A-4147-A177-3AD203B41FA5}">
                      <a16:colId xmlns:a16="http://schemas.microsoft.com/office/drawing/2014/main" val="2603025746"/>
                    </a:ext>
                  </a:extLst>
                </a:gridCol>
              </a:tblGrid>
              <a:tr h="647114">
                <a:tc>
                  <a:txBody>
                    <a:bodyPr/>
                    <a:lstStyle/>
                    <a:p>
                      <a:pPr marL="0" marR="0" algn="ctr">
                        <a:lnSpc>
                          <a:spcPct val="115000"/>
                        </a:lnSpc>
                        <a:spcBef>
                          <a:spcPts val="0"/>
                        </a:spcBef>
                        <a:spcAft>
                          <a:spcPts val="0"/>
                        </a:spcAft>
                      </a:pPr>
                      <a:r>
                        <a:rPr lang="en-US" sz="1000" dirty="0">
                          <a:effectLst/>
                        </a:rPr>
                        <a:t>COMPONENT</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1000" dirty="0">
                          <a:effectLst/>
                        </a:rPr>
                        <a:t>SUB-COMPONENTS</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1000" dirty="0">
                          <a:effectLst/>
                        </a:rPr>
                        <a:t>COMPONENT </a:t>
                      </a:r>
                      <a:r>
                        <a:rPr lang="en-US" sz="1000" dirty="0" smtClean="0">
                          <a:effectLst/>
                        </a:rPr>
                        <a:t>LOCALIZATION </a:t>
                      </a:r>
                      <a:r>
                        <a:rPr lang="en-US" sz="1000" dirty="0">
                          <a:effectLst/>
                        </a:rPr>
                        <a:t>SCORE</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1000" dirty="0">
                          <a:effectLst/>
                        </a:rPr>
                        <a:t>MINIMUM LOCAL CONTENT RATIO (%)</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611346971"/>
                  </a:ext>
                </a:extLst>
              </a:tr>
              <a:tr h="97067">
                <a:tc rowSpan="3">
                  <a:txBody>
                    <a:bodyPr/>
                    <a:lstStyle/>
                    <a:p>
                      <a:pPr marL="0" marR="0" algn="ctr">
                        <a:lnSpc>
                          <a:spcPct val="115000"/>
                        </a:lnSpc>
                        <a:spcBef>
                          <a:spcPts val="0"/>
                        </a:spcBef>
                        <a:spcAft>
                          <a:spcPts val="0"/>
                        </a:spcAft>
                      </a:pPr>
                      <a:r>
                        <a:rPr lang="en-US" sz="800" dirty="0">
                          <a:effectLst/>
                        </a:rPr>
                        <a:t>TOWER</a:t>
                      </a:r>
                      <a:endParaRPr lang="en-US" sz="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nSpc>
                          <a:spcPct val="115000"/>
                        </a:lnSpc>
                        <a:spcBef>
                          <a:spcPts val="0"/>
                        </a:spcBef>
                        <a:spcAft>
                          <a:spcPts val="0"/>
                        </a:spcAft>
                      </a:pPr>
                      <a:r>
                        <a:rPr lang="en-US" sz="600">
                          <a:effectLst/>
                        </a:rPr>
                        <a:t>1. Tower</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dirty="0">
                          <a:effectLst/>
                        </a:rPr>
                        <a:t>17 </a:t>
                      </a:r>
                      <a:endParaRPr lang="en-US" sz="5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dirty="0">
                          <a:effectLst/>
                        </a:rPr>
                        <a:t>65</a:t>
                      </a:r>
                      <a:endParaRPr lang="en-US" sz="5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331614094"/>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a:effectLst/>
                        </a:rPr>
                        <a:t>2.  Mechanical tower interior components</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4</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4290295354"/>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a:effectLst/>
                        </a:rPr>
                        <a:t>3.  Anchor, anchor plates,  anchor chain, bolts and fasteners</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70</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2999192605"/>
                  </a:ext>
                </a:extLst>
              </a:tr>
              <a:tr h="97067">
                <a:tc rowSpan="5">
                  <a:txBody>
                    <a:bodyPr/>
                    <a:lstStyle/>
                    <a:p>
                      <a:pPr marL="0" marR="0" algn="ctr">
                        <a:lnSpc>
                          <a:spcPct val="115000"/>
                        </a:lnSpc>
                        <a:spcBef>
                          <a:spcPts val="0"/>
                        </a:spcBef>
                        <a:spcAft>
                          <a:spcPts val="0"/>
                        </a:spcAft>
                      </a:pPr>
                      <a:r>
                        <a:rPr lang="en-US" sz="800" dirty="0">
                          <a:effectLst/>
                        </a:rPr>
                        <a:t>ROTOR</a:t>
                      </a:r>
                      <a:endParaRPr lang="en-US" sz="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nSpc>
                          <a:spcPct val="115000"/>
                        </a:lnSpc>
                        <a:spcBef>
                          <a:spcPts val="0"/>
                        </a:spcBef>
                        <a:spcAft>
                          <a:spcPts val="0"/>
                        </a:spcAft>
                      </a:pPr>
                      <a:r>
                        <a:rPr lang="en-US" sz="600">
                          <a:effectLst/>
                        </a:rPr>
                        <a:t>1. Rotor blade</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19,5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65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582474867"/>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2.  Rotor hub</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2,3</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289804332"/>
                  </a:ext>
                </a:extLst>
              </a:tr>
              <a:tr h="140476">
                <a:tc vMerge="1">
                  <a:txBody>
                    <a:bodyPr/>
                    <a:lstStyle/>
                    <a:p>
                      <a:endParaRPr lang="en-US"/>
                    </a:p>
                  </a:txBody>
                  <a:tcPr/>
                </a:tc>
                <a:tc>
                  <a:txBody>
                    <a:bodyPr/>
                    <a:lstStyle/>
                    <a:p>
                      <a:pPr marL="0" marR="0">
                        <a:lnSpc>
                          <a:spcPct val="115000"/>
                        </a:lnSpc>
                        <a:spcBef>
                          <a:spcPts val="0"/>
                        </a:spcBef>
                        <a:spcAft>
                          <a:spcPts val="0"/>
                        </a:spcAft>
                      </a:pPr>
                      <a:r>
                        <a:rPr lang="en-US" sz="600">
                          <a:effectLst/>
                        </a:rPr>
                        <a:t>3.  Rotor blade bearings</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398485301"/>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4.  Main or fixed shaft</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2</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177582447"/>
                  </a:ext>
                </a:extLst>
              </a:tr>
              <a:tr h="104127">
                <a:tc vMerge="1">
                  <a:txBody>
                    <a:bodyPr/>
                    <a:lstStyle/>
                    <a:p>
                      <a:endParaRPr lang="en-US"/>
                    </a:p>
                  </a:txBody>
                  <a:tcPr/>
                </a:tc>
                <a:tc>
                  <a:txBody>
                    <a:bodyPr/>
                    <a:lstStyle/>
                    <a:p>
                      <a:pPr marL="0" marR="0">
                        <a:lnSpc>
                          <a:spcPct val="115000"/>
                        </a:lnSpc>
                        <a:spcBef>
                          <a:spcPts val="0"/>
                        </a:spcBef>
                        <a:spcAft>
                          <a:spcPts val="0"/>
                        </a:spcAft>
                      </a:pPr>
                      <a:r>
                        <a:rPr lang="en-US" sz="600">
                          <a:effectLst/>
                        </a:rPr>
                        <a:t>5.  Pitch system</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4,5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522316169"/>
                  </a:ext>
                </a:extLst>
              </a:tr>
              <a:tr h="162634">
                <a:tc rowSpan="8">
                  <a:txBody>
                    <a:bodyPr/>
                    <a:lstStyle/>
                    <a:p>
                      <a:pPr marL="0" marR="0" algn="ctr">
                        <a:lnSpc>
                          <a:spcPct val="115000"/>
                        </a:lnSpc>
                        <a:spcBef>
                          <a:spcPts val="0"/>
                        </a:spcBef>
                        <a:spcAft>
                          <a:spcPts val="0"/>
                        </a:spcAft>
                      </a:pPr>
                      <a:r>
                        <a:rPr lang="en-US" sz="800" dirty="0">
                          <a:effectLst/>
                        </a:rPr>
                        <a:t>NACELLE</a:t>
                      </a:r>
                      <a:endParaRPr lang="en-US" sz="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nSpc>
                          <a:spcPct val="107000"/>
                        </a:lnSpc>
                        <a:spcBef>
                          <a:spcPts val="0"/>
                        </a:spcBef>
                        <a:spcAft>
                          <a:spcPts val="0"/>
                        </a:spcAft>
                      </a:pPr>
                      <a:r>
                        <a:rPr lang="en-US" sz="600">
                          <a:effectLst/>
                        </a:rPr>
                        <a:t>1.  Nacelle housing, spinner and canopy</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2</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298267231"/>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a:effectLst/>
                        </a:rPr>
                        <a:t>2.  Main frame, bed/generator frames and bed plate</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3</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541788781"/>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3.  Yaw ring</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31349995"/>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4.  Yaw system</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3</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2558014532"/>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dirty="0">
                          <a:effectLst/>
                        </a:rPr>
                        <a:t>5.  Main shaft bearing and main shaft bed</a:t>
                      </a:r>
                      <a:endParaRPr lang="en-US" sz="5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1,7</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2575888474"/>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6.  Cooling system</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2669941833"/>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7.  Brake system</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1,2</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61635971"/>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8.  Hydraulic system</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1,3</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922378338"/>
                  </a:ext>
                </a:extLst>
              </a:tr>
              <a:tr h="97067">
                <a:tc rowSpan="3">
                  <a:txBody>
                    <a:bodyPr/>
                    <a:lstStyle/>
                    <a:p>
                      <a:pPr marL="0" marR="0" algn="ctr">
                        <a:lnSpc>
                          <a:spcPct val="115000"/>
                        </a:lnSpc>
                        <a:spcBef>
                          <a:spcPts val="0"/>
                        </a:spcBef>
                        <a:spcAft>
                          <a:spcPts val="0"/>
                        </a:spcAft>
                      </a:pPr>
                      <a:r>
                        <a:rPr lang="en-US" sz="800" dirty="0">
                          <a:effectLst/>
                        </a:rPr>
                        <a:t>ELECTRO-MECHANICAL </a:t>
                      </a:r>
                      <a:br>
                        <a:rPr lang="en-US" sz="800" dirty="0">
                          <a:effectLst/>
                        </a:rPr>
                      </a:br>
                      <a:r>
                        <a:rPr lang="en-US" sz="800" dirty="0">
                          <a:effectLst/>
                        </a:rPr>
                        <a:t>        POWER CONVERSION SYSTEMS</a:t>
                      </a:r>
                      <a:endParaRPr lang="en-US" sz="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nSpc>
                          <a:spcPct val="115000"/>
                        </a:lnSpc>
                        <a:spcBef>
                          <a:spcPts val="0"/>
                        </a:spcBef>
                        <a:spcAft>
                          <a:spcPts val="0"/>
                        </a:spcAft>
                      </a:pPr>
                      <a:r>
                        <a:rPr lang="en-US" sz="600">
                          <a:effectLst/>
                        </a:rPr>
                        <a:t>A.1. Gear box</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607982490"/>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a:effectLst/>
                        </a:rPr>
                        <a:t>A.2. Generator with conventional geared</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687522613"/>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a:effectLst/>
                        </a:rPr>
                        <a:t>B. Direct drive with synchronous / permanet magnet generator</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20</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026797002"/>
                  </a:ext>
                </a:extLst>
              </a:tr>
              <a:tr h="97067">
                <a:tc rowSpan="3">
                  <a:txBody>
                    <a:bodyPr/>
                    <a:lstStyle/>
                    <a:p>
                      <a:pPr marL="0" marR="0" algn="ctr">
                        <a:lnSpc>
                          <a:spcPct val="115000"/>
                        </a:lnSpc>
                        <a:spcBef>
                          <a:spcPts val="0"/>
                        </a:spcBef>
                        <a:spcAft>
                          <a:spcPts val="0"/>
                        </a:spcAft>
                      </a:pPr>
                      <a:r>
                        <a:rPr lang="en-US" sz="800" dirty="0">
                          <a:effectLst/>
                        </a:rPr>
                        <a:t>POWER SYSTEMS</a:t>
                      </a:r>
                      <a:endParaRPr lang="en-US" sz="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nSpc>
                          <a:spcPct val="115000"/>
                        </a:lnSpc>
                        <a:spcBef>
                          <a:spcPts val="0"/>
                        </a:spcBef>
                        <a:spcAft>
                          <a:spcPts val="0"/>
                        </a:spcAft>
                      </a:pPr>
                      <a:r>
                        <a:rPr lang="en-US" sz="600">
                          <a:effectLst/>
                        </a:rPr>
                        <a:t>1. Transformator</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4139123987"/>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2. Power converter</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3</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534444724"/>
                  </a:ext>
                </a:extLst>
              </a:tr>
              <a:tr h="97067">
                <a:tc vMerge="1">
                  <a:txBody>
                    <a:bodyPr/>
                    <a:lstStyle/>
                    <a:p>
                      <a:endParaRPr lang="en-US"/>
                    </a:p>
                  </a:txBody>
                  <a:tcPr/>
                </a:tc>
                <a:tc>
                  <a:txBody>
                    <a:bodyPr/>
                    <a:lstStyle/>
                    <a:p>
                      <a:pPr marL="0" marR="0">
                        <a:lnSpc>
                          <a:spcPct val="107000"/>
                        </a:lnSpc>
                        <a:spcBef>
                          <a:spcPts val="0"/>
                        </a:spcBef>
                        <a:spcAft>
                          <a:spcPts val="0"/>
                        </a:spcAft>
                      </a:pPr>
                      <a:r>
                        <a:rPr lang="en-US" sz="600">
                          <a:effectLst/>
                        </a:rPr>
                        <a:t>3. Electronic power controller</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3</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327755796"/>
                  </a:ext>
                </a:extLst>
              </a:tr>
              <a:tr h="97067">
                <a:tc rowSpan="8">
                  <a:txBody>
                    <a:bodyPr/>
                    <a:lstStyle/>
                    <a:p>
                      <a:pPr marL="0" marR="0" algn="ctr">
                        <a:lnSpc>
                          <a:spcPct val="115000"/>
                        </a:lnSpc>
                        <a:spcBef>
                          <a:spcPts val="0"/>
                        </a:spcBef>
                        <a:spcAft>
                          <a:spcPts val="0"/>
                        </a:spcAft>
                      </a:pPr>
                      <a:r>
                        <a:rPr lang="en-US" sz="800" dirty="0">
                          <a:effectLst/>
                        </a:rPr>
                        <a:t>OTHERS</a:t>
                      </a:r>
                      <a:endParaRPr lang="en-US" sz="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l" defTabSz="685800" rtl="0" eaLnBrk="1" latinLnBrk="0" hangingPunct="1">
                        <a:lnSpc>
                          <a:spcPct val="107000"/>
                        </a:lnSpc>
                        <a:spcBef>
                          <a:spcPts val="0"/>
                        </a:spcBef>
                        <a:spcAft>
                          <a:spcPts val="0"/>
                        </a:spcAft>
                      </a:pPr>
                      <a:r>
                        <a:rPr lang="en-US" sz="600" kern="1200" dirty="0">
                          <a:solidFill>
                            <a:schemeClr val="dk1"/>
                          </a:solidFill>
                          <a:effectLst/>
                          <a:latin typeface="+mn-lt"/>
                          <a:ea typeface="+mn-ea"/>
                          <a:cs typeface="+mn-cs"/>
                        </a:rPr>
                        <a:t>1.  </a:t>
                      </a:r>
                      <a:r>
                        <a:rPr lang="en-US" sz="600" kern="1200" dirty="0" smtClean="0">
                          <a:solidFill>
                            <a:schemeClr val="dk1"/>
                          </a:solidFill>
                          <a:effectLst/>
                          <a:latin typeface="+mn-lt"/>
                          <a:ea typeface="+mn-ea"/>
                          <a:cs typeface="+mn-cs"/>
                        </a:rPr>
                        <a:t>Aviation beacon system</a:t>
                      </a:r>
                      <a:endParaRPr lang="en-US" sz="600" kern="1200" dirty="0">
                        <a:solidFill>
                          <a:schemeClr val="dk1"/>
                        </a:solidFill>
                        <a:effectLst/>
                        <a:latin typeface="+mn-lt"/>
                        <a:ea typeface="+mn-ea"/>
                        <a:cs typeface="+mn-cs"/>
                      </a:endParaRPr>
                    </a:p>
                  </a:txBody>
                  <a:tcPr marL="19425" marR="19425" marT="0" marB="0" anchor="ctr">
                    <a:solidFill>
                      <a:schemeClr val="accent1">
                        <a:lumMod val="20000"/>
                        <a:lumOff val="80000"/>
                      </a:schemeClr>
                    </a:solidFill>
                  </a:tcPr>
                </a:tc>
                <a:tc>
                  <a:txBody>
                    <a:bodyPr/>
                    <a:lstStyle/>
                    <a:p>
                      <a:pPr marL="0" marR="0" algn="ctr">
                        <a:lnSpc>
                          <a:spcPct val="115000"/>
                        </a:lnSpc>
                        <a:spcBef>
                          <a:spcPts val="0"/>
                        </a:spcBef>
                        <a:spcAft>
                          <a:spcPts val="0"/>
                        </a:spcAft>
                      </a:pPr>
                      <a:r>
                        <a:rPr lang="en-US" sz="600">
                          <a:effectLst/>
                        </a:rPr>
                        <a:t>0,5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140214096"/>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dirty="0">
                          <a:effectLst/>
                        </a:rPr>
                        <a:t>2.  meteorological instruments / sensors</a:t>
                      </a:r>
                      <a:endParaRPr lang="en-US" sz="5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0,5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455679886"/>
                  </a:ext>
                </a:extLst>
              </a:tr>
              <a:tr h="97067">
                <a:tc vMerge="1">
                  <a:txBody>
                    <a:bodyPr/>
                    <a:lstStyle/>
                    <a:p>
                      <a:endParaRPr lang="en-US"/>
                    </a:p>
                  </a:txBody>
                  <a:tcPr/>
                </a:tc>
                <a:tc>
                  <a:txBody>
                    <a:bodyPr/>
                    <a:lstStyle/>
                    <a:p>
                      <a:pPr marL="0" marR="0">
                        <a:lnSpc>
                          <a:spcPct val="107000"/>
                        </a:lnSpc>
                        <a:spcBef>
                          <a:spcPts val="0"/>
                        </a:spcBef>
                        <a:spcAft>
                          <a:spcPts val="0"/>
                        </a:spcAft>
                      </a:pPr>
                      <a:r>
                        <a:rPr lang="en-US" sz="600" dirty="0">
                          <a:effectLst/>
                        </a:rPr>
                        <a:t>3.  internal nacelle crane, hoist</a:t>
                      </a:r>
                      <a:endParaRPr lang="en-US" sz="5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0,5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1684557125"/>
                  </a:ext>
                </a:extLst>
              </a:tr>
              <a:tr h="140476">
                <a:tc vMerge="1">
                  <a:txBody>
                    <a:bodyPr/>
                    <a:lstStyle/>
                    <a:p>
                      <a:endParaRPr lang="en-US"/>
                    </a:p>
                  </a:txBody>
                  <a:tcPr/>
                </a:tc>
                <a:tc>
                  <a:txBody>
                    <a:bodyPr/>
                    <a:lstStyle/>
                    <a:p>
                      <a:pPr marL="0" marR="0">
                        <a:lnSpc>
                          <a:spcPct val="107000"/>
                        </a:lnSpc>
                        <a:spcBef>
                          <a:spcPts val="0"/>
                        </a:spcBef>
                        <a:spcAft>
                          <a:spcPts val="0"/>
                        </a:spcAft>
                      </a:pPr>
                      <a:r>
                        <a:rPr lang="en-US" sz="600">
                          <a:effectLst/>
                        </a:rPr>
                        <a:t>4.  Auxialary castings and fittings</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0,5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425589713"/>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5.  Lubrication system</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4227038997"/>
                  </a:ext>
                </a:extLst>
              </a:tr>
              <a:tr h="97067">
                <a:tc vMerge="1">
                  <a:txBody>
                    <a:bodyPr/>
                    <a:lstStyle/>
                    <a:p>
                      <a:endParaRPr lang="en-US"/>
                    </a:p>
                  </a:txBody>
                  <a:tcPr/>
                </a:tc>
                <a:tc>
                  <a:txBody>
                    <a:bodyPr/>
                    <a:lstStyle/>
                    <a:p>
                      <a:pPr marL="0" marR="0">
                        <a:lnSpc>
                          <a:spcPct val="107000"/>
                        </a:lnSpc>
                        <a:spcBef>
                          <a:spcPts val="0"/>
                        </a:spcBef>
                        <a:spcAft>
                          <a:spcPts val="0"/>
                        </a:spcAft>
                      </a:pPr>
                      <a:r>
                        <a:rPr lang="en-US" sz="600">
                          <a:effectLst/>
                        </a:rPr>
                        <a:t>6. Grounding / lightining system</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0,5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516592260"/>
                  </a:ext>
                </a:extLst>
              </a:tr>
              <a:tr h="162634">
                <a:tc vMerge="1">
                  <a:txBody>
                    <a:bodyPr/>
                    <a:lstStyle/>
                    <a:p>
                      <a:endParaRPr lang="en-US"/>
                    </a:p>
                  </a:txBody>
                  <a:tcPr/>
                </a:tc>
                <a:tc>
                  <a:txBody>
                    <a:bodyPr/>
                    <a:lstStyle/>
                    <a:p>
                      <a:pPr marL="0" marR="0">
                        <a:lnSpc>
                          <a:spcPct val="107000"/>
                        </a:lnSpc>
                        <a:spcBef>
                          <a:spcPts val="0"/>
                        </a:spcBef>
                        <a:spcAft>
                          <a:spcPts val="0"/>
                        </a:spcAft>
                      </a:pPr>
                      <a:r>
                        <a:rPr lang="en-US" sz="600" dirty="0">
                          <a:effectLst/>
                        </a:rPr>
                        <a:t>7.  Monitoring, data acquisition, control systems</a:t>
                      </a:r>
                      <a:endParaRPr lang="en-US" sz="5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3</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51</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789182635"/>
                  </a:ext>
                </a:extLst>
              </a:tr>
              <a:tr h="97067">
                <a:tc vMerge="1">
                  <a:txBody>
                    <a:bodyPr/>
                    <a:lstStyle/>
                    <a:p>
                      <a:endParaRPr lang="en-US"/>
                    </a:p>
                  </a:txBody>
                  <a:tcPr/>
                </a:tc>
                <a:tc>
                  <a:txBody>
                    <a:bodyPr/>
                    <a:lstStyle/>
                    <a:p>
                      <a:pPr marL="0" marR="0">
                        <a:lnSpc>
                          <a:spcPct val="115000"/>
                        </a:lnSpc>
                        <a:spcBef>
                          <a:spcPts val="0"/>
                        </a:spcBef>
                        <a:spcAft>
                          <a:spcPts val="0"/>
                        </a:spcAft>
                      </a:pPr>
                      <a:r>
                        <a:rPr lang="en-US" sz="600">
                          <a:effectLst/>
                        </a:rPr>
                        <a:t>8. Others</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a:effectLst/>
                        </a:rPr>
                        <a:t>0,5</a:t>
                      </a:r>
                      <a:endParaRPr lang="en-US" sz="50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tc>
                  <a:txBody>
                    <a:bodyPr/>
                    <a:lstStyle/>
                    <a:p>
                      <a:pPr marL="0" marR="0" algn="ctr">
                        <a:lnSpc>
                          <a:spcPct val="115000"/>
                        </a:lnSpc>
                        <a:spcBef>
                          <a:spcPts val="0"/>
                        </a:spcBef>
                        <a:spcAft>
                          <a:spcPts val="0"/>
                        </a:spcAft>
                      </a:pPr>
                      <a:r>
                        <a:rPr lang="en-US" sz="600" dirty="0">
                          <a:effectLst/>
                        </a:rPr>
                        <a:t>51</a:t>
                      </a:r>
                      <a:endParaRPr lang="en-US" sz="5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9425" marR="19425" marT="0" marB="0" anchor="ctr"/>
                </a:tc>
                <a:extLst>
                  <a:ext uri="{0D108BD9-81ED-4DB2-BD59-A6C34878D82A}">
                    <a16:rowId xmlns:a16="http://schemas.microsoft.com/office/drawing/2014/main" val="3087277157"/>
                  </a:ext>
                </a:extLst>
              </a:tr>
            </a:tbl>
          </a:graphicData>
        </a:graphic>
      </p:graphicFrame>
    </p:spTree>
    <p:extLst>
      <p:ext uri="{BB962C8B-B14F-4D97-AF65-F5344CB8AC3E}">
        <p14:creationId xmlns:p14="http://schemas.microsoft.com/office/powerpoint/2010/main" val="1731404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E506036-A714-6E45-A233-745AA08FC3F2}"/>
              </a:ext>
            </a:extLst>
          </p:cNvPr>
          <p:cNvGrpSpPr/>
          <p:nvPr/>
        </p:nvGrpSpPr>
        <p:grpSpPr>
          <a:xfrm>
            <a:off x="-205055" y="-105829"/>
            <a:ext cx="4689341" cy="738625"/>
            <a:chOff x="-205055" y="-105830"/>
            <a:chExt cx="4689341" cy="738625"/>
          </a:xfrm>
        </p:grpSpPr>
        <p:sp>
          <p:nvSpPr>
            <p:cNvPr id="19" name="Rounded Rectangle 18">
              <a:extLst>
                <a:ext uri="{FF2B5EF4-FFF2-40B4-BE49-F238E27FC236}">
                  <a16:creationId xmlns:a16="http://schemas.microsoft.com/office/drawing/2014/main" id="{760E672E-3E88-054D-BBB2-43CEAFBA750F}"/>
                </a:ext>
              </a:extLst>
            </p:cNvPr>
            <p:cNvSpPr/>
            <p:nvPr/>
          </p:nvSpPr>
          <p:spPr>
            <a:xfrm>
              <a:off x="-205055" y="-105830"/>
              <a:ext cx="2479626"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27E8B225-671F-8A40-93EA-1664D4366B80}"/>
                </a:ext>
              </a:extLst>
            </p:cNvPr>
            <p:cNvSpPr/>
            <p:nvPr/>
          </p:nvSpPr>
          <p:spPr>
            <a:xfrm>
              <a:off x="219208" y="177234"/>
              <a:ext cx="4265078" cy="276999"/>
            </a:xfrm>
            <a:prstGeom prst="rect">
              <a:avLst/>
            </a:prstGeom>
          </p:spPr>
          <p:txBody>
            <a:bodyPr wrap="square">
              <a:spAutoFit/>
            </a:bodyPr>
            <a:lstStyle/>
            <a:p>
              <a:r>
                <a:rPr lang="en-GB" sz="1200" b="1" dirty="0">
                  <a:solidFill>
                    <a:schemeClr val="bg1">
                      <a:lumMod val="95000"/>
                    </a:schemeClr>
                  </a:solidFill>
                  <a:latin typeface="Arial" panose="020B0604020202020204" pitchFamily="34" charset="0"/>
                  <a:cs typeface="Arial" panose="020B0604020202020204" pitchFamily="34" charset="0"/>
                </a:rPr>
                <a:t>PRICING MECHANISM</a:t>
              </a:r>
            </a:p>
          </p:txBody>
        </p:sp>
      </p:grpSp>
      <p:sp>
        <p:nvSpPr>
          <p:cNvPr id="21" name="Rectangle 20">
            <a:extLst>
              <a:ext uri="{FF2B5EF4-FFF2-40B4-BE49-F238E27FC236}">
                <a16:creationId xmlns:a16="http://schemas.microsoft.com/office/drawing/2014/main" id="{B1A3703F-3875-2144-B36F-23D8A05E2EBE}"/>
              </a:ext>
            </a:extLst>
          </p:cNvPr>
          <p:cNvSpPr/>
          <p:nvPr/>
        </p:nvSpPr>
        <p:spPr>
          <a:xfrm>
            <a:off x="3354817" y="162599"/>
            <a:ext cx="5558963" cy="307777"/>
          </a:xfrm>
          <a:prstGeom prst="rect">
            <a:avLst/>
          </a:prstGeom>
        </p:spPr>
        <p:txBody>
          <a:bodyPr wrap="square">
            <a:spAutoFit/>
          </a:bodyPr>
          <a:lstStyle/>
          <a:p>
            <a:pPr algn="r"/>
            <a:r>
              <a:rPr lang="en-GB" b="1" dirty="0" smtClean="0">
                <a:solidFill>
                  <a:schemeClr val="tx1">
                    <a:lumMod val="85000"/>
                    <a:lumOff val="15000"/>
                  </a:schemeClr>
                </a:solidFill>
                <a:latin typeface="Arial" panose="020B0604020202020204" pitchFamily="34" charset="0"/>
                <a:cs typeface="Arial" panose="020B0604020202020204" pitchFamily="34" charset="0"/>
              </a:rPr>
              <a:t> </a:t>
            </a:r>
            <a:r>
              <a:rPr lang="en-GB" b="1" dirty="0">
                <a:solidFill>
                  <a:schemeClr val="tx1">
                    <a:lumMod val="85000"/>
                    <a:lumOff val="15000"/>
                  </a:schemeClr>
                </a:solidFill>
                <a:latin typeface="Arial" panose="020B0604020202020204" pitchFamily="34" charset="0"/>
                <a:cs typeface="Arial" panose="020B0604020202020204" pitchFamily="34" charset="0"/>
              </a:rPr>
              <a:t>FORMULA</a:t>
            </a:r>
          </a:p>
        </p:txBody>
      </p:sp>
      <p:cxnSp>
        <p:nvCxnSpPr>
          <p:cNvPr id="22" name="Straight Connector 21">
            <a:extLst>
              <a:ext uri="{FF2B5EF4-FFF2-40B4-BE49-F238E27FC236}">
                <a16:creationId xmlns:a16="http://schemas.microsoft.com/office/drawing/2014/main" id="{F8D4A612-9852-DC46-9DE0-5F9BF9398595}"/>
              </a:ext>
            </a:extLst>
          </p:cNvPr>
          <p:cNvCxnSpPr>
            <a:cxnSpLocks/>
          </p:cNvCxnSpPr>
          <p:nvPr/>
        </p:nvCxnSpPr>
        <p:spPr>
          <a:xfrm>
            <a:off x="7843520" y="539111"/>
            <a:ext cx="1070260"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
        <p:nvSpPr>
          <p:cNvPr id="285" name="TextBox 284">
            <a:extLst>
              <a:ext uri="{FF2B5EF4-FFF2-40B4-BE49-F238E27FC236}">
                <a16:creationId xmlns:a16="http://schemas.microsoft.com/office/drawing/2014/main" id="{654255D3-D3EE-5D4B-B814-2FDFC85FA841}"/>
              </a:ext>
            </a:extLst>
          </p:cNvPr>
          <p:cNvSpPr txBox="1"/>
          <p:nvPr/>
        </p:nvSpPr>
        <p:spPr>
          <a:xfrm>
            <a:off x="5333340" y="701816"/>
            <a:ext cx="612668"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AFGD</a:t>
            </a:r>
          </a:p>
        </p:txBody>
      </p:sp>
      <p:sp>
        <p:nvSpPr>
          <p:cNvPr id="286" name="Freeform 9">
            <a:extLst>
              <a:ext uri="{FF2B5EF4-FFF2-40B4-BE49-F238E27FC236}">
                <a16:creationId xmlns:a16="http://schemas.microsoft.com/office/drawing/2014/main" id="{EE7C01BF-DDC7-8C40-A00F-C88872B28034}"/>
              </a:ext>
            </a:extLst>
          </p:cNvPr>
          <p:cNvSpPr>
            <a:spLocks noChangeArrowheads="1"/>
          </p:cNvSpPr>
          <p:nvPr/>
        </p:nvSpPr>
        <p:spPr bwMode="auto">
          <a:xfrm>
            <a:off x="5064446" y="728517"/>
            <a:ext cx="222322" cy="222320"/>
          </a:xfrm>
          <a:custGeom>
            <a:avLst/>
            <a:gdLst>
              <a:gd name="T0" fmla="*/ 212 w 426"/>
              <a:gd name="T1" fmla="*/ 0 h 426"/>
              <a:gd name="T2" fmla="*/ 212 w 426"/>
              <a:gd name="T3" fmla="*/ 0 h 426"/>
              <a:gd name="T4" fmla="*/ 0 w 426"/>
              <a:gd name="T5" fmla="*/ 213 h 426"/>
              <a:gd name="T6" fmla="*/ 212 w 426"/>
              <a:gd name="T7" fmla="*/ 425 h 426"/>
              <a:gd name="T8" fmla="*/ 425 w 426"/>
              <a:gd name="T9" fmla="*/ 213 h 426"/>
              <a:gd name="T10" fmla="*/ 212 w 426"/>
              <a:gd name="T11" fmla="*/ 0 h 426"/>
              <a:gd name="T12" fmla="*/ 229 w 426"/>
              <a:gd name="T13" fmla="*/ 390 h 426"/>
              <a:gd name="T14" fmla="*/ 229 w 426"/>
              <a:gd name="T15" fmla="*/ 390 h 426"/>
              <a:gd name="T16" fmla="*/ 229 w 426"/>
              <a:gd name="T17" fmla="*/ 292 h 426"/>
              <a:gd name="T18" fmla="*/ 194 w 426"/>
              <a:gd name="T19" fmla="*/ 292 h 426"/>
              <a:gd name="T20" fmla="*/ 194 w 426"/>
              <a:gd name="T21" fmla="*/ 390 h 426"/>
              <a:gd name="T22" fmla="*/ 35 w 426"/>
              <a:gd name="T23" fmla="*/ 230 h 426"/>
              <a:gd name="T24" fmla="*/ 132 w 426"/>
              <a:gd name="T25" fmla="*/ 230 h 426"/>
              <a:gd name="T26" fmla="*/ 132 w 426"/>
              <a:gd name="T27" fmla="*/ 195 h 426"/>
              <a:gd name="T28" fmla="*/ 35 w 426"/>
              <a:gd name="T29" fmla="*/ 195 h 426"/>
              <a:gd name="T30" fmla="*/ 194 w 426"/>
              <a:gd name="T31" fmla="*/ 44 h 426"/>
              <a:gd name="T32" fmla="*/ 194 w 426"/>
              <a:gd name="T33" fmla="*/ 142 h 426"/>
              <a:gd name="T34" fmla="*/ 229 w 426"/>
              <a:gd name="T35" fmla="*/ 142 h 426"/>
              <a:gd name="T36" fmla="*/ 229 w 426"/>
              <a:gd name="T37" fmla="*/ 44 h 426"/>
              <a:gd name="T38" fmla="*/ 380 w 426"/>
              <a:gd name="T39" fmla="*/ 195 h 426"/>
              <a:gd name="T40" fmla="*/ 292 w 426"/>
              <a:gd name="T41" fmla="*/ 195 h 426"/>
              <a:gd name="T42" fmla="*/ 292 w 426"/>
              <a:gd name="T43" fmla="*/ 230 h 426"/>
              <a:gd name="T44" fmla="*/ 380 w 426"/>
              <a:gd name="T45" fmla="*/ 230 h 426"/>
              <a:gd name="T46" fmla="*/ 229 w 426"/>
              <a:gd name="T47" fmla="*/ 39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6" h="426">
                <a:moveTo>
                  <a:pt x="212" y="0"/>
                </a:moveTo>
                <a:lnTo>
                  <a:pt x="212" y="0"/>
                </a:lnTo>
                <a:cubicBezTo>
                  <a:pt x="97" y="0"/>
                  <a:pt x="0" y="97"/>
                  <a:pt x="0" y="213"/>
                </a:cubicBezTo>
                <a:cubicBezTo>
                  <a:pt x="0" y="336"/>
                  <a:pt x="97" y="425"/>
                  <a:pt x="212" y="425"/>
                </a:cubicBezTo>
                <a:cubicBezTo>
                  <a:pt x="327" y="425"/>
                  <a:pt x="425" y="336"/>
                  <a:pt x="425" y="213"/>
                </a:cubicBezTo>
                <a:cubicBezTo>
                  <a:pt x="425" y="97"/>
                  <a:pt x="327" y="0"/>
                  <a:pt x="212" y="0"/>
                </a:cubicBezTo>
                <a:close/>
                <a:moveTo>
                  <a:pt x="229" y="390"/>
                </a:moveTo>
                <a:lnTo>
                  <a:pt x="229" y="390"/>
                </a:lnTo>
                <a:cubicBezTo>
                  <a:pt x="229" y="292"/>
                  <a:pt x="229" y="292"/>
                  <a:pt x="229" y="292"/>
                </a:cubicBezTo>
                <a:cubicBezTo>
                  <a:pt x="194" y="292"/>
                  <a:pt x="194" y="292"/>
                  <a:pt x="194" y="292"/>
                </a:cubicBezTo>
                <a:cubicBezTo>
                  <a:pt x="194" y="390"/>
                  <a:pt x="194" y="390"/>
                  <a:pt x="194" y="390"/>
                </a:cubicBezTo>
                <a:cubicBezTo>
                  <a:pt x="114" y="380"/>
                  <a:pt x="44" y="310"/>
                  <a:pt x="35" y="230"/>
                </a:cubicBezTo>
                <a:cubicBezTo>
                  <a:pt x="132" y="230"/>
                  <a:pt x="132" y="230"/>
                  <a:pt x="132" y="230"/>
                </a:cubicBezTo>
                <a:cubicBezTo>
                  <a:pt x="132" y="195"/>
                  <a:pt x="132" y="195"/>
                  <a:pt x="132" y="195"/>
                </a:cubicBezTo>
                <a:cubicBezTo>
                  <a:pt x="35" y="195"/>
                  <a:pt x="35" y="195"/>
                  <a:pt x="35" y="195"/>
                </a:cubicBezTo>
                <a:cubicBezTo>
                  <a:pt x="44" y="115"/>
                  <a:pt x="114" y="53"/>
                  <a:pt x="194" y="44"/>
                </a:cubicBezTo>
                <a:cubicBezTo>
                  <a:pt x="194" y="142"/>
                  <a:pt x="194" y="142"/>
                  <a:pt x="194" y="142"/>
                </a:cubicBezTo>
                <a:cubicBezTo>
                  <a:pt x="229" y="142"/>
                  <a:pt x="229" y="142"/>
                  <a:pt x="229" y="142"/>
                </a:cubicBezTo>
                <a:cubicBezTo>
                  <a:pt x="229" y="44"/>
                  <a:pt x="229" y="44"/>
                  <a:pt x="229" y="44"/>
                </a:cubicBezTo>
                <a:cubicBezTo>
                  <a:pt x="310" y="53"/>
                  <a:pt x="380" y="115"/>
                  <a:pt x="380" y="195"/>
                </a:cubicBezTo>
                <a:cubicBezTo>
                  <a:pt x="292" y="195"/>
                  <a:pt x="292" y="195"/>
                  <a:pt x="292" y="195"/>
                </a:cubicBezTo>
                <a:cubicBezTo>
                  <a:pt x="292" y="230"/>
                  <a:pt x="292" y="230"/>
                  <a:pt x="292" y="230"/>
                </a:cubicBezTo>
                <a:cubicBezTo>
                  <a:pt x="380" y="230"/>
                  <a:pt x="380" y="230"/>
                  <a:pt x="380" y="230"/>
                </a:cubicBezTo>
                <a:cubicBezTo>
                  <a:pt x="380" y="310"/>
                  <a:pt x="310" y="380"/>
                  <a:pt x="229" y="390"/>
                </a:cubicBezTo>
                <a:close/>
              </a:path>
            </a:pathLst>
          </a:custGeom>
          <a:solidFill>
            <a:schemeClr val="bg1"/>
          </a:solidFill>
          <a:ln>
            <a:noFill/>
          </a:ln>
          <a:effectLst/>
        </p:spPr>
        <p:txBody>
          <a:bodyPr wrap="none" anchor="ctr"/>
          <a:lstStyle/>
          <a:p>
            <a:endParaRPr lang="en-US" dirty="0">
              <a:latin typeface="Lato Light"/>
            </a:endParaRPr>
          </a:p>
        </p:txBody>
      </p:sp>
      <p:sp>
        <p:nvSpPr>
          <p:cNvPr id="288" name="TextBox 287">
            <a:extLst>
              <a:ext uri="{FF2B5EF4-FFF2-40B4-BE49-F238E27FC236}">
                <a16:creationId xmlns:a16="http://schemas.microsoft.com/office/drawing/2014/main" id="{03499D12-9591-7343-9A3F-18E7797867F3}"/>
              </a:ext>
            </a:extLst>
          </p:cNvPr>
          <p:cNvSpPr txBox="1"/>
          <p:nvPr/>
        </p:nvSpPr>
        <p:spPr>
          <a:xfrm>
            <a:off x="5348976" y="2025856"/>
            <a:ext cx="732894" cy="276999"/>
          </a:xfrm>
          <a:prstGeom prst="rect">
            <a:avLst/>
          </a:prstGeom>
          <a:noFill/>
        </p:spPr>
        <p:txBody>
          <a:bodyPr wrap="none" rtlCol="0">
            <a:spAutoFit/>
          </a:bodyPr>
          <a:lstStyle/>
          <a:p>
            <a:pPr algn="ctr"/>
            <a:r>
              <a:rPr lang="en-US" sz="1200" dirty="0">
                <a:solidFill>
                  <a:schemeClr val="bg1"/>
                </a:solidFill>
                <a:latin typeface="Arial" panose="020B0604020202020204" pitchFamily="34" charset="0"/>
                <a:cs typeface="Arial" panose="020B0604020202020204" pitchFamily="34" charset="0"/>
              </a:rPr>
              <a:t>OAFGD</a:t>
            </a:r>
          </a:p>
        </p:txBody>
      </p:sp>
      <p:sp>
        <p:nvSpPr>
          <p:cNvPr id="290" name="Freeform 116">
            <a:extLst>
              <a:ext uri="{FF2B5EF4-FFF2-40B4-BE49-F238E27FC236}">
                <a16:creationId xmlns:a16="http://schemas.microsoft.com/office/drawing/2014/main" id="{1039D4CC-4383-2644-AC4B-D25A38A7022D}"/>
              </a:ext>
            </a:extLst>
          </p:cNvPr>
          <p:cNvSpPr>
            <a:spLocks noChangeArrowheads="1"/>
          </p:cNvSpPr>
          <p:nvPr/>
        </p:nvSpPr>
        <p:spPr bwMode="auto">
          <a:xfrm>
            <a:off x="5038513" y="2007059"/>
            <a:ext cx="284530" cy="295796"/>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bg1"/>
          </a:solidFill>
          <a:ln>
            <a:noFill/>
          </a:ln>
          <a:effectLst/>
        </p:spPr>
        <p:txBody>
          <a:bodyPr wrap="none" anchor="ctr"/>
          <a:lstStyle/>
          <a:p>
            <a:endParaRPr lang="en-US" dirty="0">
              <a:latin typeface="Lato Light"/>
            </a:endParaRPr>
          </a:p>
        </p:txBody>
      </p:sp>
      <p:sp>
        <p:nvSpPr>
          <p:cNvPr id="296" name="Freeform 102">
            <a:extLst>
              <a:ext uri="{FF2B5EF4-FFF2-40B4-BE49-F238E27FC236}">
                <a16:creationId xmlns:a16="http://schemas.microsoft.com/office/drawing/2014/main" id="{1B305965-7388-6445-8C02-AEFE30DFDF9E}"/>
              </a:ext>
            </a:extLst>
          </p:cNvPr>
          <p:cNvSpPr>
            <a:spLocks noChangeArrowheads="1"/>
          </p:cNvSpPr>
          <p:nvPr/>
        </p:nvSpPr>
        <p:spPr bwMode="auto">
          <a:xfrm>
            <a:off x="5017873" y="3224435"/>
            <a:ext cx="315467" cy="281964"/>
          </a:xfrm>
          <a:custGeom>
            <a:avLst/>
            <a:gdLst>
              <a:gd name="T0" fmla="*/ 80 w 498"/>
              <a:gd name="T1" fmla="*/ 151 h 445"/>
              <a:gd name="T2" fmla="*/ 80 w 498"/>
              <a:gd name="T3" fmla="*/ 151 h 445"/>
              <a:gd name="T4" fmla="*/ 142 w 498"/>
              <a:gd name="T5" fmla="*/ 169 h 445"/>
              <a:gd name="T6" fmla="*/ 151 w 498"/>
              <a:gd name="T7" fmla="*/ 169 h 445"/>
              <a:gd name="T8" fmla="*/ 195 w 498"/>
              <a:gd name="T9" fmla="*/ 134 h 445"/>
              <a:gd name="T10" fmla="*/ 195 w 498"/>
              <a:gd name="T11" fmla="*/ 125 h 445"/>
              <a:gd name="T12" fmla="*/ 178 w 498"/>
              <a:gd name="T13" fmla="*/ 107 h 445"/>
              <a:gd name="T14" fmla="*/ 275 w 498"/>
              <a:gd name="T15" fmla="*/ 10 h 445"/>
              <a:gd name="T16" fmla="*/ 195 w 498"/>
              <a:gd name="T17" fmla="*/ 0 h 445"/>
              <a:gd name="T18" fmla="*/ 107 w 498"/>
              <a:gd name="T19" fmla="*/ 54 h 445"/>
              <a:gd name="T20" fmla="*/ 72 w 498"/>
              <a:gd name="T21" fmla="*/ 81 h 445"/>
              <a:gd name="T22" fmla="*/ 53 w 498"/>
              <a:gd name="T23" fmla="*/ 116 h 445"/>
              <a:gd name="T24" fmla="*/ 18 w 498"/>
              <a:gd name="T25" fmla="*/ 125 h 445"/>
              <a:gd name="T26" fmla="*/ 0 w 498"/>
              <a:gd name="T27" fmla="*/ 143 h 445"/>
              <a:gd name="T28" fmla="*/ 0 w 498"/>
              <a:gd name="T29" fmla="*/ 151 h 445"/>
              <a:gd name="T30" fmla="*/ 36 w 498"/>
              <a:gd name="T31" fmla="*/ 187 h 445"/>
              <a:gd name="T32" fmla="*/ 53 w 498"/>
              <a:gd name="T33" fmla="*/ 196 h 445"/>
              <a:gd name="T34" fmla="*/ 72 w 498"/>
              <a:gd name="T35" fmla="*/ 178 h 445"/>
              <a:gd name="T36" fmla="*/ 80 w 498"/>
              <a:gd name="T37" fmla="*/ 151 h 445"/>
              <a:gd name="T38" fmla="*/ 222 w 498"/>
              <a:gd name="T39" fmla="*/ 160 h 445"/>
              <a:gd name="T40" fmla="*/ 222 w 498"/>
              <a:gd name="T41" fmla="*/ 160 h 445"/>
              <a:gd name="T42" fmla="*/ 213 w 498"/>
              <a:gd name="T43" fmla="*/ 160 h 445"/>
              <a:gd name="T44" fmla="*/ 178 w 498"/>
              <a:gd name="T45" fmla="*/ 187 h 445"/>
              <a:gd name="T46" fmla="*/ 169 w 498"/>
              <a:gd name="T47" fmla="*/ 204 h 445"/>
              <a:gd name="T48" fmla="*/ 381 w 498"/>
              <a:gd name="T49" fmla="*/ 435 h 445"/>
              <a:gd name="T50" fmla="*/ 399 w 498"/>
              <a:gd name="T51" fmla="*/ 435 h 445"/>
              <a:gd name="T52" fmla="*/ 426 w 498"/>
              <a:gd name="T53" fmla="*/ 417 h 445"/>
              <a:gd name="T54" fmla="*/ 426 w 498"/>
              <a:gd name="T55" fmla="*/ 400 h 445"/>
              <a:gd name="T56" fmla="*/ 222 w 498"/>
              <a:gd name="T57" fmla="*/ 160 h 445"/>
              <a:gd name="T58" fmla="*/ 497 w 498"/>
              <a:gd name="T59" fmla="*/ 63 h 445"/>
              <a:gd name="T60" fmla="*/ 497 w 498"/>
              <a:gd name="T61" fmla="*/ 63 h 445"/>
              <a:gd name="T62" fmla="*/ 479 w 498"/>
              <a:gd name="T63" fmla="*/ 54 h 445"/>
              <a:gd name="T64" fmla="*/ 461 w 498"/>
              <a:gd name="T65" fmla="*/ 89 h 445"/>
              <a:gd name="T66" fmla="*/ 408 w 498"/>
              <a:gd name="T67" fmla="*/ 107 h 445"/>
              <a:gd name="T68" fmla="*/ 399 w 498"/>
              <a:gd name="T69" fmla="*/ 63 h 445"/>
              <a:gd name="T70" fmla="*/ 417 w 498"/>
              <a:gd name="T71" fmla="*/ 19 h 445"/>
              <a:gd name="T72" fmla="*/ 408 w 498"/>
              <a:gd name="T73" fmla="*/ 10 h 445"/>
              <a:gd name="T74" fmla="*/ 337 w 498"/>
              <a:gd name="T75" fmla="*/ 72 h 445"/>
              <a:gd name="T76" fmla="*/ 319 w 498"/>
              <a:gd name="T77" fmla="*/ 151 h 445"/>
              <a:gd name="T78" fmla="*/ 284 w 498"/>
              <a:gd name="T79" fmla="*/ 187 h 445"/>
              <a:gd name="T80" fmla="*/ 319 w 498"/>
              <a:gd name="T81" fmla="*/ 231 h 445"/>
              <a:gd name="T82" fmla="*/ 364 w 498"/>
              <a:gd name="T83" fmla="*/ 187 h 445"/>
              <a:gd name="T84" fmla="*/ 408 w 498"/>
              <a:gd name="T85" fmla="*/ 178 h 445"/>
              <a:gd name="T86" fmla="*/ 488 w 498"/>
              <a:gd name="T87" fmla="*/ 143 h 445"/>
              <a:gd name="T88" fmla="*/ 497 w 498"/>
              <a:gd name="T89" fmla="*/ 63 h 445"/>
              <a:gd name="T90" fmla="*/ 72 w 498"/>
              <a:gd name="T91" fmla="*/ 400 h 445"/>
              <a:gd name="T92" fmla="*/ 72 w 498"/>
              <a:gd name="T93" fmla="*/ 400 h 445"/>
              <a:gd name="T94" fmla="*/ 72 w 498"/>
              <a:gd name="T95" fmla="*/ 417 h 445"/>
              <a:gd name="T96" fmla="*/ 89 w 498"/>
              <a:gd name="T97" fmla="*/ 444 h 445"/>
              <a:gd name="T98" fmla="*/ 107 w 498"/>
              <a:gd name="T99" fmla="*/ 435 h 445"/>
              <a:gd name="T100" fmla="*/ 231 w 498"/>
              <a:gd name="T101" fmla="*/ 320 h 445"/>
              <a:gd name="T102" fmla="*/ 195 w 498"/>
              <a:gd name="T103" fmla="*/ 275 h 445"/>
              <a:gd name="T104" fmla="*/ 72 w 498"/>
              <a:gd name="T105" fmla="*/ 40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chemeClr val="bg1"/>
          </a:solidFill>
          <a:ln>
            <a:noFill/>
          </a:ln>
          <a:effectLst/>
        </p:spPr>
        <p:txBody>
          <a:bodyPr wrap="none" anchor="ctr"/>
          <a:lstStyle/>
          <a:p>
            <a:endParaRPr lang="en-US" dirty="0">
              <a:latin typeface="Lato Light"/>
            </a:endParaRPr>
          </a:p>
        </p:txBody>
      </p:sp>
      <p:sp>
        <p:nvSpPr>
          <p:cNvPr id="42" name="TextBox 41">
            <a:extLst>
              <a:ext uri="{FF2B5EF4-FFF2-40B4-BE49-F238E27FC236}">
                <a16:creationId xmlns:a16="http://schemas.microsoft.com/office/drawing/2014/main" id="{5A0C009E-1BE2-6040-894A-BED363EC70A6}"/>
              </a:ext>
            </a:extLst>
          </p:cNvPr>
          <p:cNvSpPr txBox="1"/>
          <p:nvPr/>
        </p:nvSpPr>
        <p:spPr>
          <a:xfrm>
            <a:off x="1339329" y="864099"/>
            <a:ext cx="704470" cy="261610"/>
          </a:xfrm>
          <a:prstGeom prst="rect">
            <a:avLst/>
          </a:prstGeom>
          <a:noFill/>
        </p:spPr>
        <p:txBody>
          <a:bodyPr wrap="square" rtlCol="0">
            <a:spAutoFit/>
          </a:bodyPr>
          <a:lstStyle/>
          <a:p>
            <a:pPr algn="ctr"/>
            <a:r>
              <a:rPr lang="en-US" sz="1100" dirty="0" smtClean="0">
                <a:solidFill>
                  <a:schemeClr val="bg1"/>
                </a:solidFill>
                <a:latin typeface="Arial" panose="020B0604020202020204" pitchFamily="34" charset="0"/>
                <a:cs typeface="Arial" panose="020B0604020202020204" pitchFamily="34" charset="0"/>
              </a:rPr>
              <a:t>OAFGD</a:t>
            </a:r>
            <a:endParaRPr lang="id-ID" sz="1100" dirty="0">
              <a:solidFill>
                <a:schemeClr val="bg1"/>
              </a:solidFill>
              <a:latin typeface="Arial" panose="020B0604020202020204" pitchFamily="34" charset="0"/>
              <a:cs typeface="Arial" panose="020B0604020202020204" pitchFamily="34" charset="0"/>
            </a:endParaRPr>
          </a:p>
        </p:txBody>
      </p:sp>
      <p:sp>
        <p:nvSpPr>
          <p:cNvPr id="46" name="TextBox 45"/>
          <p:cNvSpPr txBox="1"/>
          <p:nvPr/>
        </p:nvSpPr>
        <p:spPr>
          <a:xfrm>
            <a:off x="1461426" y="1442172"/>
            <a:ext cx="1512148" cy="646331"/>
          </a:xfrm>
          <a:prstGeom prst="rect">
            <a:avLst/>
          </a:prstGeom>
          <a:noFill/>
        </p:spPr>
        <p:txBody>
          <a:bodyPr wrap="square" rtlCol="0">
            <a:spAutoFit/>
          </a:bodyPr>
          <a:lstStyle/>
          <a:p>
            <a:pPr algn="ctr"/>
            <a:r>
              <a:rPr lang="en-US" sz="1800" dirty="0" smtClean="0">
                <a:solidFill>
                  <a:schemeClr val="bg1"/>
                </a:solidFill>
              </a:rPr>
              <a:t>AF</a:t>
            </a:r>
            <a:r>
              <a:rPr lang="en-US" sz="1800" baseline="-25000" dirty="0" smtClean="0">
                <a:solidFill>
                  <a:schemeClr val="bg1"/>
                </a:solidFill>
              </a:rPr>
              <a:t>GD</a:t>
            </a:r>
            <a:endParaRPr lang="en-US" sz="2800" baseline="-25000" dirty="0" smtClean="0">
              <a:solidFill>
                <a:schemeClr val="bg1"/>
              </a:solidFill>
            </a:endParaRPr>
          </a:p>
          <a:p>
            <a:pPr algn="ctr"/>
            <a:r>
              <a:rPr lang="en-US" sz="1800" dirty="0" smtClean="0">
                <a:solidFill>
                  <a:schemeClr val="bg1"/>
                </a:solidFill>
              </a:rPr>
              <a:t>(PP)</a:t>
            </a:r>
            <a:endParaRPr lang="en-US" sz="1800" dirty="0">
              <a:solidFill>
                <a:schemeClr val="bg1"/>
              </a:solidFill>
            </a:endParaRPr>
          </a:p>
        </p:txBody>
      </p:sp>
      <p:graphicFrame>
        <p:nvGraphicFramePr>
          <p:cNvPr id="29" name="Content Placeholder 3"/>
          <p:cNvGraphicFramePr>
            <a:graphicFrameLocks/>
          </p:cNvGraphicFramePr>
          <p:nvPr>
            <p:extLst>
              <p:ext uri="{D42A27DB-BD31-4B8C-83A1-F6EECF244321}">
                <p14:modId xmlns:p14="http://schemas.microsoft.com/office/powerpoint/2010/main" val="4265007784"/>
              </p:ext>
            </p:extLst>
          </p:nvPr>
        </p:nvGraphicFramePr>
        <p:xfrm>
          <a:off x="420296" y="873047"/>
          <a:ext cx="3389703" cy="2379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 name="Rounded Rectangle 29"/>
          <p:cNvSpPr/>
          <p:nvPr/>
        </p:nvSpPr>
        <p:spPr>
          <a:xfrm>
            <a:off x="1633622" y="1819818"/>
            <a:ext cx="963050" cy="6422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216926" y="1903057"/>
            <a:ext cx="1737360" cy="954107"/>
          </a:xfrm>
          <a:prstGeom prst="rect">
            <a:avLst/>
          </a:prstGeom>
          <a:noFill/>
        </p:spPr>
        <p:txBody>
          <a:bodyPr wrap="square" rtlCol="0">
            <a:spAutoFit/>
          </a:bodyPr>
          <a:lstStyle/>
          <a:p>
            <a:pPr algn="ctr"/>
            <a:r>
              <a:rPr lang="en-US" b="1" dirty="0">
                <a:solidFill>
                  <a:schemeClr val="bg1"/>
                </a:solidFill>
                <a:latin typeface="Cambria" panose="02040503050406030204" pitchFamily="18" charset="0"/>
                <a:ea typeface="Cambria" panose="02040503050406030204" pitchFamily="18" charset="0"/>
              </a:rPr>
              <a:t>AF</a:t>
            </a:r>
            <a:r>
              <a:rPr lang="en-US" b="1" baseline="-25000" dirty="0">
                <a:solidFill>
                  <a:schemeClr val="bg1"/>
                </a:solidFill>
                <a:latin typeface="Cambria" panose="02040503050406030204" pitchFamily="18" charset="0"/>
                <a:ea typeface="Cambria" panose="02040503050406030204" pitchFamily="18" charset="0"/>
              </a:rPr>
              <a:t>GD</a:t>
            </a:r>
            <a:endParaRPr lang="en-US" sz="2000" b="1" baseline="-25000" dirty="0" smtClean="0">
              <a:solidFill>
                <a:schemeClr val="bg1"/>
              </a:solidFill>
              <a:latin typeface="Cambria" panose="02040503050406030204" pitchFamily="18" charset="0"/>
              <a:ea typeface="Cambria" panose="02040503050406030204" pitchFamily="18" charset="0"/>
            </a:endParaRPr>
          </a:p>
          <a:p>
            <a:pPr algn="ctr"/>
            <a:r>
              <a:rPr lang="en-US" b="1" dirty="0">
                <a:solidFill>
                  <a:schemeClr val="bg1"/>
                </a:solidFill>
                <a:latin typeface="Cambria" panose="02040503050406030204" pitchFamily="18" charset="0"/>
                <a:ea typeface="Cambria" panose="02040503050406030204" pitchFamily="18" charset="0"/>
              </a:rPr>
              <a:t>(</a:t>
            </a:r>
            <a:r>
              <a:rPr lang="en-US" sz="1050" b="1" dirty="0">
                <a:solidFill>
                  <a:schemeClr val="bg1"/>
                </a:solidFill>
                <a:latin typeface="Cambria" panose="02040503050406030204" pitchFamily="18" charset="0"/>
                <a:ea typeface="Cambria" panose="02040503050406030204" pitchFamily="18" charset="0"/>
              </a:rPr>
              <a:t>PP</a:t>
            </a:r>
            <a:r>
              <a:rPr lang="en-US" b="1" dirty="0">
                <a:solidFill>
                  <a:schemeClr val="bg1"/>
                </a:solidFill>
                <a:latin typeface="Cambria" panose="02040503050406030204" pitchFamily="18" charset="0"/>
                <a:ea typeface="Cambria" panose="02040503050406030204" pitchFamily="18" charset="0"/>
              </a:rPr>
              <a:t>)</a:t>
            </a:r>
          </a:p>
          <a:p>
            <a:pPr algn="ctr"/>
            <a:endParaRPr lang="en-US" b="1" dirty="0" smtClean="0">
              <a:solidFill>
                <a:schemeClr val="bg1"/>
              </a:solidFill>
              <a:latin typeface="Cambria" panose="02040503050406030204" pitchFamily="18" charset="0"/>
              <a:ea typeface="Cambria" panose="02040503050406030204" pitchFamily="18" charset="0"/>
            </a:endParaRPr>
          </a:p>
          <a:p>
            <a:endParaRPr lang="en-US" b="1" dirty="0">
              <a:latin typeface="Cambria" panose="02040503050406030204" pitchFamily="18" charset="0"/>
              <a:ea typeface="Cambria" panose="02040503050406030204" pitchFamily="18" charset="0"/>
            </a:endParaRPr>
          </a:p>
        </p:txBody>
      </p:sp>
      <p:pic>
        <p:nvPicPr>
          <p:cNvPr id="2" name="Picture 1"/>
          <p:cNvPicPr>
            <a:picLocks noChangeAspect="1"/>
          </p:cNvPicPr>
          <p:nvPr/>
        </p:nvPicPr>
        <p:blipFill>
          <a:blip r:embed="rId7"/>
          <a:stretch>
            <a:fillRect/>
          </a:stretch>
        </p:blipFill>
        <p:spPr>
          <a:xfrm>
            <a:off x="107895" y="3387320"/>
            <a:ext cx="3508730" cy="437082"/>
          </a:xfrm>
          <a:prstGeom prst="rect">
            <a:avLst/>
          </a:prstGeom>
        </p:spPr>
      </p:pic>
      <p:graphicFrame>
        <p:nvGraphicFramePr>
          <p:cNvPr id="32" name="Diagram 31"/>
          <p:cNvGraphicFramePr/>
          <p:nvPr>
            <p:extLst>
              <p:ext uri="{D42A27DB-BD31-4B8C-83A1-F6EECF244321}">
                <p14:modId xmlns:p14="http://schemas.microsoft.com/office/powerpoint/2010/main" val="2029523404"/>
              </p:ext>
            </p:extLst>
          </p:nvPr>
        </p:nvGraphicFramePr>
        <p:xfrm>
          <a:off x="4053820" y="450031"/>
          <a:ext cx="4946230" cy="439240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Rectangle 3"/>
          <p:cNvSpPr/>
          <p:nvPr/>
        </p:nvSpPr>
        <p:spPr>
          <a:xfrm>
            <a:off x="107895" y="3959426"/>
            <a:ext cx="3727938" cy="769441"/>
          </a:xfrm>
          <a:prstGeom prst="rect">
            <a:avLst/>
          </a:prstGeom>
        </p:spPr>
        <p:txBody>
          <a:bodyPr wrap="square">
            <a:spAutoFit/>
          </a:bodyPr>
          <a:lstStyle/>
          <a:p>
            <a:pPr>
              <a:lnSpc>
                <a:spcPct val="110000"/>
              </a:lnSpc>
            </a:pPr>
            <a:r>
              <a:rPr lang="en-US" sz="1000" dirty="0">
                <a:solidFill>
                  <a:schemeClr val="tx1">
                    <a:lumMod val="85000"/>
                    <a:lumOff val="15000"/>
                  </a:schemeClr>
                </a:solidFill>
                <a:cs typeface="Lato Light"/>
              </a:rPr>
              <a:t>The submitted final price in </a:t>
            </a:r>
            <a:r>
              <a:rPr lang="en-US" sz="1000" dirty="0" smtClean="0">
                <a:solidFill>
                  <a:schemeClr val="tx1">
                    <a:lumMod val="85000"/>
                    <a:lumOff val="15000"/>
                  </a:schemeClr>
                </a:solidFill>
                <a:cs typeface="Lato Light"/>
              </a:rPr>
              <a:t>reverse-auction will </a:t>
            </a:r>
            <a:r>
              <a:rPr lang="en-US" sz="1000" dirty="0">
                <a:solidFill>
                  <a:schemeClr val="tx1">
                    <a:lumMod val="85000"/>
                    <a:lumOff val="15000"/>
                  </a:schemeClr>
                </a:solidFill>
                <a:cs typeface="Lato Light"/>
              </a:rPr>
              <a:t>be accepted as “electricity purchasing price per unit” for </a:t>
            </a:r>
            <a:r>
              <a:rPr lang="en-US" sz="1000" dirty="0" smtClean="0">
                <a:solidFill>
                  <a:schemeClr val="tx1">
                    <a:lumMod val="85000"/>
                    <a:lumOff val="15000"/>
                  </a:schemeClr>
                </a:solidFill>
                <a:cs typeface="Lato Light"/>
              </a:rPr>
              <a:t>the first 15 </a:t>
            </a:r>
            <a:r>
              <a:rPr lang="en-US" sz="1000" dirty="0">
                <a:solidFill>
                  <a:schemeClr val="tx1">
                    <a:lumMod val="85000"/>
                    <a:lumOff val="15000"/>
                  </a:schemeClr>
                </a:solidFill>
                <a:cs typeface="Lato Light"/>
              </a:rPr>
              <a:t>years following the Signing of Contract. The electricity price shall be updated in all quarters (January, April, July, October)</a:t>
            </a:r>
          </a:p>
        </p:txBody>
      </p:sp>
    </p:spTree>
    <p:extLst>
      <p:ext uri="{BB962C8B-B14F-4D97-AF65-F5344CB8AC3E}">
        <p14:creationId xmlns:p14="http://schemas.microsoft.com/office/powerpoint/2010/main" val="746747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E506036-A714-6E45-A233-745AA08FC3F2}"/>
              </a:ext>
            </a:extLst>
          </p:cNvPr>
          <p:cNvGrpSpPr/>
          <p:nvPr/>
        </p:nvGrpSpPr>
        <p:grpSpPr>
          <a:xfrm>
            <a:off x="-205056" y="-105829"/>
            <a:ext cx="4689342" cy="738625"/>
            <a:chOff x="-205056" y="-105830"/>
            <a:chExt cx="4689342" cy="738625"/>
          </a:xfrm>
        </p:grpSpPr>
        <p:sp>
          <p:nvSpPr>
            <p:cNvPr id="19" name="Rounded Rectangle 18">
              <a:extLst>
                <a:ext uri="{FF2B5EF4-FFF2-40B4-BE49-F238E27FC236}">
                  <a16:creationId xmlns:a16="http://schemas.microsoft.com/office/drawing/2014/main" id="{760E672E-3E88-054D-BBB2-43CEAFBA750F}"/>
                </a:ext>
              </a:extLst>
            </p:cNvPr>
            <p:cNvSpPr/>
            <p:nvPr/>
          </p:nvSpPr>
          <p:spPr>
            <a:xfrm>
              <a:off x="-205056" y="-105830"/>
              <a:ext cx="3153995" cy="738625"/>
            </a:xfrm>
            <a:prstGeom prst="roundRect">
              <a:avLst/>
            </a:prstGeom>
            <a:gradFill flip="none" rotWithShape="1">
              <a:gsLst>
                <a:gs pos="0">
                  <a:srgbClr val="E2001C"/>
                </a:gs>
                <a:gs pos="100000">
                  <a:srgbClr val="B10822"/>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27E8B225-671F-8A40-93EA-1664D4366B80}"/>
                </a:ext>
              </a:extLst>
            </p:cNvPr>
            <p:cNvSpPr/>
            <p:nvPr/>
          </p:nvSpPr>
          <p:spPr>
            <a:xfrm>
              <a:off x="219208" y="177234"/>
              <a:ext cx="4265078" cy="276999"/>
            </a:xfrm>
            <a:prstGeom prst="rect">
              <a:avLst/>
            </a:prstGeom>
          </p:spPr>
          <p:txBody>
            <a:bodyPr wrap="square">
              <a:spAutoFit/>
            </a:bodyPr>
            <a:lstStyle/>
            <a:p>
              <a:r>
                <a:rPr lang="en-GB" sz="1200" b="1" dirty="0">
                  <a:solidFill>
                    <a:schemeClr val="bg1">
                      <a:lumMod val="95000"/>
                    </a:schemeClr>
                  </a:solidFill>
                  <a:latin typeface="Arial" panose="020B0604020202020204" pitchFamily="34" charset="0"/>
                  <a:cs typeface="Arial" panose="020B0604020202020204" pitchFamily="34" charset="0"/>
                </a:rPr>
                <a:t>PRICING MECHANISM ANNEX</a:t>
              </a:r>
            </a:p>
          </p:txBody>
        </p:sp>
      </p:grpSp>
      <p:sp>
        <p:nvSpPr>
          <p:cNvPr id="21" name="Rectangle 20">
            <a:extLst>
              <a:ext uri="{FF2B5EF4-FFF2-40B4-BE49-F238E27FC236}">
                <a16:creationId xmlns:a16="http://schemas.microsoft.com/office/drawing/2014/main" id="{B1A3703F-3875-2144-B36F-23D8A05E2EBE}"/>
              </a:ext>
            </a:extLst>
          </p:cNvPr>
          <p:cNvSpPr/>
          <p:nvPr/>
        </p:nvSpPr>
        <p:spPr>
          <a:xfrm>
            <a:off x="3354817" y="162599"/>
            <a:ext cx="5558963" cy="307777"/>
          </a:xfrm>
          <a:prstGeom prst="rect">
            <a:avLst/>
          </a:prstGeom>
        </p:spPr>
        <p:txBody>
          <a:bodyPr wrap="square">
            <a:spAutoFit/>
          </a:bodyPr>
          <a:lstStyle/>
          <a:p>
            <a:pPr algn="r"/>
            <a:r>
              <a:rPr lang="en-GB" b="1" dirty="0" smtClean="0">
                <a:solidFill>
                  <a:schemeClr val="tx1">
                    <a:lumMod val="85000"/>
                    <a:lumOff val="15000"/>
                  </a:schemeClr>
                </a:solidFill>
                <a:latin typeface="Arial" panose="020B0604020202020204" pitchFamily="34" charset="0"/>
                <a:cs typeface="Arial" panose="020B0604020202020204" pitchFamily="34" charset="0"/>
              </a:rPr>
              <a:t>SOME RULES of FORMULA</a:t>
            </a:r>
            <a:endParaRPr lang="en-GB" b="1" dirty="0">
              <a:solidFill>
                <a:schemeClr val="tx1">
                  <a:lumMod val="85000"/>
                  <a:lumOff val="15000"/>
                </a:schemeClr>
              </a:solidFill>
              <a:latin typeface="Arial" panose="020B0604020202020204"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F8D4A612-9852-DC46-9DE0-5F9BF9398595}"/>
              </a:ext>
            </a:extLst>
          </p:cNvPr>
          <p:cNvCxnSpPr>
            <a:cxnSpLocks/>
          </p:cNvCxnSpPr>
          <p:nvPr/>
        </p:nvCxnSpPr>
        <p:spPr>
          <a:xfrm>
            <a:off x="6378947" y="539111"/>
            <a:ext cx="2534833" cy="0"/>
          </a:xfrm>
          <a:prstGeom prst="line">
            <a:avLst/>
          </a:prstGeom>
          <a:ln w="317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pSp>
        <p:nvGrpSpPr>
          <p:cNvPr id="40" name="Group 39">
            <a:extLst>
              <a:ext uri="{FF2B5EF4-FFF2-40B4-BE49-F238E27FC236}">
                <a16:creationId xmlns:a16="http://schemas.microsoft.com/office/drawing/2014/main" id="{5A7333C3-8A1A-CE4C-A37E-F1B9B6F72D5C}"/>
              </a:ext>
            </a:extLst>
          </p:cNvPr>
          <p:cNvGrpSpPr/>
          <p:nvPr/>
        </p:nvGrpSpPr>
        <p:grpSpPr>
          <a:xfrm>
            <a:off x="4606426" y="2223848"/>
            <a:ext cx="4352425" cy="2287914"/>
            <a:chOff x="11064439" y="4799518"/>
            <a:chExt cx="11558952" cy="6076127"/>
          </a:xfrm>
        </p:grpSpPr>
        <p:sp>
          <p:nvSpPr>
            <p:cNvPr id="41" name="Freeform 6">
              <a:extLst>
                <a:ext uri="{FF2B5EF4-FFF2-40B4-BE49-F238E27FC236}">
                  <a16:creationId xmlns:a16="http://schemas.microsoft.com/office/drawing/2014/main" id="{0624C4D0-2D72-484A-8064-BAF1045E2C4A}"/>
                </a:ext>
              </a:extLst>
            </p:cNvPr>
            <p:cNvSpPr>
              <a:spLocks noChangeArrowheads="1"/>
            </p:cNvSpPr>
            <p:nvPr/>
          </p:nvSpPr>
          <p:spPr bwMode="auto">
            <a:xfrm>
              <a:off x="17166588" y="5319957"/>
              <a:ext cx="3010739" cy="757240"/>
            </a:xfrm>
            <a:custGeom>
              <a:avLst/>
              <a:gdLst>
                <a:gd name="T0" fmla="*/ 511 w 5100"/>
                <a:gd name="T1" fmla="*/ 770 h 1282"/>
                <a:gd name="T2" fmla="*/ 511 w 5100"/>
                <a:gd name="T3" fmla="*/ 770 h 1282"/>
                <a:gd name="T4" fmla="*/ 850 w 5100"/>
                <a:gd name="T5" fmla="*/ 903 h 1282"/>
                <a:gd name="T6" fmla="*/ 1553 w 5100"/>
                <a:gd name="T7" fmla="*/ 478 h 1282"/>
                <a:gd name="T8" fmla="*/ 2005 w 5100"/>
                <a:gd name="T9" fmla="*/ 617 h 1282"/>
                <a:gd name="T10" fmla="*/ 3101 w 5100"/>
                <a:gd name="T11" fmla="*/ 0 h 1282"/>
                <a:gd name="T12" fmla="*/ 4110 w 5100"/>
                <a:gd name="T13" fmla="*/ 504 h 1282"/>
                <a:gd name="T14" fmla="*/ 4303 w 5100"/>
                <a:gd name="T15" fmla="*/ 478 h 1282"/>
                <a:gd name="T16" fmla="*/ 5099 w 5100"/>
                <a:gd name="T17" fmla="*/ 1281 h 1282"/>
                <a:gd name="T18" fmla="*/ 0 w 5100"/>
                <a:gd name="T19" fmla="*/ 1281 h 1282"/>
                <a:gd name="T20" fmla="*/ 511 w 5100"/>
                <a:gd name="T21" fmla="*/ 770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00" h="1282">
                  <a:moveTo>
                    <a:pt x="511" y="770"/>
                  </a:moveTo>
                  <a:lnTo>
                    <a:pt x="511" y="770"/>
                  </a:lnTo>
                  <a:cubicBezTo>
                    <a:pt x="637" y="770"/>
                    <a:pt x="756" y="816"/>
                    <a:pt x="850" y="903"/>
                  </a:cubicBezTo>
                  <a:cubicBezTo>
                    <a:pt x="982" y="650"/>
                    <a:pt x="1248" y="478"/>
                    <a:pt x="1553" y="478"/>
                  </a:cubicBezTo>
                  <a:cubicBezTo>
                    <a:pt x="1719" y="478"/>
                    <a:pt x="1872" y="531"/>
                    <a:pt x="2005" y="617"/>
                  </a:cubicBezTo>
                  <a:cubicBezTo>
                    <a:pt x="2231" y="245"/>
                    <a:pt x="2636" y="0"/>
                    <a:pt x="3101" y="0"/>
                  </a:cubicBezTo>
                  <a:cubicBezTo>
                    <a:pt x="3512" y="0"/>
                    <a:pt x="3878" y="199"/>
                    <a:pt x="4110" y="504"/>
                  </a:cubicBezTo>
                  <a:cubicBezTo>
                    <a:pt x="4170" y="484"/>
                    <a:pt x="4236" y="478"/>
                    <a:pt x="4303" y="478"/>
                  </a:cubicBezTo>
                  <a:cubicBezTo>
                    <a:pt x="4741" y="478"/>
                    <a:pt x="5099" y="836"/>
                    <a:pt x="5099" y="1281"/>
                  </a:cubicBezTo>
                  <a:cubicBezTo>
                    <a:pt x="0" y="1281"/>
                    <a:pt x="0" y="1281"/>
                    <a:pt x="0" y="1281"/>
                  </a:cubicBezTo>
                  <a:cubicBezTo>
                    <a:pt x="0" y="996"/>
                    <a:pt x="225" y="770"/>
                    <a:pt x="511" y="770"/>
                  </a:cubicBezTo>
                </a:path>
              </a:pathLst>
            </a:custGeom>
            <a:solidFill>
              <a:srgbClr val="BFBFB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2" name="Freeform 7">
              <a:extLst>
                <a:ext uri="{FF2B5EF4-FFF2-40B4-BE49-F238E27FC236}">
                  <a16:creationId xmlns:a16="http://schemas.microsoft.com/office/drawing/2014/main" id="{59E6A925-5F12-1F46-AA02-EF417DB136A8}"/>
                </a:ext>
              </a:extLst>
            </p:cNvPr>
            <p:cNvSpPr>
              <a:spLocks noChangeArrowheads="1"/>
            </p:cNvSpPr>
            <p:nvPr/>
          </p:nvSpPr>
          <p:spPr bwMode="auto">
            <a:xfrm>
              <a:off x="18725302" y="5871622"/>
              <a:ext cx="1623770" cy="408545"/>
            </a:xfrm>
            <a:custGeom>
              <a:avLst/>
              <a:gdLst>
                <a:gd name="T0" fmla="*/ 2477 w 2751"/>
                <a:gd name="T1" fmla="*/ 412 h 691"/>
                <a:gd name="T2" fmla="*/ 2477 w 2751"/>
                <a:gd name="T3" fmla="*/ 412 h 691"/>
                <a:gd name="T4" fmla="*/ 2291 w 2751"/>
                <a:gd name="T5" fmla="*/ 485 h 691"/>
                <a:gd name="T6" fmla="*/ 1913 w 2751"/>
                <a:gd name="T7" fmla="*/ 259 h 691"/>
                <a:gd name="T8" fmla="*/ 1667 w 2751"/>
                <a:gd name="T9" fmla="*/ 332 h 691"/>
                <a:gd name="T10" fmla="*/ 1076 w 2751"/>
                <a:gd name="T11" fmla="*/ 0 h 691"/>
                <a:gd name="T12" fmla="*/ 532 w 2751"/>
                <a:gd name="T13" fmla="*/ 265 h 691"/>
                <a:gd name="T14" fmla="*/ 432 w 2751"/>
                <a:gd name="T15" fmla="*/ 259 h 691"/>
                <a:gd name="T16" fmla="*/ 0 w 2751"/>
                <a:gd name="T17" fmla="*/ 690 h 691"/>
                <a:gd name="T18" fmla="*/ 2750 w 2751"/>
                <a:gd name="T19" fmla="*/ 690 h 691"/>
                <a:gd name="T20" fmla="*/ 2477 w 2751"/>
                <a:gd name="T21" fmla="*/ 412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1" h="691">
                  <a:moveTo>
                    <a:pt x="2477" y="412"/>
                  </a:moveTo>
                  <a:lnTo>
                    <a:pt x="2477" y="412"/>
                  </a:lnTo>
                  <a:cubicBezTo>
                    <a:pt x="2404" y="412"/>
                    <a:pt x="2344" y="438"/>
                    <a:pt x="2291" y="485"/>
                  </a:cubicBezTo>
                  <a:cubicBezTo>
                    <a:pt x="2218" y="345"/>
                    <a:pt x="2079" y="259"/>
                    <a:pt x="1913" y="259"/>
                  </a:cubicBezTo>
                  <a:cubicBezTo>
                    <a:pt x="1820" y="259"/>
                    <a:pt x="1740" y="285"/>
                    <a:pt x="1667" y="332"/>
                  </a:cubicBezTo>
                  <a:cubicBezTo>
                    <a:pt x="1548" y="133"/>
                    <a:pt x="1328" y="0"/>
                    <a:pt x="1076" y="0"/>
                  </a:cubicBezTo>
                  <a:cubicBezTo>
                    <a:pt x="857" y="0"/>
                    <a:pt x="658" y="106"/>
                    <a:pt x="532" y="265"/>
                  </a:cubicBezTo>
                  <a:cubicBezTo>
                    <a:pt x="498" y="259"/>
                    <a:pt x="465" y="259"/>
                    <a:pt x="432" y="259"/>
                  </a:cubicBezTo>
                  <a:cubicBezTo>
                    <a:pt x="193" y="259"/>
                    <a:pt x="0" y="451"/>
                    <a:pt x="0" y="690"/>
                  </a:cubicBezTo>
                  <a:cubicBezTo>
                    <a:pt x="2750" y="690"/>
                    <a:pt x="2750" y="690"/>
                    <a:pt x="2750" y="690"/>
                  </a:cubicBezTo>
                  <a:cubicBezTo>
                    <a:pt x="2750" y="538"/>
                    <a:pt x="2630" y="412"/>
                    <a:pt x="2477" y="412"/>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3" name="Freeform 8">
              <a:extLst>
                <a:ext uri="{FF2B5EF4-FFF2-40B4-BE49-F238E27FC236}">
                  <a16:creationId xmlns:a16="http://schemas.microsoft.com/office/drawing/2014/main" id="{2C3AE258-9F20-FD45-BB98-BD9CA10BC6FF}"/>
                </a:ext>
              </a:extLst>
            </p:cNvPr>
            <p:cNvSpPr>
              <a:spLocks noChangeArrowheads="1"/>
            </p:cNvSpPr>
            <p:nvPr/>
          </p:nvSpPr>
          <p:spPr bwMode="auto">
            <a:xfrm>
              <a:off x="14197482" y="4992080"/>
              <a:ext cx="3010741" cy="754637"/>
            </a:xfrm>
            <a:custGeom>
              <a:avLst/>
              <a:gdLst>
                <a:gd name="T0" fmla="*/ 4594 w 5100"/>
                <a:gd name="T1" fmla="*/ 769 h 1281"/>
                <a:gd name="T2" fmla="*/ 4594 w 5100"/>
                <a:gd name="T3" fmla="*/ 769 h 1281"/>
                <a:gd name="T4" fmla="*/ 4250 w 5100"/>
                <a:gd name="T5" fmla="*/ 895 h 1281"/>
                <a:gd name="T6" fmla="*/ 3546 w 5100"/>
                <a:gd name="T7" fmla="*/ 477 h 1281"/>
                <a:gd name="T8" fmla="*/ 3094 w 5100"/>
                <a:gd name="T9" fmla="*/ 616 h 1281"/>
                <a:gd name="T10" fmla="*/ 1999 w 5100"/>
                <a:gd name="T11" fmla="*/ 0 h 1281"/>
                <a:gd name="T12" fmla="*/ 989 w 5100"/>
                <a:gd name="T13" fmla="*/ 497 h 1281"/>
                <a:gd name="T14" fmla="*/ 797 w 5100"/>
                <a:gd name="T15" fmla="*/ 477 h 1281"/>
                <a:gd name="T16" fmla="*/ 0 w 5100"/>
                <a:gd name="T17" fmla="*/ 1280 h 1281"/>
                <a:gd name="T18" fmla="*/ 5099 w 5100"/>
                <a:gd name="T19" fmla="*/ 1280 h 1281"/>
                <a:gd name="T20" fmla="*/ 4594 w 5100"/>
                <a:gd name="T21" fmla="*/ 769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00" h="1281">
                  <a:moveTo>
                    <a:pt x="4594" y="769"/>
                  </a:moveTo>
                  <a:lnTo>
                    <a:pt x="4594" y="769"/>
                  </a:lnTo>
                  <a:cubicBezTo>
                    <a:pt x="4462" y="769"/>
                    <a:pt x="4343" y="816"/>
                    <a:pt x="4250" y="895"/>
                  </a:cubicBezTo>
                  <a:cubicBezTo>
                    <a:pt x="4117" y="650"/>
                    <a:pt x="3851" y="477"/>
                    <a:pt x="3546" y="477"/>
                  </a:cubicBezTo>
                  <a:cubicBezTo>
                    <a:pt x="3380" y="477"/>
                    <a:pt x="3227" y="530"/>
                    <a:pt x="3094" y="616"/>
                  </a:cubicBezTo>
                  <a:cubicBezTo>
                    <a:pt x="2869" y="245"/>
                    <a:pt x="2464" y="0"/>
                    <a:pt x="1999" y="0"/>
                  </a:cubicBezTo>
                  <a:cubicBezTo>
                    <a:pt x="1587" y="0"/>
                    <a:pt x="1222" y="199"/>
                    <a:pt x="989" y="497"/>
                  </a:cubicBezTo>
                  <a:cubicBezTo>
                    <a:pt x="930" y="483"/>
                    <a:pt x="863" y="477"/>
                    <a:pt x="797" y="477"/>
                  </a:cubicBezTo>
                  <a:cubicBezTo>
                    <a:pt x="359" y="477"/>
                    <a:pt x="0" y="836"/>
                    <a:pt x="0" y="1280"/>
                  </a:cubicBezTo>
                  <a:cubicBezTo>
                    <a:pt x="5099" y="1280"/>
                    <a:pt x="5099" y="1280"/>
                    <a:pt x="5099" y="1280"/>
                  </a:cubicBezTo>
                  <a:cubicBezTo>
                    <a:pt x="5099" y="995"/>
                    <a:pt x="4873" y="769"/>
                    <a:pt x="4594" y="769"/>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4" name="Freeform 9">
              <a:extLst>
                <a:ext uri="{FF2B5EF4-FFF2-40B4-BE49-F238E27FC236}">
                  <a16:creationId xmlns:a16="http://schemas.microsoft.com/office/drawing/2014/main" id="{7862A970-52C9-684C-8304-16245207000F}"/>
                </a:ext>
              </a:extLst>
            </p:cNvPr>
            <p:cNvSpPr>
              <a:spLocks noChangeArrowheads="1"/>
            </p:cNvSpPr>
            <p:nvPr/>
          </p:nvSpPr>
          <p:spPr bwMode="auto">
            <a:xfrm>
              <a:off x="13341361" y="5494305"/>
              <a:ext cx="1626371" cy="403339"/>
            </a:xfrm>
            <a:custGeom>
              <a:avLst/>
              <a:gdLst>
                <a:gd name="T0" fmla="*/ 2477 w 2757"/>
                <a:gd name="T1" fmla="*/ 412 h 685"/>
                <a:gd name="T2" fmla="*/ 2477 w 2757"/>
                <a:gd name="T3" fmla="*/ 412 h 685"/>
                <a:gd name="T4" fmla="*/ 2298 w 2757"/>
                <a:gd name="T5" fmla="*/ 485 h 685"/>
                <a:gd name="T6" fmla="*/ 1913 w 2757"/>
                <a:gd name="T7" fmla="*/ 253 h 685"/>
                <a:gd name="T8" fmla="*/ 1674 w 2757"/>
                <a:gd name="T9" fmla="*/ 332 h 685"/>
                <a:gd name="T10" fmla="*/ 1083 w 2757"/>
                <a:gd name="T11" fmla="*/ 0 h 685"/>
                <a:gd name="T12" fmla="*/ 532 w 2757"/>
                <a:gd name="T13" fmla="*/ 266 h 685"/>
                <a:gd name="T14" fmla="*/ 432 w 2757"/>
                <a:gd name="T15" fmla="*/ 253 h 685"/>
                <a:gd name="T16" fmla="*/ 0 w 2757"/>
                <a:gd name="T17" fmla="*/ 684 h 685"/>
                <a:gd name="T18" fmla="*/ 2756 w 2757"/>
                <a:gd name="T19" fmla="*/ 684 h 685"/>
                <a:gd name="T20" fmla="*/ 2477 w 2757"/>
                <a:gd name="T21" fmla="*/ 412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7" h="685">
                  <a:moveTo>
                    <a:pt x="2477" y="412"/>
                  </a:moveTo>
                  <a:lnTo>
                    <a:pt x="2477" y="412"/>
                  </a:lnTo>
                  <a:cubicBezTo>
                    <a:pt x="2411" y="412"/>
                    <a:pt x="2344" y="439"/>
                    <a:pt x="2298" y="485"/>
                  </a:cubicBezTo>
                  <a:cubicBezTo>
                    <a:pt x="2225" y="346"/>
                    <a:pt x="2079" y="253"/>
                    <a:pt x="1913" y="253"/>
                  </a:cubicBezTo>
                  <a:cubicBezTo>
                    <a:pt x="1826" y="253"/>
                    <a:pt x="1740" y="279"/>
                    <a:pt x="1674" y="332"/>
                  </a:cubicBezTo>
                  <a:cubicBezTo>
                    <a:pt x="1548" y="133"/>
                    <a:pt x="1328" y="0"/>
                    <a:pt x="1083" y="0"/>
                  </a:cubicBezTo>
                  <a:cubicBezTo>
                    <a:pt x="857" y="0"/>
                    <a:pt x="658" y="100"/>
                    <a:pt x="532" y="266"/>
                  </a:cubicBezTo>
                  <a:cubicBezTo>
                    <a:pt x="505" y="259"/>
                    <a:pt x="465" y="253"/>
                    <a:pt x="432" y="253"/>
                  </a:cubicBezTo>
                  <a:cubicBezTo>
                    <a:pt x="193" y="253"/>
                    <a:pt x="0" y="445"/>
                    <a:pt x="0" y="684"/>
                  </a:cubicBezTo>
                  <a:cubicBezTo>
                    <a:pt x="2756" y="684"/>
                    <a:pt x="2756" y="684"/>
                    <a:pt x="2756" y="684"/>
                  </a:cubicBezTo>
                  <a:cubicBezTo>
                    <a:pt x="2756" y="538"/>
                    <a:pt x="2630" y="412"/>
                    <a:pt x="2477" y="412"/>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5" name="Freeform 10">
              <a:extLst>
                <a:ext uri="{FF2B5EF4-FFF2-40B4-BE49-F238E27FC236}">
                  <a16:creationId xmlns:a16="http://schemas.microsoft.com/office/drawing/2014/main" id="{94EB90D7-0300-2146-BB24-A3396CA1E4A5}"/>
                </a:ext>
              </a:extLst>
            </p:cNvPr>
            <p:cNvSpPr>
              <a:spLocks noChangeArrowheads="1"/>
            </p:cNvSpPr>
            <p:nvPr/>
          </p:nvSpPr>
          <p:spPr bwMode="auto">
            <a:xfrm>
              <a:off x="15376278" y="5645232"/>
              <a:ext cx="3013342" cy="757238"/>
            </a:xfrm>
            <a:custGeom>
              <a:avLst/>
              <a:gdLst>
                <a:gd name="T0" fmla="*/ 511 w 5106"/>
                <a:gd name="T1" fmla="*/ 770 h 1282"/>
                <a:gd name="T2" fmla="*/ 511 w 5106"/>
                <a:gd name="T3" fmla="*/ 770 h 1282"/>
                <a:gd name="T4" fmla="*/ 850 w 5106"/>
                <a:gd name="T5" fmla="*/ 896 h 1282"/>
                <a:gd name="T6" fmla="*/ 1554 w 5106"/>
                <a:gd name="T7" fmla="*/ 478 h 1282"/>
                <a:gd name="T8" fmla="*/ 2005 w 5106"/>
                <a:gd name="T9" fmla="*/ 617 h 1282"/>
                <a:gd name="T10" fmla="*/ 3100 w 5106"/>
                <a:gd name="T11" fmla="*/ 0 h 1282"/>
                <a:gd name="T12" fmla="*/ 4116 w 5106"/>
                <a:gd name="T13" fmla="*/ 498 h 1282"/>
                <a:gd name="T14" fmla="*/ 4302 w 5106"/>
                <a:gd name="T15" fmla="*/ 478 h 1282"/>
                <a:gd name="T16" fmla="*/ 5105 w 5106"/>
                <a:gd name="T17" fmla="*/ 1281 h 1282"/>
                <a:gd name="T18" fmla="*/ 0 w 5106"/>
                <a:gd name="T19" fmla="*/ 1281 h 1282"/>
                <a:gd name="T20" fmla="*/ 511 w 5106"/>
                <a:gd name="T21" fmla="*/ 770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06" h="1282">
                  <a:moveTo>
                    <a:pt x="511" y="770"/>
                  </a:moveTo>
                  <a:lnTo>
                    <a:pt x="511" y="770"/>
                  </a:lnTo>
                  <a:cubicBezTo>
                    <a:pt x="644" y="770"/>
                    <a:pt x="763" y="817"/>
                    <a:pt x="850" y="896"/>
                  </a:cubicBezTo>
                  <a:cubicBezTo>
                    <a:pt x="989" y="650"/>
                    <a:pt x="1248" y="478"/>
                    <a:pt x="1554" y="478"/>
                  </a:cubicBezTo>
                  <a:cubicBezTo>
                    <a:pt x="1726" y="478"/>
                    <a:pt x="1879" y="531"/>
                    <a:pt x="2005" y="617"/>
                  </a:cubicBezTo>
                  <a:cubicBezTo>
                    <a:pt x="2231" y="245"/>
                    <a:pt x="2635" y="0"/>
                    <a:pt x="3100" y="0"/>
                  </a:cubicBezTo>
                  <a:cubicBezTo>
                    <a:pt x="3512" y="0"/>
                    <a:pt x="3884" y="199"/>
                    <a:pt x="4116" y="498"/>
                  </a:cubicBezTo>
                  <a:cubicBezTo>
                    <a:pt x="4176" y="484"/>
                    <a:pt x="4235" y="478"/>
                    <a:pt x="4302" y="478"/>
                  </a:cubicBezTo>
                  <a:cubicBezTo>
                    <a:pt x="4747" y="478"/>
                    <a:pt x="5105" y="836"/>
                    <a:pt x="5105" y="1281"/>
                  </a:cubicBezTo>
                  <a:cubicBezTo>
                    <a:pt x="0" y="1281"/>
                    <a:pt x="0" y="1281"/>
                    <a:pt x="0" y="1281"/>
                  </a:cubicBezTo>
                  <a:cubicBezTo>
                    <a:pt x="0" y="996"/>
                    <a:pt x="232" y="770"/>
                    <a:pt x="511" y="770"/>
                  </a:cubicBezTo>
                </a:path>
              </a:pathLst>
            </a:custGeom>
            <a:solidFill>
              <a:srgbClr val="455465"/>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6" name="Freeform 11">
              <a:extLst>
                <a:ext uri="{FF2B5EF4-FFF2-40B4-BE49-F238E27FC236}">
                  <a16:creationId xmlns:a16="http://schemas.microsoft.com/office/drawing/2014/main" id="{708146A9-95F8-7F4E-8DE6-147CFCEB0233}"/>
                </a:ext>
              </a:extLst>
            </p:cNvPr>
            <p:cNvSpPr>
              <a:spLocks noChangeArrowheads="1"/>
            </p:cNvSpPr>
            <p:nvPr/>
          </p:nvSpPr>
          <p:spPr bwMode="auto">
            <a:xfrm>
              <a:off x="20924158" y="8468613"/>
              <a:ext cx="1223032" cy="2071348"/>
            </a:xfrm>
            <a:custGeom>
              <a:avLst/>
              <a:gdLst>
                <a:gd name="T0" fmla="*/ 2072 w 2073"/>
                <a:gd name="T1" fmla="*/ 0 h 3508"/>
                <a:gd name="T2" fmla="*/ 0 w 2073"/>
                <a:gd name="T3" fmla="*/ 0 h 3508"/>
                <a:gd name="T4" fmla="*/ 0 w 2073"/>
                <a:gd name="T5" fmla="*/ 3507 h 3508"/>
                <a:gd name="T6" fmla="*/ 2072 w 2073"/>
                <a:gd name="T7" fmla="*/ 3507 h 3508"/>
                <a:gd name="T8" fmla="*/ 2072 w 2073"/>
                <a:gd name="T9" fmla="*/ 0 h 3508"/>
              </a:gdLst>
              <a:ahLst/>
              <a:cxnLst>
                <a:cxn ang="0">
                  <a:pos x="T0" y="T1"/>
                </a:cxn>
                <a:cxn ang="0">
                  <a:pos x="T2" y="T3"/>
                </a:cxn>
                <a:cxn ang="0">
                  <a:pos x="T4" y="T5"/>
                </a:cxn>
                <a:cxn ang="0">
                  <a:pos x="T6" y="T7"/>
                </a:cxn>
                <a:cxn ang="0">
                  <a:pos x="T8" y="T9"/>
                </a:cxn>
              </a:cxnLst>
              <a:rect l="0" t="0" r="r" b="b"/>
              <a:pathLst>
                <a:path w="2073" h="3508">
                  <a:moveTo>
                    <a:pt x="2072" y="0"/>
                  </a:moveTo>
                  <a:lnTo>
                    <a:pt x="0" y="0"/>
                  </a:lnTo>
                  <a:lnTo>
                    <a:pt x="0" y="3507"/>
                  </a:lnTo>
                  <a:lnTo>
                    <a:pt x="2072" y="3507"/>
                  </a:lnTo>
                  <a:lnTo>
                    <a:pt x="2072"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7" name="Freeform 12">
              <a:extLst>
                <a:ext uri="{FF2B5EF4-FFF2-40B4-BE49-F238E27FC236}">
                  <a16:creationId xmlns:a16="http://schemas.microsoft.com/office/drawing/2014/main" id="{BA55E1B5-C82D-1547-9A1A-9FA6EC646D36}"/>
                </a:ext>
              </a:extLst>
            </p:cNvPr>
            <p:cNvSpPr>
              <a:spLocks noChangeArrowheads="1"/>
            </p:cNvSpPr>
            <p:nvPr/>
          </p:nvSpPr>
          <p:spPr bwMode="auto">
            <a:xfrm>
              <a:off x="21150548" y="7180528"/>
              <a:ext cx="767648" cy="1077309"/>
            </a:xfrm>
            <a:custGeom>
              <a:avLst/>
              <a:gdLst>
                <a:gd name="T0" fmla="*/ 1301 w 1302"/>
                <a:gd name="T1" fmla="*/ 0 h 1827"/>
                <a:gd name="T2" fmla="*/ 0 w 1302"/>
                <a:gd name="T3" fmla="*/ 0 h 1827"/>
                <a:gd name="T4" fmla="*/ 0 w 1302"/>
                <a:gd name="T5" fmla="*/ 1826 h 1827"/>
                <a:gd name="T6" fmla="*/ 1301 w 1302"/>
                <a:gd name="T7" fmla="*/ 1826 h 1827"/>
                <a:gd name="T8" fmla="*/ 1301 w 1302"/>
                <a:gd name="T9" fmla="*/ 0 h 1827"/>
              </a:gdLst>
              <a:ahLst/>
              <a:cxnLst>
                <a:cxn ang="0">
                  <a:pos x="T0" y="T1"/>
                </a:cxn>
                <a:cxn ang="0">
                  <a:pos x="T2" y="T3"/>
                </a:cxn>
                <a:cxn ang="0">
                  <a:pos x="T4" y="T5"/>
                </a:cxn>
                <a:cxn ang="0">
                  <a:pos x="T6" y="T7"/>
                </a:cxn>
                <a:cxn ang="0">
                  <a:pos x="T8" y="T9"/>
                </a:cxn>
              </a:cxnLst>
              <a:rect l="0" t="0" r="r" b="b"/>
              <a:pathLst>
                <a:path w="1302" h="1827">
                  <a:moveTo>
                    <a:pt x="1301" y="0"/>
                  </a:moveTo>
                  <a:lnTo>
                    <a:pt x="0" y="0"/>
                  </a:lnTo>
                  <a:lnTo>
                    <a:pt x="0" y="1826"/>
                  </a:lnTo>
                  <a:lnTo>
                    <a:pt x="1301" y="1826"/>
                  </a:lnTo>
                  <a:lnTo>
                    <a:pt x="1301"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8" name="Freeform 13">
              <a:extLst>
                <a:ext uri="{FF2B5EF4-FFF2-40B4-BE49-F238E27FC236}">
                  <a16:creationId xmlns:a16="http://schemas.microsoft.com/office/drawing/2014/main" id="{4C230CF3-9227-9541-BF6A-8DF4E51CE2CA}"/>
                </a:ext>
              </a:extLst>
            </p:cNvPr>
            <p:cNvSpPr>
              <a:spLocks noChangeArrowheads="1"/>
            </p:cNvSpPr>
            <p:nvPr/>
          </p:nvSpPr>
          <p:spPr bwMode="auto">
            <a:xfrm>
              <a:off x="21475824" y="6761573"/>
              <a:ext cx="114497" cy="1077309"/>
            </a:xfrm>
            <a:custGeom>
              <a:avLst/>
              <a:gdLst>
                <a:gd name="T0" fmla="*/ 193 w 194"/>
                <a:gd name="T1" fmla="*/ 0 h 1827"/>
                <a:gd name="T2" fmla="*/ 0 w 194"/>
                <a:gd name="T3" fmla="*/ 0 h 1827"/>
                <a:gd name="T4" fmla="*/ 0 w 194"/>
                <a:gd name="T5" fmla="*/ 1826 h 1827"/>
                <a:gd name="T6" fmla="*/ 193 w 194"/>
                <a:gd name="T7" fmla="*/ 1826 h 1827"/>
                <a:gd name="T8" fmla="*/ 193 w 194"/>
                <a:gd name="T9" fmla="*/ 0 h 1827"/>
              </a:gdLst>
              <a:ahLst/>
              <a:cxnLst>
                <a:cxn ang="0">
                  <a:pos x="T0" y="T1"/>
                </a:cxn>
                <a:cxn ang="0">
                  <a:pos x="T2" y="T3"/>
                </a:cxn>
                <a:cxn ang="0">
                  <a:pos x="T4" y="T5"/>
                </a:cxn>
                <a:cxn ang="0">
                  <a:pos x="T6" y="T7"/>
                </a:cxn>
                <a:cxn ang="0">
                  <a:pos x="T8" y="T9"/>
                </a:cxn>
              </a:cxnLst>
              <a:rect l="0" t="0" r="r" b="b"/>
              <a:pathLst>
                <a:path w="194" h="1827">
                  <a:moveTo>
                    <a:pt x="193" y="0"/>
                  </a:moveTo>
                  <a:lnTo>
                    <a:pt x="0" y="0"/>
                  </a:lnTo>
                  <a:lnTo>
                    <a:pt x="0" y="1826"/>
                  </a:lnTo>
                  <a:lnTo>
                    <a:pt x="193" y="1826"/>
                  </a:lnTo>
                  <a:lnTo>
                    <a:pt x="193"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9" name="Freeform 14">
              <a:extLst>
                <a:ext uri="{FF2B5EF4-FFF2-40B4-BE49-F238E27FC236}">
                  <a16:creationId xmlns:a16="http://schemas.microsoft.com/office/drawing/2014/main" id="{ACD7A4DC-4E62-0B4A-8DA8-C9F07703CEE7}"/>
                </a:ext>
              </a:extLst>
            </p:cNvPr>
            <p:cNvSpPr>
              <a:spLocks noChangeArrowheads="1"/>
            </p:cNvSpPr>
            <p:nvPr/>
          </p:nvSpPr>
          <p:spPr bwMode="auto">
            <a:xfrm>
              <a:off x="20924158" y="7643718"/>
              <a:ext cx="1223032" cy="2896243"/>
            </a:xfrm>
            <a:custGeom>
              <a:avLst/>
              <a:gdLst>
                <a:gd name="T0" fmla="*/ 1222 w 2073"/>
                <a:gd name="T1" fmla="*/ 671 h 4909"/>
                <a:gd name="T2" fmla="*/ 1222 w 2073"/>
                <a:gd name="T3" fmla="*/ 332 h 4909"/>
                <a:gd name="T4" fmla="*/ 2072 w 2073"/>
                <a:gd name="T5" fmla="*/ 332 h 4909"/>
                <a:gd name="T6" fmla="*/ 2072 w 2073"/>
                <a:gd name="T7" fmla="*/ 0 h 4909"/>
                <a:gd name="T8" fmla="*/ 0 w 2073"/>
                <a:gd name="T9" fmla="*/ 0 h 4909"/>
                <a:gd name="T10" fmla="*/ 0 w 2073"/>
                <a:gd name="T11" fmla="*/ 332 h 4909"/>
                <a:gd name="T12" fmla="*/ 843 w 2073"/>
                <a:gd name="T13" fmla="*/ 332 h 4909"/>
                <a:gd name="T14" fmla="*/ 843 w 2073"/>
                <a:gd name="T15" fmla="*/ 671 h 4909"/>
                <a:gd name="T16" fmla="*/ 0 w 2073"/>
                <a:gd name="T17" fmla="*/ 671 h 4909"/>
                <a:gd name="T18" fmla="*/ 0 w 2073"/>
                <a:gd name="T19" fmla="*/ 1129 h 4909"/>
                <a:gd name="T20" fmla="*/ 843 w 2073"/>
                <a:gd name="T21" fmla="*/ 1129 h 4909"/>
                <a:gd name="T22" fmla="*/ 843 w 2073"/>
                <a:gd name="T23" fmla="*/ 1475 h 4909"/>
                <a:gd name="T24" fmla="*/ 0 w 2073"/>
                <a:gd name="T25" fmla="*/ 1475 h 4909"/>
                <a:gd name="T26" fmla="*/ 0 w 2073"/>
                <a:gd name="T27" fmla="*/ 1926 h 4909"/>
                <a:gd name="T28" fmla="*/ 843 w 2073"/>
                <a:gd name="T29" fmla="*/ 1926 h 4909"/>
                <a:gd name="T30" fmla="*/ 843 w 2073"/>
                <a:gd name="T31" fmla="*/ 2271 h 4909"/>
                <a:gd name="T32" fmla="*/ 0 w 2073"/>
                <a:gd name="T33" fmla="*/ 2271 h 4909"/>
                <a:gd name="T34" fmla="*/ 0 w 2073"/>
                <a:gd name="T35" fmla="*/ 2723 h 4909"/>
                <a:gd name="T36" fmla="*/ 843 w 2073"/>
                <a:gd name="T37" fmla="*/ 2723 h 4909"/>
                <a:gd name="T38" fmla="*/ 843 w 2073"/>
                <a:gd name="T39" fmla="*/ 3068 h 4909"/>
                <a:gd name="T40" fmla="*/ 0 w 2073"/>
                <a:gd name="T41" fmla="*/ 3068 h 4909"/>
                <a:gd name="T42" fmla="*/ 0 w 2073"/>
                <a:gd name="T43" fmla="*/ 3520 h 4909"/>
                <a:gd name="T44" fmla="*/ 843 w 2073"/>
                <a:gd name="T45" fmla="*/ 3520 h 4909"/>
                <a:gd name="T46" fmla="*/ 843 w 2073"/>
                <a:gd name="T47" fmla="*/ 3865 h 4909"/>
                <a:gd name="T48" fmla="*/ 0 w 2073"/>
                <a:gd name="T49" fmla="*/ 3865 h 4909"/>
                <a:gd name="T50" fmla="*/ 0 w 2073"/>
                <a:gd name="T51" fmla="*/ 4317 h 4909"/>
                <a:gd name="T52" fmla="*/ 843 w 2073"/>
                <a:gd name="T53" fmla="*/ 4317 h 4909"/>
                <a:gd name="T54" fmla="*/ 843 w 2073"/>
                <a:gd name="T55" fmla="*/ 4662 h 4909"/>
                <a:gd name="T56" fmla="*/ 0 w 2073"/>
                <a:gd name="T57" fmla="*/ 4662 h 4909"/>
                <a:gd name="T58" fmla="*/ 0 w 2073"/>
                <a:gd name="T59" fmla="*/ 4908 h 4909"/>
                <a:gd name="T60" fmla="*/ 2072 w 2073"/>
                <a:gd name="T61" fmla="*/ 4908 h 4909"/>
                <a:gd name="T62" fmla="*/ 2072 w 2073"/>
                <a:gd name="T63" fmla="*/ 4662 h 4909"/>
                <a:gd name="T64" fmla="*/ 1222 w 2073"/>
                <a:gd name="T65" fmla="*/ 4662 h 4909"/>
                <a:gd name="T66" fmla="*/ 1222 w 2073"/>
                <a:gd name="T67" fmla="*/ 4317 h 4909"/>
                <a:gd name="T68" fmla="*/ 2072 w 2073"/>
                <a:gd name="T69" fmla="*/ 4317 h 4909"/>
                <a:gd name="T70" fmla="*/ 2072 w 2073"/>
                <a:gd name="T71" fmla="*/ 3865 h 4909"/>
                <a:gd name="T72" fmla="*/ 1222 w 2073"/>
                <a:gd name="T73" fmla="*/ 3865 h 4909"/>
                <a:gd name="T74" fmla="*/ 1222 w 2073"/>
                <a:gd name="T75" fmla="*/ 3520 h 4909"/>
                <a:gd name="T76" fmla="*/ 2072 w 2073"/>
                <a:gd name="T77" fmla="*/ 3520 h 4909"/>
                <a:gd name="T78" fmla="*/ 2072 w 2073"/>
                <a:gd name="T79" fmla="*/ 3068 h 4909"/>
                <a:gd name="T80" fmla="*/ 1222 w 2073"/>
                <a:gd name="T81" fmla="*/ 3068 h 4909"/>
                <a:gd name="T82" fmla="*/ 1222 w 2073"/>
                <a:gd name="T83" fmla="*/ 2723 h 4909"/>
                <a:gd name="T84" fmla="*/ 2072 w 2073"/>
                <a:gd name="T85" fmla="*/ 2723 h 4909"/>
                <a:gd name="T86" fmla="*/ 2072 w 2073"/>
                <a:gd name="T87" fmla="*/ 2271 h 4909"/>
                <a:gd name="T88" fmla="*/ 1222 w 2073"/>
                <a:gd name="T89" fmla="*/ 2271 h 4909"/>
                <a:gd name="T90" fmla="*/ 1222 w 2073"/>
                <a:gd name="T91" fmla="*/ 1926 h 4909"/>
                <a:gd name="T92" fmla="*/ 2072 w 2073"/>
                <a:gd name="T93" fmla="*/ 1926 h 4909"/>
                <a:gd name="T94" fmla="*/ 2072 w 2073"/>
                <a:gd name="T95" fmla="*/ 1475 h 4909"/>
                <a:gd name="T96" fmla="*/ 1222 w 2073"/>
                <a:gd name="T97" fmla="*/ 1475 h 4909"/>
                <a:gd name="T98" fmla="*/ 1222 w 2073"/>
                <a:gd name="T99" fmla="*/ 1129 h 4909"/>
                <a:gd name="T100" fmla="*/ 2072 w 2073"/>
                <a:gd name="T101" fmla="*/ 1129 h 4909"/>
                <a:gd name="T102" fmla="*/ 2072 w 2073"/>
                <a:gd name="T103" fmla="*/ 671 h 4909"/>
                <a:gd name="T104" fmla="*/ 1222 w 2073"/>
                <a:gd name="T105" fmla="*/ 671 h 4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73" h="4909">
                  <a:moveTo>
                    <a:pt x="1222" y="671"/>
                  </a:moveTo>
                  <a:lnTo>
                    <a:pt x="1222" y="332"/>
                  </a:lnTo>
                  <a:lnTo>
                    <a:pt x="2072" y="332"/>
                  </a:lnTo>
                  <a:lnTo>
                    <a:pt x="2072" y="0"/>
                  </a:lnTo>
                  <a:lnTo>
                    <a:pt x="0" y="0"/>
                  </a:lnTo>
                  <a:lnTo>
                    <a:pt x="0" y="332"/>
                  </a:lnTo>
                  <a:lnTo>
                    <a:pt x="843" y="332"/>
                  </a:lnTo>
                  <a:lnTo>
                    <a:pt x="843" y="671"/>
                  </a:lnTo>
                  <a:lnTo>
                    <a:pt x="0" y="671"/>
                  </a:lnTo>
                  <a:lnTo>
                    <a:pt x="0" y="1129"/>
                  </a:lnTo>
                  <a:lnTo>
                    <a:pt x="843" y="1129"/>
                  </a:lnTo>
                  <a:lnTo>
                    <a:pt x="843" y="1475"/>
                  </a:lnTo>
                  <a:lnTo>
                    <a:pt x="0" y="1475"/>
                  </a:lnTo>
                  <a:lnTo>
                    <a:pt x="0" y="1926"/>
                  </a:lnTo>
                  <a:lnTo>
                    <a:pt x="843" y="1926"/>
                  </a:lnTo>
                  <a:lnTo>
                    <a:pt x="843" y="2271"/>
                  </a:lnTo>
                  <a:lnTo>
                    <a:pt x="0" y="2271"/>
                  </a:lnTo>
                  <a:lnTo>
                    <a:pt x="0" y="2723"/>
                  </a:lnTo>
                  <a:lnTo>
                    <a:pt x="843" y="2723"/>
                  </a:lnTo>
                  <a:lnTo>
                    <a:pt x="843" y="3068"/>
                  </a:lnTo>
                  <a:lnTo>
                    <a:pt x="0" y="3068"/>
                  </a:lnTo>
                  <a:lnTo>
                    <a:pt x="0" y="3520"/>
                  </a:lnTo>
                  <a:lnTo>
                    <a:pt x="843" y="3520"/>
                  </a:lnTo>
                  <a:lnTo>
                    <a:pt x="843" y="3865"/>
                  </a:lnTo>
                  <a:lnTo>
                    <a:pt x="0" y="3865"/>
                  </a:lnTo>
                  <a:lnTo>
                    <a:pt x="0" y="4317"/>
                  </a:lnTo>
                  <a:lnTo>
                    <a:pt x="843" y="4317"/>
                  </a:lnTo>
                  <a:lnTo>
                    <a:pt x="843" y="4662"/>
                  </a:lnTo>
                  <a:lnTo>
                    <a:pt x="0" y="4662"/>
                  </a:lnTo>
                  <a:lnTo>
                    <a:pt x="0" y="4908"/>
                  </a:lnTo>
                  <a:lnTo>
                    <a:pt x="2072" y="4908"/>
                  </a:lnTo>
                  <a:lnTo>
                    <a:pt x="2072" y="4662"/>
                  </a:lnTo>
                  <a:lnTo>
                    <a:pt x="1222" y="4662"/>
                  </a:lnTo>
                  <a:lnTo>
                    <a:pt x="1222" y="4317"/>
                  </a:lnTo>
                  <a:lnTo>
                    <a:pt x="2072" y="4317"/>
                  </a:lnTo>
                  <a:lnTo>
                    <a:pt x="2072" y="3865"/>
                  </a:lnTo>
                  <a:lnTo>
                    <a:pt x="1222" y="3865"/>
                  </a:lnTo>
                  <a:lnTo>
                    <a:pt x="1222" y="3520"/>
                  </a:lnTo>
                  <a:lnTo>
                    <a:pt x="2072" y="3520"/>
                  </a:lnTo>
                  <a:lnTo>
                    <a:pt x="2072" y="3068"/>
                  </a:lnTo>
                  <a:lnTo>
                    <a:pt x="1222" y="3068"/>
                  </a:lnTo>
                  <a:lnTo>
                    <a:pt x="1222" y="2723"/>
                  </a:lnTo>
                  <a:lnTo>
                    <a:pt x="2072" y="2723"/>
                  </a:lnTo>
                  <a:lnTo>
                    <a:pt x="2072" y="2271"/>
                  </a:lnTo>
                  <a:lnTo>
                    <a:pt x="1222" y="2271"/>
                  </a:lnTo>
                  <a:lnTo>
                    <a:pt x="1222" y="1926"/>
                  </a:lnTo>
                  <a:lnTo>
                    <a:pt x="2072" y="1926"/>
                  </a:lnTo>
                  <a:lnTo>
                    <a:pt x="2072" y="1475"/>
                  </a:lnTo>
                  <a:lnTo>
                    <a:pt x="1222" y="1475"/>
                  </a:lnTo>
                  <a:lnTo>
                    <a:pt x="1222" y="1129"/>
                  </a:lnTo>
                  <a:lnTo>
                    <a:pt x="2072" y="1129"/>
                  </a:lnTo>
                  <a:lnTo>
                    <a:pt x="2072" y="671"/>
                  </a:lnTo>
                  <a:lnTo>
                    <a:pt x="1222" y="671"/>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0" name="Freeform 15">
              <a:extLst>
                <a:ext uri="{FF2B5EF4-FFF2-40B4-BE49-F238E27FC236}">
                  <a16:creationId xmlns:a16="http://schemas.microsoft.com/office/drawing/2014/main" id="{D3C631E0-406C-DC41-9062-7148B43E5E93}"/>
                </a:ext>
              </a:extLst>
            </p:cNvPr>
            <p:cNvSpPr>
              <a:spLocks noChangeArrowheads="1"/>
            </p:cNvSpPr>
            <p:nvPr/>
          </p:nvSpPr>
          <p:spPr bwMode="auto">
            <a:xfrm>
              <a:off x="20924158" y="7838882"/>
              <a:ext cx="497019" cy="200370"/>
            </a:xfrm>
            <a:custGeom>
              <a:avLst/>
              <a:gdLst>
                <a:gd name="T0" fmla="*/ 843 w 844"/>
                <a:gd name="T1" fmla="*/ 0 h 340"/>
                <a:gd name="T2" fmla="*/ 0 w 844"/>
                <a:gd name="T3" fmla="*/ 0 h 340"/>
                <a:gd name="T4" fmla="*/ 0 w 844"/>
                <a:gd name="T5" fmla="*/ 339 h 340"/>
                <a:gd name="T6" fmla="*/ 843 w 844"/>
                <a:gd name="T7" fmla="*/ 339 h 340"/>
                <a:gd name="T8" fmla="*/ 843 w 844"/>
                <a:gd name="T9" fmla="*/ 0 h 340"/>
              </a:gdLst>
              <a:ahLst/>
              <a:cxnLst>
                <a:cxn ang="0">
                  <a:pos x="T0" y="T1"/>
                </a:cxn>
                <a:cxn ang="0">
                  <a:pos x="T2" y="T3"/>
                </a:cxn>
                <a:cxn ang="0">
                  <a:pos x="T4" y="T5"/>
                </a:cxn>
                <a:cxn ang="0">
                  <a:pos x="T6" y="T7"/>
                </a:cxn>
                <a:cxn ang="0">
                  <a:pos x="T8" y="T9"/>
                </a:cxn>
              </a:cxnLst>
              <a:rect l="0" t="0" r="r" b="b"/>
              <a:pathLst>
                <a:path w="844" h="340">
                  <a:moveTo>
                    <a:pt x="843" y="0"/>
                  </a:moveTo>
                  <a:lnTo>
                    <a:pt x="0" y="0"/>
                  </a:lnTo>
                  <a:lnTo>
                    <a:pt x="0" y="339"/>
                  </a:lnTo>
                  <a:lnTo>
                    <a:pt x="843" y="339"/>
                  </a:lnTo>
                  <a:lnTo>
                    <a:pt x="843" y="0"/>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1" name="Freeform 16">
              <a:extLst>
                <a:ext uri="{FF2B5EF4-FFF2-40B4-BE49-F238E27FC236}">
                  <a16:creationId xmlns:a16="http://schemas.microsoft.com/office/drawing/2014/main" id="{8842D003-A24B-0F43-8B69-95E5FF09F5F8}"/>
                </a:ext>
              </a:extLst>
            </p:cNvPr>
            <p:cNvSpPr>
              <a:spLocks noChangeArrowheads="1"/>
            </p:cNvSpPr>
            <p:nvPr/>
          </p:nvSpPr>
          <p:spPr bwMode="auto">
            <a:xfrm>
              <a:off x="21644966" y="7838882"/>
              <a:ext cx="502225" cy="200370"/>
            </a:xfrm>
            <a:custGeom>
              <a:avLst/>
              <a:gdLst>
                <a:gd name="T0" fmla="*/ 0 w 851"/>
                <a:gd name="T1" fmla="*/ 339 h 340"/>
                <a:gd name="T2" fmla="*/ 850 w 851"/>
                <a:gd name="T3" fmla="*/ 339 h 340"/>
                <a:gd name="T4" fmla="*/ 850 w 851"/>
                <a:gd name="T5" fmla="*/ 0 h 340"/>
                <a:gd name="T6" fmla="*/ 0 w 851"/>
                <a:gd name="T7" fmla="*/ 0 h 340"/>
                <a:gd name="T8" fmla="*/ 0 w 851"/>
                <a:gd name="T9" fmla="*/ 339 h 340"/>
              </a:gdLst>
              <a:ahLst/>
              <a:cxnLst>
                <a:cxn ang="0">
                  <a:pos x="T0" y="T1"/>
                </a:cxn>
                <a:cxn ang="0">
                  <a:pos x="T2" y="T3"/>
                </a:cxn>
                <a:cxn ang="0">
                  <a:pos x="T4" y="T5"/>
                </a:cxn>
                <a:cxn ang="0">
                  <a:pos x="T6" y="T7"/>
                </a:cxn>
                <a:cxn ang="0">
                  <a:pos x="T8" y="T9"/>
                </a:cxn>
              </a:cxnLst>
              <a:rect l="0" t="0" r="r" b="b"/>
              <a:pathLst>
                <a:path w="851" h="340">
                  <a:moveTo>
                    <a:pt x="0" y="339"/>
                  </a:moveTo>
                  <a:lnTo>
                    <a:pt x="850" y="339"/>
                  </a:lnTo>
                  <a:lnTo>
                    <a:pt x="850" y="0"/>
                  </a:lnTo>
                  <a:lnTo>
                    <a:pt x="0" y="0"/>
                  </a:lnTo>
                  <a:lnTo>
                    <a:pt x="0" y="339"/>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2" name="Freeform 17">
              <a:extLst>
                <a:ext uri="{FF2B5EF4-FFF2-40B4-BE49-F238E27FC236}">
                  <a16:creationId xmlns:a16="http://schemas.microsoft.com/office/drawing/2014/main" id="{732B0C8A-A934-2B4B-B704-3E6E9C910D9E}"/>
                </a:ext>
              </a:extLst>
            </p:cNvPr>
            <p:cNvSpPr>
              <a:spLocks noChangeArrowheads="1"/>
            </p:cNvSpPr>
            <p:nvPr/>
          </p:nvSpPr>
          <p:spPr bwMode="auto">
            <a:xfrm>
              <a:off x="20924158" y="8309880"/>
              <a:ext cx="497019" cy="205573"/>
            </a:xfrm>
            <a:custGeom>
              <a:avLst/>
              <a:gdLst>
                <a:gd name="T0" fmla="*/ 843 w 844"/>
                <a:gd name="T1" fmla="*/ 0 h 347"/>
                <a:gd name="T2" fmla="*/ 0 w 844"/>
                <a:gd name="T3" fmla="*/ 0 h 347"/>
                <a:gd name="T4" fmla="*/ 0 w 844"/>
                <a:gd name="T5" fmla="*/ 346 h 347"/>
                <a:gd name="T6" fmla="*/ 843 w 844"/>
                <a:gd name="T7" fmla="*/ 346 h 347"/>
                <a:gd name="T8" fmla="*/ 843 w 844"/>
                <a:gd name="T9" fmla="*/ 0 h 347"/>
              </a:gdLst>
              <a:ahLst/>
              <a:cxnLst>
                <a:cxn ang="0">
                  <a:pos x="T0" y="T1"/>
                </a:cxn>
                <a:cxn ang="0">
                  <a:pos x="T2" y="T3"/>
                </a:cxn>
                <a:cxn ang="0">
                  <a:pos x="T4" y="T5"/>
                </a:cxn>
                <a:cxn ang="0">
                  <a:pos x="T6" y="T7"/>
                </a:cxn>
                <a:cxn ang="0">
                  <a:pos x="T8" y="T9"/>
                </a:cxn>
              </a:cxnLst>
              <a:rect l="0" t="0" r="r" b="b"/>
              <a:pathLst>
                <a:path w="844" h="347">
                  <a:moveTo>
                    <a:pt x="843" y="0"/>
                  </a:moveTo>
                  <a:lnTo>
                    <a:pt x="0" y="0"/>
                  </a:lnTo>
                  <a:lnTo>
                    <a:pt x="0" y="346"/>
                  </a:lnTo>
                  <a:lnTo>
                    <a:pt x="843" y="346"/>
                  </a:lnTo>
                  <a:lnTo>
                    <a:pt x="843" y="0"/>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3" name="Freeform 18">
              <a:extLst>
                <a:ext uri="{FF2B5EF4-FFF2-40B4-BE49-F238E27FC236}">
                  <a16:creationId xmlns:a16="http://schemas.microsoft.com/office/drawing/2014/main" id="{BBDE3AB9-C90C-7843-8EB4-3263F74FE6C9}"/>
                </a:ext>
              </a:extLst>
            </p:cNvPr>
            <p:cNvSpPr>
              <a:spLocks noChangeArrowheads="1"/>
            </p:cNvSpPr>
            <p:nvPr/>
          </p:nvSpPr>
          <p:spPr bwMode="auto">
            <a:xfrm>
              <a:off x="21644966" y="8309880"/>
              <a:ext cx="502225" cy="205573"/>
            </a:xfrm>
            <a:custGeom>
              <a:avLst/>
              <a:gdLst>
                <a:gd name="T0" fmla="*/ 0 w 851"/>
                <a:gd name="T1" fmla="*/ 346 h 347"/>
                <a:gd name="T2" fmla="*/ 850 w 851"/>
                <a:gd name="T3" fmla="*/ 346 h 347"/>
                <a:gd name="T4" fmla="*/ 850 w 851"/>
                <a:gd name="T5" fmla="*/ 0 h 347"/>
                <a:gd name="T6" fmla="*/ 0 w 851"/>
                <a:gd name="T7" fmla="*/ 0 h 347"/>
                <a:gd name="T8" fmla="*/ 0 w 851"/>
                <a:gd name="T9" fmla="*/ 346 h 347"/>
              </a:gdLst>
              <a:ahLst/>
              <a:cxnLst>
                <a:cxn ang="0">
                  <a:pos x="T0" y="T1"/>
                </a:cxn>
                <a:cxn ang="0">
                  <a:pos x="T2" y="T3"/>
                </a:cxn>
                <a:cxn ang="0">
                  <a:pos x="T4" y="T5"/>
                </a:cxn>
                <a:cxn ang="0">
                  <a:pos x="T6" y="T7"/>
                </a:cxn>
                <a:cxn ang="0">
                  <a:pos x="T8" y="T9"/>
                </a:cxn>
              </a:cxnLst>
              <a:rect l="0" t="0" r="r" b="b"/>
              <a:pathLst>
                <a:path w="851" h="347">
                  <a:moveTo>
                    <a:pt x="0" y="346"/>
                  </a:moveTo>
                  <a:lnTo>
                    <a:pt x="850" y="346"/>
                  </a:lnTo>
                  <a:lnTo>
                    <a:pt x="850" y="0"/>
                  </a:lnTo>
                  <a:lnTo>
                    <a:pt x="0" y="0"/>
                  </a:lnTo>
                  <a:lnTo>
                    <a:pt x="0" y="34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4" name="Freeform 19">
              <a:extLst>
                <a:ext uri="{FF2B5EF4-FFF2-40B4-BE49-F238E27FC236}">
                  <a16:creationId xmlns:a16="http://schemas.microsoft.com/office/drawing/2014/main" id="{0EEC8277-0A58-A94C-9E4D-CADE9E0C17F7}"/>
                </a:ext>
              </a:extLst>
            </p:cNvPr>
            <p:cNvSpPr>
              <a:spLocks noChangeArrowheads="1"/>
            </p:cNvSpPr>
            <p:nvPr/>
          </p:nvSpPr>
          <p:spPr bwMode="auto">
            <a:xfrm>
              <a:off x="20924158" y="8778276"/>
              <a:ext cx="497019" cy="202971"/>
            </a:xfrm>
            <a:custGeom>
              <a:avLst/>
              <a:gdLst>
                <a:gd name="T0" fmla="*/ 843 w 844"/>
                <a:gd name="T1" fmla="*/ 0 h 346"/>
                <a:gd name="T2" fmla="*/ 0 w 844"/>
                <a:gd name="T3" fmla="*/ 0 h 346"/>
                <a:gd name="T4" fmla="*/ 0 w 844"/>
                <a:gd name="T5" fmla="*/ 345 h 346"/>
                <a:gd name="T6" fmla="*/ 843 w 844"/>
                <a:gd name="T7" fmla="*/ 345 h 346"/>
                <a:gd name="T8" fmla="*/ 843 w 844"/>
                <a:gd name="T9" fmla="*/ 0 h 346"/>
              </a:gdLst>
              <a:ahLst/>
              <a:cxnLst>
                <a:cxn ang="0">
                  <a:pos x="T0" y="T1"/>
                </a:cxn>
                <a:cxn ang="0">
                  <a:pos x="T2" y="T3"/>
                </a:cxn>
                <a:cxn ang="0">
                  <a:pos x="T4" y="T5"/>
                </a:cxn>
                <a:cxn ang="0">
                  <a:pos x="T6" y="T7"/>
                </a:cxn>
                <a:cxn ang="0">
                  <a:pos x="T8" y="T9"/>
                </a:cxn>
              </a:cxnLst>
              <a:rect l="0" t="0" r="r" b="b"/>
              <a:pathLst>
                <a:path w="844" h="346">
                  <a:moveTo>
                    <a:pt x="843" y="0"/>
                  </a:moveTo>
                  <a:lnTo>
                    <a:pt x="0" y="0"/>
                  </a:lnTo>
                  <a:lnTo>
                    <a:pt x="0" y="345"/>
                  </a:lnTo>
                  <a:lnTo>
                    <a:pt x="843" y="345"/>
                  </a:lnTo>
                  <a:lnTo>
                    <a:pt x="843"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5" name="Freeform 20">
              <a:extLst>
                <a:ext uri="{FF2B5EF4-FFF2-40B4-BE49-F238E27FC236}">
                  <a16:creationId xmlns:a16="http://schemas.microsoft.com/office/drawing/2014/main" id="{E859DBB0-0F8A-CD43-9A17-A2DFB9735098}"/>
                </a:ext>
              </a:extLst>
            </p:cNvPr>
            <p:cNvSpPr>
              <a:spLocks noChangeArrowheads="1"/>
            </p:cNvSpPr>
            <p:nvPr/>
          </p:nvSpPr>
          <p:spPr bwMode="auto">
            <a:xfrm>
              <a:off x="21644966" y="8778276"/>
              <a:ext cx="502225" cy="202971"/>
            </a:xfrm>
            <a:custGeom>
              <a:avLst/>
              <a:gdLst>
                <a:gd name="T0" fmla="*/ 0 w 851"/>
                <a:gd name="T1" fmla="*/ 345 h 346"/>
                <a:gd name="T2" fmla="*/ 850 w 851"/>
                <a:gd name="T3" fmla="*/ 345 h 346"/>
                <a:gd name="T4" fmla="*/ 850 w 851"/>
                <a:gd name="T5" fmla="*/ 0 h 346"/>
                <a:gd name="T6" fmla="*/ 0 w 851"/>
                <a:gd name="T7" fmla="*/ 0 h 346"/>
                <a:gd name="T8" fmla="*/ 0 w 851"/>
                <a:gd name="T9" fmla="*/ 345 h 346"/>
              </a:gdLst>
              <a:ahLst/>
              <a:cxnLst>
                <a:cxn ang="0">
                  <a:pos x="T0" y="T1"/>
                </a:cxn>
                <a:cxn ang="0">
                  <a:pos x="T2" y="T3"/>
                </a:cxn>
                <a:cxn ang="0">
                  <a:pos x="T4" y="T5"/>
                </a:cxn>
                <a:cxn ang="0">
                  <a:pos x="T6" y="T7"/>
                </a:cxn>
                <a:cxn ang="0">
                  <a:pos x="T8" y="T9"/>
                </a:cxn>
              </a:cxnLst>
              <a:rect l="0" t="0" r="r" b="b"/>
              <a:pathLst>
                <a:path w="851" h="346">
                  <a:moveTo>
                    <a:pt x="0" y="345"/>
                  </a:moveTo>
                  <a:lnTo>
                    <a:pt x="850" y="345"/>
                  </a:lnTo>
                  <a:lnTo>
                    <a:pt x="850" y="0"/>
                  </a:lnTo>
                  <a:lnTo>
                    <a:pt x="0" y="0"/>
                  </a:lnTo>
                  <a:lnTo>
                    <a:pt x="0" y="345"/>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6" name="Freeform 21">
              <a:extLst>
                <a:ext uri="{FF2B5EF4-FFF2-40B4-BE49-F238E27FC236}">
                  <a16:creationId xmlns:a16="http://schemas.microsoft.com/office/drawing/2014/main" id="{02AEE3EC-0A99-464C-941F-E613F577BF30}"/>
                </a:ext>
              </a:extLst>
            </p:cNvPr>
            <p:cNvSpPr>
              <a:spLocks noChangeArrowheads="1"/>
            </p:cNvSpPr>
            <p:nvPr/>
          </p:nvSpPr>
          <p:spPr bwMode="auto">
            <a:xfrm>
              <a:off x="20924158" y="9249272"/>
              <a:ext cx="497019" cy="202971"/>
            </a:xfrm>
            <a:custGeom>
              <a:avLst/>
              <a:gdLst>
                <a:gd name="T0" fmla="*/ 843 w 844"/>
                <a:gd name="T1" fmla="*/ 0 h 346"/>
                <a:gd name="T2" fmla="*/ 0 w 844"/>
                <a:gd name="T3" fmla="*/ 0 h 346"/>
                <a:gd name="T4" fmla="*/ 0 w 844"/>
                <a:gd name="T5" fmla="*/ 345 h 346"/>
                <a:gd name="T6" fmla="*/ 843 w 844"/>
                <a:gd name="T7" fmla="*/ 345 h 346"/>
                <a:gd name="T8" fmla="*/ 843 w 844"/>
                <a:gd name="T9" fmla="*/ 0 h 346"/>
              </a:gdLst>
              <a:ahLst/>
              <a:cxnLst>
                <a:cxn ang="0">
                  <a:pos x="T0" y="T1"/>
                </a:cxn>
                <a:cxn ang="0">
                  <a:pos x="T2" y="T3"/>
                </a:cxn>
                <a:cxn ang="0">
                  <a:pos x="T4" y="T5"/>
                </a:cxn>
                <a:cxn ang="0">
                  <a:pos x="T6" y="T7"/>
                </a:cxn>
                <a:cxn ang="0">
                  <a:pos x="T8" y="T9"/>
                </a:cxn>
              </a:cxnLst>
              <a:rect l="0" t="0" r="r" b="b"/>
              <a:pathLst>
                <a:path w="844" h="346">
                  <a:moveTo>
                    <a:pt x="843" y="0"/>
                  </a:moveTo>
                  <a:lnTo>
                    <a:pt x="0" y="0"/>
                  </a:lnTo>
                  <a:lnTo>
                    <a:pt x="0" y="345"/>
                  </a:lnTo>
                  <a:lnTo>
                    <a:pt x="843" y="345"/>
                  </a:lnTo>
                  <a:lnTo>
                    <a:pt x="843"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7" name="Freeform 22">
              <a:extLst>
                <a:ext uri="{FF2B5EF4-FFF2-40B4-BE49-F238E27FC236}">
                  <a16:creationId xmlns:a16="http://schemas.microsoft.com/office/drawing/2014/main" id="{02DA19D6-968D-E64D-803A-8E7138F63451}"/>
                </a:ext>
              </a:extLst>
            </p:cNvPr>
            <p:cNvSpPr>
              <a:spLocks noChangeArrowheads="1"/>
            </p:cNvSpPr>
            <p:nvPr/>
          </p:nvSpPr>
          <p:spPr bwMode="auto">
            <a:xfrm>
              <a:off x="21644966" y="9249272"/>
              <a:ext cx="502225" cy="202971"/>
            </a:xfrm>
            <a:custGeom>
              <a:avLst/>
              <a:gdLst>
                <a:gd name="T0" fmla="*/ 0 w 851"/>
                <a:gd name="T1" fmla="*/ 345 h 346"/>
                <a:gd name="T2" fmla="*/ 850 w 851"/>
                <a:gd name="T3" fmla="*/ 345 h 346"/>
                <a:gd name="T4" fmla="*/ 850 w 851"/>
                <a:gd name="T5" fmla="*/ 0 h 346"/>
                <a:gd name="T6" fmla="*/ 0 w 851"/>
                <a:gd name="T7" fmla="*/ 0 h 346"/>
                <a:gd name="T8" fmla="*/ 0 w 851"/>
                <a:gd name="T9" fmla="*/ 345 h 346"/>
              </a:gdLst>
              <a:ahLst/>
              <a:cxnLst>
                <a:cxn ang="0">
                  <a:pos x="T0" y="T1"/>
                </a:cxn>
                <a:cxn ang="0">
                  <a:pos x="T2" y="T3"/>
                </a:cxn>
                <a:cxn ang="0">
                  <a:pos x="T4" y="T5"/>
                </a:cxn>
                <a:cxn ang="0">
                  <a:pos x="T6" y="T7"/>
                </a:cxn>
                <a:cxn ang="0">
                  <a:pos x="T8" y="T9"/>
                </a:cxn>
              </a:cxnLst>
              <a:rect l="0" t="0" r="r" b="b"/>
              <a:pathLst>
                <a:path w="851" h="346">
                  <a:moveTo>
                    <a:pt x="0" y="345"/>
                  </a:moveTo>
                  <a:lnTo>
                    <a:pt x="850" y="345"/>
                  </a:lnTo>
                  <a:lnTo>
                    <a:pt x="850" y="0"/>
                  </a:lnTo>
                  <a:lnTo>
                    <a:pt x="0" y="0"/>
                  </a:lnTo>
                  <a:lnTo>
                    <a:pt x="0" y="345"/>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8" name="Freeform 23">
              <a:extLst>
                <a:ext uri="{FF2B5EF4-FFF2-40B4-BE49-F238E27FC236}">
                  <a16:creationId xmlns:a16="http://schemas.microsoft.com/office/drawing/2014/main" id="{82E87B0F-6448-0D4D-AABC-988A254467D7}"/>
                </a:ext>
              </a:extLst>
            </p:cNvPr>
            <p:cNvSpPr>
              <a:spLocks noChangeArrowheads="1"/>
            </p:cNvSpPr>
            <p:nvPr/>
          </p:nvSpPr>
          <p:spPr bwMode="auto">
            <a:xfrm>
              <a:off x="20924158" y="9720270"/>
              <a:ext cx="497019" cy="202971"/>
            </a:xfrm>
            <a:custGeom>
              <a:avLst/>
              <a:gdLst>
                <a:gd name="T0" fmla="*/ 843 w 844"/>
                <a:gd name="T1" fmla="*/ 0 h 346"/>
                <a:gd name="T2" fmla="*/ 0 w 844"/>
                <a:gd name="T3" fmla="*/ 0 h 346"/>
                <a:gd name="T4" fmla="*/ 0 w 844"/>
                <a:gd name="T5" fmla="*/ 345 h 346"/>
                <a:gd name="T6" fmla="*/ 843 w 844"/>
                <a:gd name="T7" fmla="*/ 345 h 346"/>
                <a:gd name="T8" fmla="*/ 843 w 844"/>
                <a:gd name="T9" fmla="*/ 0 h 346"/>
              </a:gdLst>
              <a:ahLst/>
              <a:cxnLst>
                <a:cxn ang="0">
                  <a:pos x="T0" y="T1"/>
                </a:cxn>
                <a:cxn ang="0">
                  <a:pos x="T2" y="T3"/>
                </a:cxn>
                <a:cxn ang="0">
                  <a:pos x="T4" y="T5"/>
                </a:cxn>
                <a:cxn ang="0">
                  <a:pos x="T6" y="T7"/>
                </a:cxn>
                <a:cxn ang="0">
                  <a:pos x="T8" y="T9"/>
                </a:cxn>
              </a:cxnLst>
              <a:rect l="0" t="0" r="r" b="b"/>
              <a:pathLst>
                <a:path w="844" h="346">
                  <a:moveTo>
                    <a:pt x="843" y="0"/>
                  </a:moveTo>
                  <a:lnTo>
                    <a:pt x="0" y="0"/>
                  </a:lnTo>
                  <a:lnTo>
                    <a:pt x="0" y="345"/>
                  </a:lnTo>
                  <a:lnTo>
                    <a:pt x="843" y="345"/>
                  </a:lnTo>
                  <a:lnTo>
                    <a:pt x="843"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9" name="Freeform 24">
              <a:extLst>
                <a:ext uri="{FF2B5EF4-FFF2-40B4-BE49-F238E27FC236}">
                  <a16:creationId xmlns:a16="http://schemas.microsoft.com/office/drawing/2014/main" id="{C971CB88-FE3A-4C45-B032-9649C6E634CB}"/>
                </a:ext>
              </a:extLst>
            </p:cNvPr>
            <p:cNvSpPr>
              <a:spLocks noChangeArrowheads="1"/>
            </p:cNvSpPr>
            <p:nvPr/>
          </p:nvSpPr>
          <p:spPr bwMode="auto">
            <a:xfrm>
              <a:off x="21644966" y="9720270"/>
              <a:ext cx="502225" cy="202971"/>
            </a:xfrm>
            <a:custGeom>
              <a:avLst/>
              <a:gdLst>
                <a:gd name="T0" fmla="*/ 0 w 851"/>
                <a:gd name="T1" fmla="*/ 345 h 346"/>
                <a:gd name="T2" fmla="*/ 850 w 851"/>
                <a:gd name="T3" fmla="*/ 345 h 346"/>
                <a:gd name="T4" fmla="*/ 850 w 851"/>
                <a:gd name="T5" fmla="*/ 0 h 346"/>
                <a:gd name="T6" fmla="*/ 0 w 851"/>
                <a:gd name="T7" fmla="*/ 0 h 346"/>
                <a:gd name="T8" fmla="*/ 0 w 851"/>
                <a:gd name="T9" fmla="*/ 345 h 346"/>
              </a:gdLst>
              <a:ahLst/>
              <a:cxnLst>
                <a:cxn ang="0">
                  <a:pos x="T0" y="T1"/>
                </a:cxn>
                <a:cxn ang="0">
                  <a:pos x="T2" y="T3"/>
                </a:cxn>
                <a:cxn ang="0">
                  <a:pos x="T4" y="T5"/>
                </a:cxn>
                <a:cxn ang="0">
                  <a:pos x="T6" y="T7"/>
                </a:cxn>
                <a:cxn ang="0">
                  <a:pos x="T8" y="T9"/>
                </a:cxn>
              </a:cxnLst>
              <a:rect l="0" t="0" r="r" b="b"/>
              <a:pathLst>
                <a:path w="851" h="346">
                  <a:moveTo>
                    <a:pt x="0" y="345"/>
                  </a:moveTo>
                  <a:lnTo>
                    <a:pt x="850" y="345"/>
                  </a:lnTo>
                  <a:lnTo>
                    <a:pt x="850" y="0"/>
                  </a:lnTo>
                  <a:lnTo>
                    <a:pt x="0" y="0"/>
                  </a:lnTo>
                  <a:lnTo>
                    <a:pt x="0" y="345"/>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0" name="Freeform 25">
              <a:extLst>
                <a:ext uri="{FF2B5EF4-FFF2-40B4-BE49-F238E27FC236}">
                  <a16:creationId xmlns:a16="http://schemas.microsoft.com/office/drawing/2014/main" id="{F1C16E96-B526-E748-980E-4FE98B1BEEC7}"/>
                </a:ext>
              </a:extLst>
            </p:cNvPr>
            <p:cNvSpPr>
              <a:spLocks noChangeArrowheads="1"/>
            </p:cNvSpPr>
            <p:nvPr/>
          </p:nvSpPr>
          <p:spPr bwMode="auto">
            <a:xfrm>
              <a:off x="20924158" y="10167848"/>
              <a:ext cx="528245" cy="268025"/>
            </a:xfrm>
            <a:custGeom>
              <a:avLst/>
              <a:gdLst>
                <a:gd name="T0" fmla="*/ 896 w 897"/>
                <a:gd name="T1" fmla="*/ 0 h 452"/>
                <a:gd name="T2" fmla="*/ 0 w 897"/>
                <a:gd name="T3" fmla="*/ 0 h 452"/>
                <a:gd name="T4" fmla="*/ 0 w 897"/>
                <a:gd name="T5" fmla="*/ 451 h 452"/>
                <a:gd name="T6" fmla="*/ 896 w 897"/>
                <a:gd name="T7" fmla="*/ 451 h 452"/>
                <a:gd name="T8" fmla="*/ 896 w 897"/>
                <a:gd name="T9" fmla="*/ 0 h 452"/>
              </a:gdLst>
              <a:ahLst/>
              <a:cxnLst>
                <a:cxn ang="0">
                  <a:pos x="T0" y="T1"/>
                </a:cxn>
                <a:cxn ang="0">
                  <a:pos x="T2" y="T3"/>
                </a:cxn>
                <a:cxn ang="0">
                  <a:pos x="T4" y="T5"/>
                </a:cxn>
                <a:cxn ang="0">
                  <a:pos x="T6" y="T7"/>
                </a:cxn>
                <a:cxn ang="0">
                  <a:pos x="T8" y="T9"/>
                </a:cxn>
              </a:cxnLst>
              <a:rect l="0" t="0" r="r" b="b"/>
              <a:pathLst>
                <a:path w="897" h="452">
                  <a:moveTo>
                    <a:pt x="896" y="0"/>
                  </a:moveTo>
                  <a:lnTo>
                    <a:pt x="0" y="0"/>
                  </a:lnTo>
                  <a:lnTo>
                    <a:pt x="0" y="451"/>
                  </a:lnTo>
                  <a:lnTo>
                    <a:pt x="896" y="451"/>
                  </a:lnTo>
                  <a:lnTo>
                    <a:pt x="896" y="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 name="Freeform 26">
              <a:extLst>
                <a:ext uri="{FF2B5EF4-FFF2-40B4-BE49-F238E27FC236}">
                  <a16:creationId xmlns:a16="http://schemas.microsoft.com/office/drawing/2014/main" id="{75A6CAF2-6743-694A-B13F-372B3D34FB45}"/>
                </a:ext>
              </a:extLst>
            </p:cNvPr>
            <p:cNvSpPr>
              <a:spLocks noChangeArrowheads="1"/>
            </p:cNvSpPr>
            <p:nvPr/>
          </p:nvSpPr>
          <p:spPr bwMode="auto">
            <a:xfrm>
              <a:off x="21592922" y="10136622"/>
              <a:ext cx="554268" cy="325274"/>
            </a:xfrm>
            <a:custGeom>
              <a:avLst/>
              <a:gdLst>
                <a:gd name="T0" fmla="*/ 0 w 938"/>
                <a:gd name="T1" fmla="*/ 551 h 552"/>
                <a:gd name="T2" fmla="*/ 937 w 938"/>
                <a:gd name="T3" fmla="*/ 551 h 552"/>
                <a:gd name="T4" fmla="*/ 937 w 938"/>
                <a:gd name="T5" fmla="*/ 0 h 552"/>
                <a:gd name="T6" fmla="*/ 0 w 938"/>
                <a:gd name="T7" fmla="*/ 0 h 552"/>
                <a:gd name="T8" fmla="*/ 0 w 938"/>
                <a:gd name="T9" fmla="*/ 551 h 552"/>
              </a:gdLst>
              <a:ahLst/>
              <a:cxnLst>
                <a:cxn ang="0">
                  <a:pos x="T0" y="T1"/>
                </a:cxn>
                <a:cxn ang="0">
                  <a:pos x="T2" y="T3"/>
                </a:cxn>
                <a:cxn ang="0">
                  <a:pos x="T4" y="T5"/>
                </a:cxn>
                <a:cxn ang="0">
                  <a:pos x="T6" y="T7"/>
                </a:cxn>
                <a:cxn ang="0">
                  <a:pos x="T8" y="T9"/>
                </a:cxn>
              </a:cxnLst>
              <a:rect l="0" t="0" r="r" b="b"/>
              <a:pathLst>
                <a:path w="938" h="552">
                  <a:moveTo>
                    <a:pt x="0" y="551"/>
                  </a:moveTo>
                  <a:lnTo>
                    <a:pt x="937" y="551"/>
                  </a:lnTo>
                  <a:lnTo>
                    <a:pt x="937" y="0"/>
                  </a:lnTo>
                  <a:lnTo>
                    <a:pt x="0" y="0"/>
                  </a:lnTo>
                  <a:lnTo>
                    <a:pt x="0" y="551"/>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2" name="Freeform 27">
              <a:extLst>
                <a:ext uri="{FF2B5EF4-FFF2-40B4-BE49-F238E27FC236}">
                  <a16:creationId xmlns:a16="http://schemas.microsoft.com/office/drawing/2014/main" id="{2B234F86-B395-6644-9D14-12D5AE2A295A}"/>
                </a:ext>
              </a:extLst>
            </p:cNvPr>
            <p:cNvSpPr>
              <a:spLocks noChangeArrowheads="1"/>
            </p:cNvSpPr>
            <p:nvPr/>
          </p:nvSpPr>
          <p:spPr bwMode="auto">
            <a:xfrm>
              <a:off x="19321206" y="5876827"/>
              <a:ext cx="1269871" cy="4762018"/>
            </a:xfrm>
            <a:custGeom>
              <a:avLst/>
              <a:gdLst>
                <a:gd name="T0" fmla="*/ 2151 w 2152"/>
                <a:gd name="T1" fmla="*/ 0 h 8069"/>
                <a:gd name="T2" fmla="*/ 0 w 2152"/>
                <a:gd name="T3" fmla="*/ 0 h 8069"/>
                <a:gd name="T4" fmla="*/ 0 w 2152"/>
                <a:gd name="T5" fmla="*/ 8068 h 8069"/>
                <a:gd name="T6" fmla="*/ 2151 w 2152"/>
                <a:gd name="T7" fmla="*/ 8068 h 8069"/>
                <a:gd name="T8" fmla="*/ 2151 w 2152"/>
                <a:gd name="T9" fmla="*/ 0 h 8069"/>
              </a:gdLst>
              <a:ahLst/>
              <a:cxnLst>
                <a:cxn ang="0">
                  <a:pos x="T0" y="T1"/>
                </a:cxn>
                <a:cxn ang="0">
                  <a:pos x="T2" y="T3"/>
                </a:cxn>
                <a:cxn ang="0">
                  <a:pos x="T4" y="T5"/>
                </a:cxn>
                <a:cxn ang="0">
                  <a:pos x="T6" y="T7"/>
                </a:cxn>
                <a:cxn ang="0">
                  <a:pos x="T8" y="T9"/>
                </a:cxn>
              </a:cxnLst>
              <a:rect l="0" t="0" r="r" b="b"/>
              <a:pathLst>
                <a:path w="2152" h="8069">
                  <a:moveTo>
                    <a:pt x="2151" y="0"/>
                  </a:moveTo>
                  <a:lnTo>
                    <a:pt x="0" y="0"/>
                  </a:lnTo>
                  <a:lnTo>
                    <a:pt x="0" y="8068"/>
                  </a:lnTo>
                  <a:lnTo>
                    <a:pt x="2151" y="8068"/>
                  </a:lnTo>
                  <a:lnTo>
                    <a:pt x="2151" y="0"/>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3" name="Freeform 28">
              <a:extLst>
                <a:ext uri="{FF2B5EF4-FFF2-40B4-BE49-F238E27FC236}">
                  <a16:creationId xmlns:a16="http://schemas.microsoft.com/office/drawing/2014/main" id="{57CEA84C-8F9D-164E-BC4E-8B4AA1618A73}"/>
                </a:ext>
              </a:extLst>
            </p:cNvPr>
            <p:cNvSpPr>
              <a:spLocks noChangeArrowheads="1"/>
            </p:cNvSpPr>
            <p:nvPr/>
          </p:nvSpPr>
          <p:spPr bwMode="auto">
            <a:xfrm>
              <a:off x="19482542" y="6345222"/>
              <a:ext cx="913370" cy="153530"/>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4" name="Freeform 29">
              <a:extLst>
                <a:ext uri="{FF2B5EF4-FFF2-40B4-BE49-F238E27FC236}">
                  <a16:creationId xmlns:a16="http://schemas.microsoft.com/office/drawing/2014/main" id="{695939A4-290C-9747-B6D5-B4EC02C3627E}"/>
                </a:ext>
              </a:extLst>
            </p:cNvPr>
            <p:cNvSpPr>
              <a:spLocks noChangeArrowheads="1"/>
            </p:cNvSpPr>
            <p:nvPr/>
          </p:nvSpPr>
          <p:spPr bwMode="auto">
            <a:xfrm>
              <a:off x="19482542" y="6860457"/>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5" name="Freeform 30">
              <a:extLst>
                <a:ext uri="{FF2B5EF4-FFF2-40B4-BE49-F238E27FC236}">
                  <a16:creationId xmlns:a16="http://schemas.microsoft.com/office/drawing/2014/main" id="{2AF6623F-3F82-9E4A-97E7-8D118F0C6C50}"/>
                </a:ext>
              </a:extLst>
            </p:cNvPr>
            <p:cNvSpPr>
              <a:spLocks noChangeArrowheads="1"/>
            </p:cNvSpPr>
            <p:nvPr/>
          </p:nvSpPr>
          <p:spPr bwMode="auto">
            <a:xfrm>
              <a:off x="19482542" y="7367886"/>
              <a:ext cx="913370" cy="148324"/>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6" name="Freeform 31">
              <a:extLst>
                <a:ext uri="{FF2B5EF4-FFF2-40B4-BE49-F238E27FC236}">
                  <a16:creationId xmlns:a16="http://schemas.microsoft.com/office/drawing/2014/main" id="{114266F2-4730-574C-B4A4-96BE0EC70F04}"/>
                </a:ext>
              </a:extLst>
            </p:cNvPr>
            <p:cNvSpPr>
              <a:spLocks noChangeArrowheads="1"/>
            </p:cNvSpPr>
            <p:nvPr/>
          </p:nvSpPr>
          <p:spPr bwMode="auto">
            <a:xfrm>
              <a:off x="19482542" y="787791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7" name="Freeform 32">
              <a:extLst>
                <a:ext uri="{FF2B5EF4-FFF2-40B4-BE49-F238E27FC236}">
                  <a16:creationId xmlns:a16="http://schemas.microsoft.com/office/drawing/2014/main" id="{A9276975-980B-3540-B54C-5F02AA2060DD}"/>
                </a:ext>
              </a:extLst>
            </p:cNvPr>
            <p:cNvSpPr>
              <a:spLocks noChangeArrowheads="1"/>
            </p:cNvSpPr>
            <p:nvPr/>
          </p:nvSpPr>
          <p:spPr bwMode="auto">
            <a:xfrm>
              <a:off x="19482542" y="838794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8" name="Freeform 33">
              <a:extLst>
                <a:ext uri="{FF2B5EF4-FFF2-40B4-BE49-F238E27FC236}">
                  <a16:creationId xmlns:a16="http://schemas.microsoft.com/office/drawing/2014/main" id="{83222FE9-6B69-DD4F-81A5-25B5E13ED52A}"/>
                </a:ext>
              </a:extLst>
            </p:cNvPr>
            <p:cNvSpPr>
              <a:spLocks noChangeArrowheads="1"/>
            </p:cNvSpPr>
            <p:nvPr/>
          </p:nvSpPr>
          <p:spPr bwMode="auto">
            <a:xfrm>
              <a:off x="19482542" y="8900578"/>
              <a:ext cx="913370" cy="148326"/>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9" name="Freeform 34">
              <a:extLst>
                <a:ext uri="{FF2B5EF4-FFF2-40B4-BE49-F238E27FC236}">
                  <a16:creationId xmlns:a16="http://schemas.microsoft.com/office/drawing/2014/main" id="{B8AFC54B-00C1-B64F-9076-C6CCA9C7A923}"/>
                </a:ext>
              </a:extLst>
            </p:cNvPr>
            <p:cNvSpPr>
              <a:spLocks noChangeArrowheads="1"/>
            </p:cNvSpPr>
            <p:nvPr/>
          </p:nvSpPr>
          <p:spPr bwMode="auto">
            <a:xfrm>
              <a:off x="19482542" y="9410608"/>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0" name="Freeform 35">
              <a:extLst>
                <a:ext uri="{FF2B5EF4-FFF2-40B4-BE49-F238E27FC236}">
                  <a16:creationId xmlns:a16="http://schemas.microsoft.com/office/drawing/2014/main" id="{F41FAC6D-64E5-154C-831A-660C5A1B605F}"/>
                </a:ext>
              </a:extLst>
            </p:cNvPr>
            <p:cNvSpPr>
              <a:spLocks noChangeArrowheads="1"/>
            </p:cNvSpPr>
            <p:nvPr/>
          </p:nvSpPr>
          <p:spPr bwMode="auto">
            <a:xfrm>
              <a:off x="19482542" y="9920638"/>
              <a:ext cx="913370" cy="153530"/>
            </a:xfrm>
            <a:custGeom>
              <a:avLst/>
              <a:gdLst>
                <a:gd name="T0" fmla="*/ 1547 w 1548"/>
                <a:gd name="T1" fmla="*/ 258 h 259"/>
                <a:gd name="T2" fmla="*/ 0 w 1548"/>
                <a:gd name="T3" fmla="*/ 258 h 259"/>
                <a:gd name="T4" fmla="*/ 0 w 1548"/>
                <a:gd name="T5" fmla="*/ 0 h 259"/>
                <a:gd name="T6" fmla="*/ 1547 w 1548"/>
                <a:gd name="T7" fmla="*/ 0 h 259"/>
                <a:gd name="T8" fmla="*/ 1547 w 1548"/>
                <a:gd name="T9" fmla="*/ 258 h 259"/>
              </a:gdLst>
              <a:ahLst/>
              <a:cxnLst>
                <a:cxn ang="0">
                  <a:pos x="T0" y="T1"/>
                </a:cxn>
                <a:cxn ang="0">
                  <a:pos x="T2" y="T3"/>
                </a:cxn>
                <a:cxn ang="0">
                  <a:pos x="T4" y="T5"/>
                </a:cxn>
                <a:cxn ang="0">
                  <a:pos x="T6" y="T7"/>
                </a:cxn>
                <a:cxn ang="0">
                  <a:pos x="T8" y="T9"/>
                </a:cxn>
              </a:cxnLst>
              <a:rect l="0" t="0" r="r" b="b"/>
              <a:pathLst>
                <a:path w="1548" h="259">
                  <a:moveTo>
                    <a:pt x="1547" y="258"/>
                  </a:moveTo>
                  <a:lnTo>
                    <a:pt x="0" y="258"/>
                  </a:lnTo>
                  <a:lnTo>
                    <a:pt x="0" y="0"/>
                  </a:lnTo>
                  <a:lnTo>
                    <a:pt x="1547" y="0"/>
                  </a:lnTo>
                  <a:lnTo>
                    <a:pt x="1547" y="258"/>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1" name="Freeform 36">
              <a:extLst>
                <a:ext uri="{FF2B5EF4-FFF2-40B4-BE49-F238E27FC236}">
                  <a16:creationId xmlns:a16="http://schemas.microsoft.com/office/drawing/2014/main" id="{7CA7A83B-9E69-CC49-B25E-7A3045F598B0}"/>
                </a:ext>
              </a:extLst>
            </p:cNvPr>
            <p:cNvSpPr>
              <a:spLocks noChangeArrowheads="1"/>
            </p:cNvSpPr>
            <p:nvPr/>
          </p:nvSpPr>
          <p:spPr bwMode="auto">
            <a:xfrm>
              <a:off x="19321206" y="5876827"/>
              <a:ext cx="1269871" cy="4762018"/>
            </a:xfrm>
            <a:custGeom>
              <a:avLst/>
              <a:gdLst>
                <a:gd name="T0" fmla="*/ 2151 w 2152"/>
                <a:gd name="T1" fmla="*/ 0 h 8069"/>
                <a:gd name="T2" fmla="*/ 0 w 2152"/>
                <a:gd name="T3" fmla="*/ 0 h 8069"/>
                <a:gd name="T4" fmla="*/ 0 w 2152"/>
                <a:gd name="T5" fmla="*/ 8068 h 8069"/>
                <a:gd name="T6" fmla="*/ 2151 w 2152"/>
                <a:gd name="T7" fmla="*/ 8068 h 8069"/>
                <a:gd name="T8" fmla="*/ 2151 w 2152"/>
                <a:gd name="T9" fmla="*/ 0 h 8069"/>
              </a:gdLst>
              <a:ahLst/>
              <a:cxnLst>
                <a:cxn ang="0">
                  <a:pos x="T0" y="T1"/>
                </a:cxn>
                <a:cxn ang="0">
                  <a:pos x="T2" y="T3"/>
                </a:cxn>
                <a:cxn ang="0">
                  <a:pos x="T4" y="T5"/>
                </a:cxn>
                <a:cxn ang="0">
                  <a:pos x="T6" y="T7"/>
                </a:cxn>
                <a:cxn ang="0">
                  <a:pos x="T8" y="T9"/>
                </a:cxn>
              </a:cxnLst>
              <a:rect l="0" t="0" r="r" b="b"/>
              <a:pathLst>
                <a:path w="2152" h="8069">
                  <a:moveTo>
                    <a:pt x="2151" y="0"/>
                  </a:moveTo>
                  <a:lnTo>
                    <a:pt x="0" y="0"/>
                  </a:lnTo>
                  <a:lnTo>
                    <a:pt x="0" y="8068"/>
                  </a:lnTo>
                  <a:lnTo>
                    <a:pt x="2151" y="8068"/>
                  </a:lnTo>
                  <a:lnTo>
                    <a:pt x="2151" y="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2" name="Freeform 37">
              <a:extLst>
                <a:ext uri="{FF2B5EF4-FFF2-40B4-BE49-F238E27FC236}">
                  <a16:creationId xmlns:a16="http://schemas.microsoft.com/office/drawing/2014/main" id="{B3D0BA82-60C3-F24E-B876-4B1C0BB7D342}"/>
                </a:ext>
              </a:extLst>
            </p:cNvPr>
            <p:cNvSpPr>
              <a:spLocks noChangeArrowheads="1"/>
            </p:cNvSpPr>
            <p:nvPr/>
          </p:nvSpPr>
          <p:spPr bwMode="auto">
            <a:xfrm>
              <a:off x="19482542" y="6345222"/>
              <a:ext cx="913370" cy="153530"/>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3" name="Freeform 38">
              <a:extLst>
                <a:ext uri="{FF2B5EF4-FFF2-40B4-BE49-F238E27FC236}">
                  <a16:creationId xmlns:a16="http://schemas.microsoft.com/office/drawing/2014/main" id="{12D80E87-26B5-7B4F-B118-E85BC99B2195}"/>
                </a:ext>
              </a:extLst>
            </p:cNvPr>
            <p:cNvSpPr>
              <a:spLocks noChangeArrowheads="1"/>
            </p:cNvSpPr>
            <p:nvPr/>
          </p:nvSpPr>
          <p:spPr bwMode="auto">
            <a:xfrm>
              <a:off x="19482542" y="6860457"/>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4" name="Freeform 39">
              <a:extLst>
                <a:ext uri="{FF2B5EF4-FFF2-40B4-BE49-F238E27FC236}">
                  <a16:creationId xmlns:a16="http://schemas.microsoft.com/office/drawing/2014/main" id="{0B0008B0-3145-C449-A27E-87DD954EF3D5}"/>
                </a:ext>
              </a:extLst>
            </p:cNvPr>
            <p:cNvSpPr>
              <a:spLocks noChangeArrowheads="1"/>
            </p:cNvSpPr>
            <p:nvPr/>
          </p:nvSpPr>
          <p:spPr bwMode="auto">
            <a:xfrm>
              <a:off x="19482542" y="7367886"/>
              <a:ext cx="913370" cy="148324"/>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5" name="Freeform 40">
              <a:extLst>
                <a:ext uri="{FF2B5EF4-FFF2-40B4-BE49-F238E27FC236}">
                  <a16:creationId xmlns:a16="http://schemas.microsoft.com/office/drawing/2014/main" id="{4A90D18F-55EF-E84D-B74C-F1681F64B16D}"/>
                </a:ext>
              </a:extLst>
            </p:cNvPr>
            <p:cNvSpPr>
              <a:spLocks noChangeArrowheads="1"/>
            </p:cNvSpPr>
            <p:nvPr/>
          </p:nvSpPr>
          <p:spPr bwMode="auto">
            <a:xfrm>
              <a:off x="19482542" y="787791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6" name="Freeform 41">
              <a:extLst>
                <a:ext uri="{FF2B5EF4-FFF2-40B4-BE49-F238E27FC236}">
                  <a16:creationId xmlns:a16="http://schemas.microsoft.com/office/drawing/2014/main" id="{33F24B9C-10B6-844E-9FDE-21EBF0A8EC17}"/>
                </a:ext>
              </a:extLst>
            </p:cNvPr>
            <p:cNvSpPr>
              <a:spLocks noChangeArrowheads="1"/>
            </p:cNvSpPr>
            <p:nvPr/>
          </p:nvSpPr>
          <p:spPr bwMode="auto">
            <a:xfrm>
              <a:off x="19482542" y="8387946"/>
              <a:ext cx="913370" cy="153529"/>
            </a:xfrm>
            <a:custGeom>
              <a:avLst/>
              <a:gdLst>
                <a:gd name="T0" fmla="*/ 1547 w 1548"/>
                <a:gd name="T1" fmla="*/ 259 h 260"/>
                <a:gd name="T2" fmla="*/ 0 w 1548"/>
                <a:gd name="T3" fmla="*/ 259 h 260"/>
                <a:gd name="T4" fmla="*/ 0 w 1548"/>
                <a:gd name="T5" fmla="*/ 0 h 260"/>
                <a:gd name="T6" fmla="*/ 1547 w 1548"/>
                <a:gd name="T7" fmla="*/ 0 h 260"/>
                <a:gd name="T8" fmla="*/ 1547 w 1548"/>
                <a:gd name="T9" fmla="*/ 259 h 260"/>
              </a:gdLst>
              <a:ahLst/>
              <a:cxnLst>
                <a:cxn ang="0">
                  <a:pos x="T0" y="T1"/>
                </a:cxn>
                <a:cxn ang="0">
                  <a:pos x="T2" y="T3"/>
                </a:cxn>
                <a:cxn ang="0">
                  <a:pos x="T4" y="T5"/>
                </a:cxn>
                <a:cxn ang="0">
                  <a:pos x="T6" y="T7"/>
                </a:cxn>
                <a:cxn ang="0">
                  <a:pos x="T8" y="T9"/>
                </a:cxn>
              </a:cxnLst>
              <a:rect l="0" t="0" r="r" b="b"/>
              <a:pathLst>
                <a:path w="1548" h="260">
                  <a:moveTo>
                    <a:pt x="1547" y="259"/>
                  </a:moveTo>
                  <a:lnTo>
                    <a:pt x="0" y="259"/>
                  </a:lnTo>
                  <a:lnTo>
                    <a:pt x="0" y="0"/>
                  </a:lnTo>
                  <a:lnTo>
                    <a:pt x="1547" y="0"/>
                  </a:lnTo>
                  <a:lnTo>
                    <a:pt x="1547" y="259"/>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7" name="Freeform 42">
              <a:extLst>
                <a:ext uri="{FF2B5EF4-FFF2-40B4-BE49-F238E27FC236}">
                  <a16:creationId xmlns:a16="http://schemas.microsoft.com/office/drawing/2014/main" id="{46A5E01C-D462-8843-ADE2-3C0E3161DB1D}"/>
                </a:ext>
              </a:extLst>
            </p:cNvPr>
            <p:cNvSpPr>
              <a:spLocks noChangeArrowheads="1"/>
            </p:cNvSpPr>
            <p:nvPr/>
          </p:nvSpPr>
          <p:spPr bwMode="auto">
            <a:xfrm>
              <a:off x="19482542" y="8900578"/>
              <a:ext cx="913370" cy="148326"/>
            </a:xfrm>
            <a:custGeom>
              <a:avLst/>
              <a:gdLst>
                <a:gd name="T0" fmla="*/ 1547 w 1548"/>
                <a:gd name="T1" fmla="*/ 252 h 253"/>
                <a:gd name="T2" fmla="*/ 0 w 1548"/>
                <a:gd name="T3" fmla="*/ 252 h 253"/>
                <a:gd name="T4" fmla="*/ 0 w 1548"/>
                <a:gd name="T5" fmla="*/ 0 h 253"/>
                <a:gd name="T6" fmla="*/ 1547 w 1548"/>
                <a:gd name="T7" fmla="*/ 0 h 253"/>
                <a:gd name="T8" fmla="*/ 1547 w 1548"/>
                <a:gd name="T9" fmla="*/ 252 h 253"/>
              </a:gdLst>
              <a:ahLst/>
              <a:cxnLst>
                <a:cxn ang="0">
                  <a:pos x="T0" y="T1"/>
                </a:cxn>
                <a:cxn ang="0">
                  <a:pos x="T2" y="T3"/>
                </a:cxn>
                <a:cxn ang="0">
                  <a:pos x="T4" y="T5"/>
                </a:cxn>
                <a:cxn ang="0">
                  <a:pos x="T6" y="T7"/>
                </a:cxn>
                <a:cxn ang="0">
                  <a:pos x="T8" y="T9"/>
                </a:cxn>
              </a:cxnLst>
              <a:rect l="0" t="0" r="r" b="b"/>
              <a:pathLst>
                <a:path w="1548" h="253">
                  <a:moveTo>
                    <a:pt x="1547" y="252"/>
                  </a:moveTo>
                  <a:lnTo>
                    <a:pt x="0" y="252"/>
                  </a:lnTo>
                  <a:lnTo>
                    <a:pt x="0" y="0"/>
                  </a:lnTo>
                  <a:lnTo>
                    <a:pt x="1547" y="0"/>
                  </a:lnTo>
                  <a:lnTo>
                    <a:pt x="1547" y="252"/>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8" name="Freeform 43">
              <a:extLst>
                <a:ext uri="{FF2B5EF4-FFF2-40B4-BE49-F238E27FC236}">
                  <a16:creationId xmlns:a16="http://schemas.microsoft.com/office/drawing/2014/main" id="{617FF0AB-32DD-9B47-8CCC-18C6A4CFB434}"/>
                </a:ext>
              </a:extLst>
            </p:cNvPr>
            <p:cNvSpPr>
              <a:spLocks noChangeArrowheads="1"/>
            </p:cNvSpPr>
            <p:nvPr/>
          </p:nvSpPr>
          <p:spPr bwMode="auto">
            <a:xfrm>
              <a:off x="19482542" y="9410608"/>
              <a:ext cx="913370" cy="150927"/>
            </a:xfrm>
            <a:custGeom>
              <a:avLst/>
              <a:gdLst>
                <a:gd name="T0" fmla="*/ 1547 w 1548"/>
                <a:gd name="T1" fmla="*/ 253 h 254"/>
                <a:gd name="T2" fmla="*/ 0 w 1548"/>
                <a:gd name="T3" fmla="*/ 253 h 254"/>
                <a:gd name="T4" fmla="*/ 0 w 1548"/>
                <a:gd name="T5" fmla="*/ 0 h 254"/>
                <a:gd name="T6" fmla="*/ 1547 w 1548"/>
                <a:gd name="T7" fmla="*/ 0 h 254"/>
                <a:gd name="T8" fmla="*/ 1547 w 1548"/>
                <a:gd name="T9" fmla="*/ 253 h 254"/>
              </a:gdLst>
              <a:ahLst/>
              <a:cxnLst>
                <a:cxn ang="0">
                  <a:pos x="T0" y="T1"/>
                </a:cxn>
                <a:cxn ang="0">
                  <a:pos x="T2" y="T3"/>
                </a:cxn>
                <a:cxn ang="0">
                  <a:pos x="T4" y="T5"/>
                </a:cxn>
                <a:cxn ang="0">
                  <a:pos x="T6" y="T7"/>
                </a:cxn>
                <a:cxn ang="0">
                  <a:pos x="T8" y="T9"/>
                </a:cxn>
              </a:cxnLst>
              <a:rect l="0" t="0" r="r" b="b"/>
              <a:pathLst>
                <a:path w="1548" h="254">
                  <a:moveTo>
                    <a:pt x="1547" y="253"/>
                  </a:moveTo>
                  <a:lnTo>
                    <a:pt x="0" y="253"/>
                  </a:lnTo>
                  <a:lnTo>
                    <a:pt x="0" y="0"/>
                  </a:lnTo>
                  <a:lnTo>
                    <a:pt x="1547" y="0"/>
                  </a:lnTo>
                  <a:lnTo>
                    <a:pt x="1547" y="253"/>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9" name="Freeform 44">
              <a:extLst>
                <a:ext uri="{FF2B5EF4-FFF2-40B4-BE49-F238E27FC236}">
                  <a16:creationId xmlns:a16="http://schemas.microsoft.com/office/drawing/2014/main" id="{9A5F4727-5F2D-E145-A8D5-ED6F1F292D9B}"/>
                </a:ext>
              </a:extLst>
            </p:cNvPr>
            <p:cNvSpPr>
              <a:spLocks noChangeArrowheads="1"/>
            </p:cNvSpPr>
            <p:nvPr/>
          </p:nvSpPr>
          <p:spPr bwMode="auto">
            <a:xfrm>
              <a:off x="19482542" y="9920638"/>
              <a:ext cx="913370" cy="153530"/>
            </a:xfrm>
            <a:custGeom>
              <a:avLst/>
              <a:gdLst>
                <a:gd name="T0" fmla="*/ 1547 w 1548"/>
                <a:gd name="T1" fmla="*/ 258 h 259"/>
                <a:gd name="T2" fmla="*/ 0 w 1548"/>
                <a:gd name="T3" fmla="*/ 258 h 259"/>
                <a:gd name="T4" fmla="*/ 0 w 1548"/>
                <a:gd name="T5" fmla="*/ 0 h 259"/>
                <a:gd name="T6" fmla="*/ 1547 w 1548"/>
                <a:gd name="T7" fmla="*/ 0 h 259"/>
                <a:gd name="T8" fmla="*/ 1547 w 1548"/>
                <a:gd name="T9" fmla="*/ 258 h 259"/>
              </a:gdLst>
              <a:ahLst/>
              <a:cxnLst>
                <a:cxn ang="0">
                  <a:pos x="T0" y="T1"/>
                </a:cxn>
                <a:cxn ang="0">
                  <a:pos x="T2" y="T3"/>
                </a:cxn>
                <a:cxn ang="0">
                  <a:pos x="T4" y="T5"/>
                </a:cxn>
                <a:cxn ang="0">
                  <a:pos x="T6" y="T7"/>
                </a:cxn>
                <a:cxn ang="0">
                  <a:pos x="T8" y="T9"/>
                </a:cxn>
              </a:cxnLst>
              <a:rect l="0" t="0" r="r" b="b"/>
              <a:pathLst>
                <a:path w="1548" h="259">
                  <a:moveTo>
                    <a:pt x="1547" y="258"/>
                  </a:moveTo>
                  <a:lnTo>
                    <a:pt x="0" y="258"/>
                  </a:lnTo>
                  <a:lnTo>
                    <a:pt x="0" y="0"/>
                  </a:lnTo>
                  <a:lnTo>
                    <a:pt x="1547" y="0"/>
                  </a:lnTo>
                  <a:lnTo>
                    <a:pt x="1547" y="258"/>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2" name="Freeform 47">
              <a:extLst>
                <a:ext uri="{FF2B5EF4-FFF2-40B4-BE49-F238E27FC236}">
                  <a16:creationId xmlns:a16="http://schemas.microsoft.com/office/drawing/2014/main" id="{0DA80A4D-3BEB-3D41-9A44-6F7D0F4107D1}"/>
                </a:ext>
              </a:extLst>
            </p:cNvPr>
            <p:cNvSpPr>
              <a:spLocks noChangeArrowheads="1"/>
            </p:cNvSpPr>
            <p:nvPr/>
          </p:nvSpPr>
          <p:spPr bwMode="auto">
            <a:xfrm>
              <a:off x="18563966" y="7724386"/>
              <a:ext cx="309662" cy="307059"/>
            </a:xfrm>
            <a:custGeom>
              <a:avLst/>
              <a:gdLst>
                <a:gd name="T0" fmla="*/ 525 w 526"/>
                <a:gd name="T1" fmla="*/ 259 h 519"/>
                <a:gd name="T2" fmla="*/ 525 w 526"/>
                <a:gd name="T3" fmla="*/ 259 h 519"/>
                <a:gd name="T4" fmla="*/ 266 w 526"/>
                <a:gd name="T5" fmla="*/ 0 h 519"/>
                <a:gd name="T6" fmla="*/ 0 w 526"/>
                <a:gd name="T7" fmla="*/ 259 h 519"/>
                <a:gd name="T8" fmla="*/ 266 w 526"/>
                <a:gd name="T9" fmla="*/ 518 h 519"/>
                <a:gd name="T10" fmla="*/ 525 w 526"/>
                <a:gd name="T11" fmla="*/ 259 h 519"/>
              </a:gdLst>
              <a:ahLst/>
              <a:cxnLst>
                <a:cxn ang="0">
                  <a:pos x="T0" y="T1"/>
                </a:cxn>
                <a:cxn ang="0">
                  <a:pos x="T2" y="T3"/>
                </a:cxn>
                <a:cxn ang="0">
                  <a:pos x="T4" y="T5"/>
                </a:cxn>
                <a:cxn ang="0">
                  <a:pos x="T6" y="T7"/>
                </a:cxn>
                <a:cxn ang="0">
                  <a:pos x="T8" y="T9"/>
                </a:cxn>
                <a:cxn ang="0">
                  <a:pos x="T10" y="T11"/>
                </a:cxn>
              </a:cxnLst>
              <a:rect l="0" t="0" r="r" b="b"/>
              <a:pathLst>
                <a:path w="526" h="519">
                  <a:moveTo>
                    <a:pt x="525" y="259"/>
                  </a:moveTo>
                  <a:lnTo>
                    <a:pt x="525" y="259"/>
                  </a:lnTo>
                  <a:cubicBezTo>
                    <a:pt x="525" y="113"/>
                    <a:pt x="405" y="0"/>
                    <a:pt x="266" y="0"/>
                  </a:cubicBezTo>
                  <a:cubicBezTo>
                    <a:pt x="120" y="0"/>
                    <a:pt x="0" y="113"/>
                    <a:pt x="0" y="259"/>
                  </a:cubicBezTo>
                  <a:cubicBezTo>
                    <a:pt x="0" y="405"/>
                    <a:pt x="120" y="518"/>
                    <a:pt x="266" y="518"/>
                  </a:cubicBezTo>
                  <a:cubicBezTo>
                    <a:pt x="405" y="518"/>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3" name="Freeform 48">
              <a:extLst>
                <a:ext uri="{FF2B5EF4-FFF2-40B4-BE49-F238E27FC236}">
                  <a16:creationId xmlns:a16="http://schemas.microsoft.com/office/drawing/2014/main" id="{A03A4009-E683-054C-A17F-4289C851AE2A}"/>
                </a:ext>
              </a:extLst>
            </p:cNvPr>
            <p:cNvSpPr>
              <a:spLocks noChangeArrowheads="1"/>
            </p:cNvSpPr>
            <p:nvPr/>
          </p:nvSpPr>
          <p:spPr bwMode="auto">
            <a:xfrm>
              <a:off x="18988125" y="7724386"/>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20" y="0"/>
                    <a:pt x="0" y="113"/>
                    <a:pt x="0" y="259"/>
                  </a:cubicBezTo>
                  <a:cubicBezTo>
                    <a:pt x="0" y="405"/>
                    <a:pt x="120" y="518"/>
                    <a:pt x="259" y="518"/>
                  </a:cubicBezTo>
                  <a:cubicBezTo>
                    <a:pt x="405" y="518"/>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4" name="Freeform 49">
              <a:extLst>
                <a:ext uri="{FF2B5EF4-FFF2-40B4-BE49-F238E27FC236}">
                  <a16:creationId xmlns:a16="http://schemas.microsoft.com/office/drawing/2014/main" id="{9B6479C8-94AE-B54B-8E9C-4006BC6C1D23}"/>
                </a:ext>
              </a:extLst>
            </p:cNvPr>
            <p:cNvSpPr>
              <a:spLocks noChangeArrowheads="1"/>
            </p:cNvSpPr>
            <p:nvPr/>
          </p:nvSpPr>
          <p:spPr bwMode="auto">
            <a:xfrm>
              <a:off x="18563966" y="8156350"/>
              <a:ext cx="309662" cy="307059"/>
            </a:xfrm>
            <a:custGeom>
              <a:avLst/>
              <a:gdLst>
                <a:gd name="T0" fmla="*/ 525 w 526"/>
                <a:gd name="T1" fmla="*/ 259 h 519"/>
                <a:gd name="T2" fmla="*/ 525 w 526"/>
                <a:gd name="T3" fmla="*/ 259 h 519"/>
                <a:gd name="T4" fmla="*/ 266 w 526"/>
                <a:gd name="T5" fmla="*/ 0 h 519"/>
                <a:gd name="T6" fmla="*/ 0 w 526"/>
                <a:gd name="T7" fmla="*/ 259 h 519"/>
                <a:gd name="T8" fmla="*/ 266 w 526"/>
                <a:gd name="T9" fmla="*/ 518 h 519"/>
                <a:gd name="T10" fmla="*/ 525 w 526"/>
                <a:gd name="T11" fmla="*/ 259 h 519"/>
              </a:gdLst>
              <a:ahLst/>
              <a:cxnLst>
                <a:cxn ang="0">
                  <a:pos x="T0" y="T1"/>
                </a:cxn>
                <a:cxn ang="0">
                  <a:pos x="T2" y="T3"/>
                </a:cxn>
                <a:cxn ang="0">
                  <a:pos x="T4" y="T5"/>
                </a:cxn>
                <a:cxn ang="0">
                  <a:pos x="T6" y="T7"/>
                </a:cxn>
                <a:cxn ang="0">
                  <a:pos x="T8" y="T9"/>
                </a:cxn>
                <a:cxn ang="0">
                  <a:pos x="T10" y="T11"/>
                </a:cxn>
              </a:cxnLst>
              <a:rect l="0" t="0" r="r" b="b"/>
              <a:pathLst>
                <a:path w="526" h="519">
                  <a:moveTo>
                    <a:pt x="525" y="259"/>
                  </a:moveTo>
                  <a:lnTo>
                    <a:pt x="525" y="259"/>
                  </a:lnTo>
                  <a:cubicBezTo>
                    <a:pt x="525" y="113"/>
                    <a:pt x="405" y="0"/>
                    <a:pt x="266" y="0"/>
                  </a:cubicBezTo>
                  <a:cubicBezTo>
                    <a:pt x="120" y="0"/>
                    <a:pt x="0" y="113"/>
                    <a:pt x="0" y="259"/>
                  </a:cubicBezTo>
                  <a:cubicBezTo>
                    <a:pt x="0" y="399"/>
                    <a:pt x="120" y="518"/>
                    <a:pt x="266" y="518"/>
                  </a:cubicBezTo>
                  <a:cubicBezTo>
                    <a:pt x="405" y="518"/>
                    <a:pt x="525" y="399"/>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5" name="Freeform 50">
              <a:extLst>
                <a:ext uri="{FF2B5EF4-FFF2-40B4-BE49-F238E27FC236}">
                  <a16:creationId xmlns:a16="http://schemas.microsoft.com/office/drawing/2014/main" id="{564F8AFB-E643-994D-8BD5-6FFCEEC1737B}"/>
                </a:ext>
              </a:extLst>
            </p:cNvPr>
            <p:cNvSpPr>
              <a:spLocks noChangeArrowheads="1"/>
            </p:cNvSpPr>
            <p:nvPr/>
          </p:nvSpPr>
          <p:spPr bwMode="auto">
            <a:xfrm>
              <a:off x="18988125" y="8156350"/>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20" y="0"/>
                    <a:pt x="0" y="113"/>
                    <a:pt x="0" y="259"/>
                  </a:cubicBezTo>
                  <a:cubicBezTo>
                    <a:pt x="0" y="399"/>
                    <a:pt x="120" y="518"/>
                    <a:pt x="259" y="518"/>
                  </a:cubicBezTo>
                  <a:cubicBezTo>
                    <a:pt x="405" y="518"/>
                    <a:pt x="518" y="399"/>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6" name="Freeform 51">
              <a:extLst>
                <a:ext uri="{FF2B5EF4-FFF2-40B4-BE49-F238E27FC236}">
                  <a16:creationId xmlns:a16="http://schemas.microsoft.com/office/drawing/2014/main" id="{1040433E-F711-C845-AC1F-6C2CA42E49B3}"/>
                </a:ext>
              </a:extLst>
            </p:cNvPr>
            <p:cNvSpPr>
              <a:spLocks noChangeArrowheads="1"/>
            </p:cNvSpPr>
            <p:nvPr/>
          </p:nvSpPr>
          <p:spPr bwMode="auto">
            <a:xfrm>
              <a:off x="18563966" y="8583110"/>
              <a:ext cx="309662" cy="309662"/>
            </a:xfrm>
            <a:custGeom>
              <a:avLst/>
              <a:gdLst>
                <a:gd name="T0" fmla="*/ 525 w 526"/>
                <a:gd name="T1" fmla="*/ 259 h 526"/>
                <a:gd name="T2" fmla="*/ 525 w 526"/>
                <a:gd name="T3" fmla="*/ 259 h 526"/>
                <a:gd name="T4" fmla="*/ 266 w 526"/>
                <a:gd name="T5" fmla="*/ 0 h 526"/>
                <a:gd name="T6" fmla="*/ 0 w 526"/>
                <a:gd name="T7" fmla="*/ 259 h 526"/>
                <a:gd name="T8" fmla="*/ 266 w 526"/>
                <a:gd name="T9" fmla="*/ 525 h 526"/>
                <a:gd name="T10" fmla="*/ 525 w 526"/>
                <a:gd name="T11" fmla="*/ 259 h 526"/>
              </a:gdLst>
              <a:ahLst/>
              <a:cxnLst>
                <a:cxn ang="0">
                  <a:pos x="T0" y="T1"/>
                </a:cxn>
                <a:cxn ang="0">
                  <a:pos x="T2" y="T3"/>
                </a:cxn>
                <a:cxn ang="0">
                  <a:pos x="T4" y="T5"/>
                </a:cxn>
                <a:cxn ang="0">
                  <a:pos x="T6" y="T7"/>
                </a:cxn>
                <a:cxn ang="0">
                  <a:pos x="T8" y="T9"/>
                </a:cxn>
                <a:cxn ang="0">
                  <a:pos x="T10" y="T11"/>
                </a:cxn>
              </a:cxnLst>
              <a:rect l="0" t="0" r="r" b="b"/>
              <a:pathLst>
                <a:path w="526" h="526">
                  <a:moveTo>
                    <a:pt x="525" y="259"/>
                  </a:moveTo>
                  <a:lnTo>
                    <a:pt x="525" y="259"/>
                  </a:lnTo>
                  <a:cubicBezTo>
                    <a:pt x="525" y="120"/>
                    <a:pt x="405" y="0"/>
                    <a:pt x="266" y="0"/>
                  </a:cubicBezTo>
                  <a:cubicBezTo>
                    <a:pt x="120" y="0"/>
                    <a:pt x="0" y="120"/>
                    <a:pt x="0" y="259"/>
                  </a:cubicBezTo>
                  <a:cubicBezTo>
                    <a:pt x="0" y="405"/>
                    <a:pt x="120" y="525"/>
                    <a:pt x="266" y="525"/>
                  </a:cubicBezTo>
                  <a:cubicBezTo>
                    <a:pt x="405" y="525"/>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7" name="Freeform 52">
              <a:extLst>
                <a:ext uri="{FF2B5EF4-FFF2-40B4-BE49-F238E27FC236}">
                  <a16:creationId xmlns:a16="http://schemas.microsoft.com/office/drawing/2014/main" id="{FB3B3852-1FEE-8848-8935-7DB9C2579D06}"/>
                </a:ext>
              </a:extLst>
            </p:cNvPr>
            <p:cNvSpPr>
              <a:spLocks noChangeArrowheads="1"/>
            </p:cNvSpPr>
            <p:nvPr/>
          </p:nvSpPr>
          <p:spPr bwMode="auto">
            <a:xfrm>
              <a:off x="18988125" y="8583110"/>
              <a:ext cx="307059" cy="309662"/>
            </a:xfrm>
            <a:custGeom>
              <a:avLst/>
              <a:gdLst>
                <a:gd name="T0" fmla="*/ 518 w 519"/>
                <a:gd name="T1" fmla="*/ 259 h 526"/>
                <a:gd name="T2" fmla="*/ 518 w 519"/>
                <a:gd name="T3" fmla="*/ 259 h 526"/>
                <a:gd name="T4" fmla="*/ 259 w 519"/>
                <a:gd name="T5" fmla="*/ 0 h 526"/>
                <a:gd name="T6" fmla="*/ 0 w 519"/>
                <a:gd name="T7" fmla="*/ 259 h 526"/>
                <a:gd name="T8" fmla="*/ 259 w 519"/>
                <a:gd name="T9" fmla="*/ 525 h 526"/>
                <a:gd name="T10" fmla="*/ 518 w 519"/>
                <a:gd name="T11" fmla="*/ 259 h 526"/>
              </a:gdLst>
              <a:ahLst/>
              <a:cxnLst>
                <a:cxn ang="0">
                  <a:pos x="T0" y="T1"/>
                </a:cxn>
                <a:cxn ang="0">
                  <a:pos x="T2" y="T3"/>
                </a:cxn>
                <a:cxn ang="0">
                  <a:pos x="T4" y="T5"/>
                </a:cxn>
                <a:cxn ang="0">
                  <a:pos x="T6" y="T7"/>
                </a:cxn>
                <a:cxn ang="0">
                  <a:pos x="T8" y="T9"/>
                </a:cxn>
                <a:cxn ang="0">
                  <a:pos x="T10" y="T11"/>
                </a:cxn>
              </a:cxnLst>
              <a:rect l="0" t="0" r="r" b="b"/>
              <a:pathLst>
                <a:path w="519" h="526">
                  <a:moveTo>
                    <a:pt x="518" y="259"/>
                  </a:moveTo>
                  <a:lnTo>
                    <a:pt x="518" y="259"/>
                  </a:lnTo>
                  <a:cubicBezTo>
                    <a:pt x="518" y="120"/>
                    <a:pt x="405" y="0"/>
                    <a:pt x="259" y="0"/>
                  </a:cubicBezTo>
                  <a:cubicBezTo>
                    <a:pt x="120" y="0"/>
                    <a:pt x="0" y="120"/>
                    <a:pt x="0" y="259"/>
                  </a:cubicBezTo>
                  <a:cubicBezTo>
                    <a:pt x="0" y="405"/>
                    <a:pt x="120" y="525"/>
                    <a:pt x="259" y="525"/>
                  </a:cubicBezTo>
                  <a:cubicBezTo>
                    <a:pt x="405" y="525"/>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8" name="Freeform 53">
              <a:extLst>
                <a:ext uri="{FF2B5EF4-FFF2-40B4-BE49-F238E27FC236}">
                  <a16:creationId xmlns:a16="http://schemas.microsoft.com/office/drawing/2014/main" id="{355F9619-8D1D-F84D-BB1B-114DFD55F383}"/>
                </a:ext>
              </a:extLst>
            </p:cNvPr>
            <p:cNvSpPr>
              <a:spLocks noChangeArrowheads="1"/>
            </p:cNvSpPr>
            <p:nvPr/>
          </p:nvSpPr>
          <p:spPr bwMode="auto">
            <a:xfrm>
              <a:off x="18563966" y="9015074"/>
              <a:ext cx="309662" cy="304458"/>
            </a:xfrm>
            <a:custGeom>
              <a:avLst/>
              <a:gdLst>
                <a:gd name="T0" fmla="*/ 525 w 526"/>
                <a:gd name="T1" fmla="*/ 259 h 518"/>
                <a:gd name="T2" fmla="*/ 525 w 526"/>
                <a:gd name="T3" fmla="*/ 259 h 518"/>
                <a:gd name="T4" fmla="*/ 266 w 526"/>
                <a:gd name="T5" fmla="*/ 0 h 518"/>
                <a:gd name="T6" fmla="*/ 0 w 526"/>
                <a:gd name="T7" fmla="*/ 259 h 518"/>
                <a:gd name="T8" fmla="*/ 266 w 526"/>
                <a:gd name="T9" fmla="*/ 517 h 518"/>
                <a:gd name="T10" fmla="*/ 525 w 526"/>
                <a:gd name="T11" fmla="*/ 259 h 518"/>
              </a:gdLst>
              <a:ahLst/>
              <a:cxnLst>
                <a:cxn ang="0">
                  <a:pos x="T0" y="T1"/>
                </a:cxn>
                <a:cxn ang="0">
                  <a:pos x="T2" y="T3"/>
                </a:cxn>
                <a:cxn ang="0">
                  <a:pos x="T4" y="T5"/>
                </a:cxn>
                <a:cxn ang="0">
                  <a:pos x="T6" y="T7"/>
                </a:cxn>
                <a:cxn ang="0">
                  <a:pos x="T8" y="T9"/>
                </a:cxn>
                <a:cxn ang="0">
                  <a:pos x="T10" y="T11"/>
                </a:cxn>
              </a:cxnLst>
              <a:rect l="0" t="0" r="r" b="b"/>
              <a:pathLst>
                <a:path w="526" h="518">
                  <a:moveTo>
                    <a:pt x="525" y="259"/>
                  </a:moveTo>
                  <a:lnTo>
                    <a:pt x="525" y="259"/>
                  </a:lnTo>
                  <a:cubicBezTo>
                    <a:pt x="525" y="119"/>
                    <a:pt x="405" y="0"/>
                    <a:pt x="266" y="0"/>
                  </a:cubicBezTo>
                  <a:cubicBezTo>
                    <a:pt x="120" y="0"/>
                    <a:pt x="0" y="119"/>
                    <a:pt x="0" y="259"/>
                  </a:cubicBezTo>
                  <a:cubicBezTo>
                    <a:pt x="0" y="405"/>
                    <a:pt x="120" y="517"/>
                    <a:pt x="266" y="517"/>
                  </a:cubicBezTo>
                  <a:cubicBezTo>
                    <a:pt x="405" y="517"/>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9" name="Freeform 54">
              <a:extLst>
                <a:ext uri="{FF2B5EF4-FFF2-40B4-BE49-F238E27FC236}">
                  <a16:creationId xmlns:a16="http://schemas.microsoft.com/office/drawing/2014/main" id="{B99EE22C-B479-DC41-B5AD-37461A508DDE}"/>
                </a:ext>
              </a:extLst>
            </p:cNvPr>
            <p:cNvSpPr>
              <a:spLocks noChangeArrowheads="1"/>
            </p:cNvSpPr>
            <p:nvPr/>
          </p:nvSpPr>
          <p:spPr bwMode="auto">
            <a:xfrm>
              <a:off x="18988125" y="9015074"/>
              <a:ext cx="307059" cy="304458"/>
            </a:xfrm>
            <a:custGeom>
              <a:avLst/>
              <a:gdLst>
                <a:gd name="T0" fmla="*/ 518 w 519"/>
                <a:gd name="T1" fmla="*/ 259 h 518"/>
                <a:gd name="T2" fmla="*/ 518 w 519"/>
                <a:gd name="T3" fmla="*/ 259 h 518"/>
                <a:gd name="T4" fmla="*/ 259 w 519"/>
                <a:gd name="T5" fmla="*/ 0 h 518"/>
                <a:gd name="T6" fmla="*/ 0 w 519"/>
                <a:gd name="T7" fmla="*/ 259 h 518"/>
                <a:gd name="T8" fmla="*/ 259 w 519"/>
                <a:gd name="T9" fmla="*/ 517 h 518"/>
                <a:gd name="T10" fmla="*/ 518 w 519"/>
                <a:gd name="T11" fmla="*/ 259 h 518"/>
              </a:gdLst>
              <a:ahLst/>
              <a:cxnLst>
                <a:cxn ang="0">
                  <a:pos x="T0" y="T1"/>
                </a:cxn>
                <a:cxn ang="0">
                  <a:pos x="T2" y="T3"/>
                </a:cxn>
                <a:cxn ang="0">
                  <a:pos x="T4" y="T5"/>
                </a:cxn>
                <a:cxn ang="0">
                  <a:pos x="T6" y="T7"/>
                </a:cxn>
                <a:cxn ang="0">
                  <a:pos x="T8" y="T9"/>
                </a:cxn>
                <a:cxn ang="0">
                  <a:pos x="T10" y="T11"/>
                </a:cxn>
              </a:cxnLst>
              <a:rect l="0" t="0" r="r" b="b"/>
              <a:pathLst>
                <a:path w="519" h="518">
                  <a:moveTo>
                    <a:pt x="518" y="259"/>
                  </a:moveTo>
                  <a:lnTo>
                    <a:pt x="518" y="259"/>
                  </a:lnTo>
                  <a:cubicBezTo>
                    <a:pt x="518" y="119"/>
                    <a:pt x="405" y="0"/>
                    <a:pt x="259" y="0"/>
                  </a:cubicBezTo>
                  <a:cubicBezTo>
                    <a:pt x="120" y="0"/>
                    <a:pt x="0" y="119"/>
                    <a:pt x="0" y="259"/>
                  </a:cubicBezTo>
                  <a:cubicBezTo>
                    <a:pt x="0" y="405"/>
                    <a:pt x="120" y="517"/>
                    <a:pt x="259" y="517"/>
                  </a:cubicBezTo>
                  <a:cubicBezTo>
                    <a:pt x="405" y="517"/>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0" name="Freeform 55">
              <a:extLst>
                <a:ext uri="{FF2B5EF4-FFF2-40B4-BE49-F238E27FC236}">
                  <a16:creationId xmlns:a16="http://schemas.microsoft.com/office/drawing/2014/main" id="{CD61DF93-8592-0E43-8D8E-DBEAF1FF5A8C}"/>
                </a:ext>
              </a:extLst>
            </p:cNvPr>
            <p:cNvSpPr>
              <a:spLocks noChangeArrowheads="1"/>
            </p:cNvSpPr>
            <p:nvPr/>
          </p:nvSpPr>
          <p:spPr bwMode="auto">
            <a:xfrm>
              <a:off x="18563966" y="9444438"/>
              <a:ext cx="309662" cy="307059"/>
            </a:xfrm>
            <a:custGeom>
              <a:avLst/>
              <a:gdLst>
                <a:gd name="T0" fmla="*/ 525 w 526"/>
                <a:gd name="T1" fmla="*/ 259 h 519"/>
                <a:gd name="T2" fmla="*/ 525 w 526"/>
                <a:gd name="T3" fmla="*/ 259 h 519"/>
                <a:gd name="T4" fmla="*/ 266 w 526"/>
                <a:gd name="T5" fmla="*/ 0 h 519"/>
                <a:gd name="T6" fmla="*/ 0 w 526"/>
                <a:gd name="T7" fmla="*/ 259 h 519"/>
                <a:gd name="T8" fmla="*/ 266 w 526"/>
                <a:gd name="T9" fmla="*/ 518 h 519"/>
                <a:gd name="T10" fmla="*/ 525 w 526"/>
                <a:gd name="T11" fmla="*/ 259 h 519"/>
              </a:gdLst>
              <a:ahLst/>
              <a:cxnLst>
                <a:cxn ang="0">
                  <a:pos x="T0" y="T1"/>
                </a:cxn>
                <a:cxn ang="0">
                  <a:pos x="T2" y="T3"/>
                </a:cxn>
                <a:cxn ang="0">
                  <a:pos x="T4" y="T5"/>
                </a:cxn>
                <a:cxn ang="0">
                  <a:pos x="T6" y="T7"/>
                </a:cxn>
                <a:cxn ang="0">
                  <a:pos x="T8" y="T9"/>
                </a:cxn>
                <a:cxn ang="0">
                  <a:pos x="T10" y="T11"/>
                </a:cxn>
              </a:cxnLst>
              <a:rect l="0" t="0" r="r" b="b"/>
              <a:pathLst>
                <a:path w="526" h="519">
                  <a:moveTo>
                    <a:pt x="525" y="259"/>
                  </a:moveTo>
                  <a:lnTo>
                    <a:pt x="525" y="259"/>
                  </a:lnTo>
                  <a:cubicBezTo>
                    <a:pt x="525" y="113"/>
                    <a:pt x="405" y="0"/>
                    <a:pt x="266" y="0"/>
                  </a:cubicBezTo>
                  <a:cubicBezTo>
                    <a:pt x="120" y="0"/>
                    <a:pt x="0" y="113"/>
                    <a:pt x="0" y="259"/>
                  </a:cubicBezTo>
                  <a:cubicBezTo>
                    <a:pt x="0" y="405"/>
                    <a:pt x="120" y="518"/>
                    <a:pt x="266" y="518"/>
                  </a:cubicBezTo>
                  <a:cubicBezTo>
                    <a:pt x="405" y="518"/>
                    <a:pt x="525" y="405"/>
                    <a:pt x="525"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1" name="Freeform 56">
              <a:extLst>
                <a:ext uri="{FF2B5EF4-FFF2-40B4-BE49-F238E27FC236}">
                  <a16:creationId xmlns:a16="http://schemas.microsoft.com/office/drawing/2014/main" id="{60DD0098-2EB0-F847-BA5A-DE450113A10C}"/>
                </a:ext>
              </a:extLst>
            </p:cNvPr>
            <p:cNvSpPr>
              <a:spLocks noChangeArrowheads="1"/>
            </p:cNvSpPr>
            <p:nvPr/>
          </p:nvSpPr>
          <p:spPr bwMode="auto">
            <a:xfrm>
              <a:off x="18988125" y="9444438"/>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20" y="0"/>
                    <a:pt x="0" y="113"/>
                    <a:pt x="0" y="259"/>
                  </a:cubicBezTo>
                  <a:cubicBezTo>
                    <a:pt x="0" y="405"/>
                    <a:pt x="120" y="518"/>
                    <a:pt x="259" y="518"/>
                  </a:cubicBezTo>
                  <a:cubicBezTo>
                    <a:pt x="405" y="518"/>
                    <a:pt x="518" y="405"/>
                    <a:pt x="518" y="259"/>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2" name="Freeform 57">
              <a:extLst>
                <a:ext uri="{FF2B5EF4-FFF2-40B4-BE49-F238E27FC236}">
                  <a16:creationId xmlns:a16="http://schemas.microsoft.com/office/drawing/2014/main" id="{D7158AB5-1388-EF47-9033-A8CD7FADD23A}"/>
                </a:ext>
              </a:extLst>
            </p:cNvPr>
            <p:cNvSpPr>
              <a:spLocks noChangeArrowheads="1"/>
            </p:cNvSpPr>
            <p:nvPr/>
          </p:nvSpPr>
          <p:spPr bwMode="auto">
            <a:xfrm>
              <a:off x="18563966" y="9873799"/>
              <a:ext cx="309662" cy="309662"/>
            </a:xfrm>
            <a:custGeom>
              <a:avLst/>
              <a:gdLst>
                <a:gd name="T0" fmla="*/ 525 w 526"/>
                <a:gd name="T1" fmla="*/ 265 h 525"/>
                <a:gd name="T2" fmla="*/ 525 w 526"/>
                <a:gd name="T3" fmla="*/ 265 h 525"/>
                <a:gd name="T4" fmla="*/ 266 w 526"/>
                <a:gd name="T5" fmla="*/ 0 h 525"/>
                <a:gd name="T6" fmla="*/ 0 w 526"/>
                <a:gd name="T7" fmla="*/ 265 h 525"/>
                <a:gd name="T8" fmla="*/ 266 w 526"/>
                <a:gd name="T9" fmla="*/ 524 h 525"/>
                <a:gd name="T10" fmla="*/ 525 w 526"/>
                <a:gd name="T11" fmla="*/ 265 h 525"/>
              </a:gdLst>
              <a:ahLst/>
              <a:cxnLst>
                <a:cxn ang="0">
                  <a:pos x="T0" y="T1"/>
                </a:cxn>
                <a:cxn ang="0">
                  <a:pos x="T2" y="T3"/>
                </a:cxn>
                <a:cxn ang="0">
                  <a:pos x="T4" y="T5"/>
                </a:cxn>
                <a:cxn ang="0">
                  <a:pos x="T6" y="T7"/>
                </a:cxn>
                <a:cxn ang="0">
                  <a:pos x="T8" y="T9"/>
                </a:cxn>
                <a:cxn ang="0">
                  <a:pos x="T10" y="T11"/>
                </a:cxn>
              </a:cxnLst>
              <a:rect l="0" t="0" r="r" b="b"/>
              <a:pathLst>
                <a:path w="526" h="525">
                  <a:moveTo>
                    <a:pt x="525" y="265"/>
                  </a:moveTo>
                  <a:lnTo>
                    <a:pt x="525" y="265"/>
                  </a:lnTo>
                  <a:cubicBezTo>
                    <a:pt x="525" y="119"/>
                    <a:pt x="405" y="0"/>
                    <a:pt x="266" y="0"/>
                  </a:cubicBezTo>
                  <a:cubicBezTo>
                    <a:pt x="120" y="0"/>
                    <a:pt x="0" y="119"/>
                    <a:pt x="0" y="265"/>
                  </a:cubicBezTo>
                  <a:cubicBezTo>
                    <a:pt x="0" y="405"/>
                    <a:pt x="120" y="524"/>
                    <a:pt x="266" y="524"/>
                  </a:cubicBezTo>
                  <a:cubicBezTo>
                    <a:pt x="405" y="524"/>
                    <a:pt x="525" y="405"/>
                    <a:pt x="525" y="265"/>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3" name="Freeform 58">
              <a:extLst>
                <a:ext uri="{FF2B5EF4-FFF2-40B4-BE49-F238E27FC236}">
                  <a16:creationId xmlns:a16="http://schemas.microsoft.com/office/drawing/2014/main" id="{2DA09A14-01F8-104C-8F50-1FBAD943EFC1}"/>
                </a:ext>
              </a:extLst>
            </p:cNvPr>
            <p:cNvSpPr>
              <a:spLocks noChangeArrowheads="1"/>
            </p:cNvSpPr>
            <p:nvPr/>
          </p:nvSpPr>
          <p:spPr bwMode="auto">
            <a:xfrm>
              <a:off x="18988125" y="9873799"/>
              <a:ext cx="307059" cy="309662"/>
            </a:xfrm>
            <a:custGeom>
              <a:avLst/>
              <a:gdLst>
                <a:gd name="T0" fmla="*/ 518 w 519"/>
                <a:gd name="T1" fmla="*/ 265 h 525"/>
                <a:gd name="T2" fmla="*/ 518 w 519"/>
                <a:gd name="T3" fmla="*/ 265 h 525"/>
                <a:gd name="T4" fmla="*/ 259 w 519"/>
                <a:gd name="T5" fmla="*/ 0 h 525"/>
                <a:gd name="T6" fmla="*/ 0 w 519"/>
                <a:gd name="T7" fmla="*/ 265 h 525"/>
                <a:gd name="T8" fmla="*/ 259 w 519"/>
                <a:gd name="T9" fmla="*/ 524 h 525"/>
                <a:gd name="T10" fmla="*/ 518 w 519"/>
                <a:gd name="T11" fmla="*/ 265 h 525"/>
              </a:gdLst>
              <a:ahLst/>
              <a:cxnLst>
                <a:cxn ang="0">
                  <a:pos x="T0" y="T1"/>
                </a:cxn>
                <a:cxn ang="0">
                  <a:pos x="T2" y="T3"/>
                </a:cxn>
                <a:cxn ang="0">
                  <a:pos x="T4" y="T5"/>
                </a:cxn>
                <a:cxn ang="0">
                  <a:pos x="T6" y="T7"/>
                </a:cxn>
                <a:cxn ang="0">
                  <a:pos x="T8" y="T9"/>
                </a:cxn>
                <a:cxn ang="0">
                  <a:pos x="T10" y="T11"/>
                </a:cxn>
              </a:cxnLst>
              <a:rect l="0" t="0" r="r" b="b"/>
              <a:pathLst>
                <a:path w="519" h="525">
                  <a:moveTo>
                    <a:pt x="518" y="265"/>
                  </a:moveTo>
                  <a:lnTo>
                    <a:pt x="518" y="265"/>
                  </a:lnTo>
                  <a:cubicBezTo>
                    <a:pt x="518" y="119"/>
                    <a:pt x="405" y="0"/>
                    <a:pt x="259" y="0"/>
                  </a:cubicBezTo>
                  <a:cubicBezTo>
                    <a:pt x="120" y="0"/>
                    <a:pt x="0" y="119"/>
                    <a:pt x="0" y="265"/>
                  </a:cubicBezTo>
                  <a:cubicBezTo>
                    <a:pt x="0" y="405"/>
                    <a:pt x="120" y="524"/>
                    <a:pt x="259" y="524"/>
                  </a:cubicBezTo>
                  <a:cubicBezTo>
                    <a:pt x="405" y="524"/>
                    <a:pt x="518" y="405"/>
                    <a:pt x="518" y="265"/>
                  </a:cubicBez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4" name="Freeform 59">
              <a:extLst>
                <a:ext uri="{FF2B5EF4-FFF2-40B4-BE49-F238E27FC236}">
                  <a16:creationId xmlns:a16="http://schemas.microsoft.com/office/drawing/2014/main" id="{7A4B4AA0-E407-3345-88C8-8042D8EDDE8B}"/>
                </a:ext>
              </a:extLst>
            </p:cNvPr>
            <p:cNvSpPr>
              <a:spLocks noChangeArrowheads="1"/>
            </p:cNvSpPr>
            <p:nvPr/>
          </p:nvSpPr>
          <p:spPr bwMode="auto">
            <a:xfrm>
              <a:off x="16594105" y="6738154"/>
              <a:ext cx="936790" cy="3892884"/>
            </a:xfrm>
            <a:custGeom>
              <a:avLst/>
              <a:gdLst>
                <a:gd name="T0" fmla="*/ 1586 w 1587"/>
                <a:gd name="T1" fmla="*/ 0 h 6595"/>
                <a:gd name="T2" fmla="*/ 0 w 1587"/>
                <a:gd name="T3" fmla="*/ 1335 h 6595"/>
                <a:gd name="T4" fmla="*/ 0 w 1587"/>
                <a:gd name="T5" fmla="*/ 6594 h 6595"/>
                <a:gd name="T6" fmla="*/ 1586 w 1587"/>
                <a:gd name="T7" fmla="*/ 6594 h 6595"/>
                <a:gd name="T8" fmla="*/ 1586 w 1587"/>
                <a:gd name="T9" fmla="*/ 0 h 6595"/>
              </a:gdLst>
              <a:ahLst/>
              <a:cxnLst>
                <a:cxn ang="0">
                  <a:pos x="T0" y="T1"/>
                </a:cxn>
                <a:cxn ang="0">
                  <a:pos x="T2" y="T3"/>
                </a:cxn>
                <a:cxn ang="0">
                  <a:pos x="T4" y="T5"/>
                </a:cxn>
                <a:cxn ang="0">
                  <a:pos x="T6" y="T7"/>
                </a:cxn>
                <a:cxn ang="0">
                  <a:pos x="T8" y="T9"/>
                </a:cxn>
              </a:cxnLst>
              <a:rect l="0" t="0" r="r" b="b"/>
              <a:pathLst>
                <a:path w="1587" h="6595">
                  <a:moveTo>
                    <a:pt x="1586" y="0"/>
                  </a:moveTo>
                  <a:lnTo>
                    <a:pt x="0" y="1335"/>
                  </a:lnTo>
                  <a:lnTo>
                    <a:pt x="0" y="6594"/>
                  </a:lnTo>
                  <a:lnTo>
                    <a:pt x="1586" y="6594"/>
                  </a:lnTo>
                  <a:lnTo>
                    <a:pt x="1586" y="0"/>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5" name="Freeform 60">
              <a:extLst>
                <a:ext uri="{FF2B5EF4-FFF2-40B4-BE49-F238E27FC236}">
                  <a16:creationId xmlns:a16="http://schemas.microsoft.com/office/drawing/2014/main" id="{AEC44B2C-C085-AD45-B373-AF707AC13568}"/>
                </a:ext>
              </a:extLst>
            </p:cNvPr>
            <p:cNvSpPr>
              <a:spLocks noChangeArrowheads="1"/>
            </p:cNvSpPr>
            <p:nvPr/>
          </p:nvSpPr>
          <p:spPr bwMode="auto">
            <a:xfrm>
              <a:off x="16700794" y="7677546"/>
              <a:ext cx="304458" cy="307059"/>
            </a:xfrm>
            <a:custGeom>
              <a:avLst/>
              <a:gdLst>
                <a:gd name="T0" fmla="*/ 517 w 518"/>
                <a:gd name="T1" fmla="*/ 259 h 519"/>
                <a:gd name="T2" fmla="*/ 517 w 518"/>
                <a:gd name="T3" fmla="*/ 259 h 519"/>
                <a:gd name="T4" fmla="*/ 258 w 518"/>
                <a:gd name="T5" fmla="*/ 0 h 519"/>
                <a:gd name="T6" fmla="*/ 0 w 518"/>
                <a:gd name="T7" fmla="*/ 259 h 519"/>
                <a:gd name="T8" fmla="*/ 258 w 518"/>
                <a:gd name="T9" fmla="*/ 518 h 519"/>
                <a:gd name="T10" fmla="*/ 517 w 518"/>
                <a:gd name="T11" fmla="*/ 259 h 519"/>
              </a:gdLst>
              <a:ahLst/>
              <a:cxnLst>
                <a:cxn ang="0">
                  <a:pos x="T0" y="T1"/>
                </a:cxn>
                <a:cxn ang="0">
                  <a:pos x="T2" y="T3"/>
                </a:cxn>
                <a:cxn ang="0">
                  <a:pos x="T4" y="T5"/>
                </a:cxn>
                <a:cxn ang="0">
                  <a:pos x="T6" y="T7"/>
                </a:cxn>
                <a:cxn ang="0">
                  <a:pos x="T8" y="T9"/>
                </a:cxn>
                <a:cxn ang="0">
                  <a:pos x="T10" y="T11"/>
                </a:cxn>
              </a:cxnLst>
              <a:rect l="0" t="0" r="r" b="b"/>
              <a:pathLst>
                <a:path w="518" h="519">
                  <a:moveTo>
                    <a:pt x="517" y="259"/>
                  </a:moveTo>
                  <a:lnTo>
                    <a:pt x="517" y="259"/>
                  </a:lnTo>
                  <a:cubicBezTo>
                    <a:pt x="517" y="113"/>
                    <a:pt x="398" y="0"/>
                    <a:pt x="258" y="0"/>
                  </a:cubicBezTo>
                  <a:cubicBezTo>
                    <a:pt x="113" y="0"/>
                    <a:pt x="0" y="113"/>
                    <a:pt x="0" y="259"/>
                  </a:cubicBezTo>
                  <a:cubicBezTo>
                    <a:pt x="0" y="405"/>
                    <a:pt x="113" y="518"/>
                    <a:pt x="258" y="518"/>
                  </a:cubicBezTo>
                  <a:cubicBezTo>
                    <a:pt x="398" y="518"/>
                    <a:pt x="517" y="405"/>
                    <a:pt x="517"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6" name="Freeform 61">
              <a:extLst>
                <a:ext uri="{FF2B5EF4-FFF2-40B4-BE49-F238E27FC236}">
                  <a16:creationId xmlns:a16="http://schemas.microsoft.com/office/drawing/2014/main" id="{ECFD358F-7569-2647-8637-01C0647DE526}"/>
                </a:ext>
              </a:extLst>
            </p:cNvPr>
            <p:cNvSpPr>
              <a:spLocks noChangeArrowheads="1"/>
            </p:cNvSpPr>
            <p:nvPr/>
          </p:nvSpPr>
          <p:spPr bwMode="auto">
            <a:xfrm>
              <a:off x="17119749" y="7677546"/>
              <a:ext cx="309660" cy="307059"/>
            </a:xfrm>
            <a:custGeom>
              <a:avLst/>
              <a:gdLst>
                <a:gd name="T0" fmla="*/ 524 w 525"/>
                <a:gd name="T1" fmla="*/ 259 h 519"/>
                <a:gd name="T2" fmla="*/ 524 w 525"/>
                <a:gd name="T3" fmla="*/ 259 h 519"/>
                <a:gd name="T4" fmla="*/ 259 w 525"/>
                <a:gd name="T5" fmla="*/ 0 h 519"/>
                <a:gd name="T6" fmla="*/ 0 w 525"/>
                <a:gd name="T7" fmla="*/ 259 h 519"/>
                <a:gd name="T8" fmla="*/ 259 w 525"/>
                <a:gd name="T9" fmla="*/ 518 h 519"/>
                <a:gd name="T10" fmla="*/ 524 w 525"/>
                <a:gd name="T11" fmla="*/ 259 h 519"/>
              </a:gdLst>
              <a:ahLst/>
              <a:cxnLst>
                <a:cxn ang="0">
                  <a:pos x="T0" y="T1"/>
                </a:cxn>
                <a:cxn ang="0">
                  <a:pos x="T2" y="T3"/>
                </a:cxn>
                <a:cxn ang="0">
                  <a:pos x="T4" y="T5"/>
                </a:cxn>
                <a:cxn ang="0">
                  <a:pos x="T6" y="T7"/>
                </a:cxn>
                <a:cxn ang="0">
                  <a:pos x="T8" y="T9"/>
                </a:cxn>
                <a:cxn ang="0">
                  <a:pos x="T10" y="T11"/>
                </a:cxn>
              </a:cxnLst>
              <a:rect l="0" t="0" r="r" b="b"/>
              <a:pathLst>
                <a:path w="525" h="519">
                  <a:moveTo>
                    <a:pt x="524" y="259"/>
                  </a:moveTo>
                  <a:lnTo>
                    <a:pt x="524" y="259"/>
                  </a:lnTo>
                  <a:cubicBezTo>
                    <a:pt x="524" y="113"/>
                    <a:pt x="405" y="0"/>
                    <a:pt x="259" y="0"/>
                  </a:cubicBezTo>
                  <a:cubicBezTo>
                    <a:pt x="119" y="0"/>
                    <a:pt x="0" y="113"/>
                    <a:pt x="0" y="259"/>
                  </a:cubicBezTo>
                  <a:cubicBezTo>
                    <a:pt x="0" y="405"/>
                    <a:pt x="119" y="518"/>
                    <a:pt x="259" y="518"/>
                  </a:cubicBezTo>
                  <a:cubicBezTo>
                    <a:pt x="405" y="518"/>
                    <a:pt x="524" y="405"/>
                    <a:pt x="524"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7" name="Freeform 62">
              <a:extLst>
                <a:ext uri="{FF2B5EF4-FFF2-40B4-BE49-F238E27FC236}">
                  <a16:creationId xmlns:a16="http://schemas.microsoft.com/office/drawing/2014/main" id="{32CDC57B-CD8B-2F47-ABF9-8E85EB9E3428}"/>
                </a:ext>
              </a:extLst>
            </p:cNvPr>
            <p:cNvSpPr>
              <a:spLocks noChangeArrowheads="1"/>
            </p:cNvSpPr>
            <p:nvPr/>
          </p:nvSpPr>
          <p:spPr bwMode="auto">
            <a:xfrm>
              <a:off x="16700794" y="8104306"/>
              <a:ext cx="304458" cy="309662"/>
            </a:xfrm>
            <a:custGeom>
              <a:avLst/>
              <a:gdLst>
                <a:gd name="T0" fmla="*/ 517 w 518"/>
                <a:gd name="T1" fmla="*/ 266 h 526"/>
                <a:gd name="T2" fmla="*/ 517 w 518"/>
                <a:gd name="T3" fmla="*/ 266 h 526"/>
                <a:gd name="T4" fmla="*/ 258 w 518"/>
                <a:gd name="T5" fmla="*/ 0 h 526"/>
                <a:gd name="T6" fmla="*/ 0 w 518"/>
                <a:gd name="T7" fmla="*/ 266 h 526"/>
                <a:gd name="T8" fmla="*/ 258 w 518"/>
                <a:gd name="T9" fmla="*/ 525 h 526"/>
                <a:gd name="T10" fmla="*/ 517 w 518"/>
                <a:gd name="T11" fmla="*/ 266 h 526"/>
              </a:gdLst>
              <a:ahLst/>
              <a:cxnLst>
                <a:cxn ang="0">
                  <a:pos x="T0" y="T1"/>
                </a:cxn>
                <a:cxn ang="0">
                  <a:pos x="T2" y="T3"/>
                </a:cxn>
                <a:cxn ang="0">
                  <a:pos x="T4" y="T5"/>
                </a:cxn>
                <a:cxn ang="0">
                  <a:pos x="T6" y="T7"/>
                </a:cxn>
                <a:cxn ang="0">
                  <a:pos x="T8" y="T9"/>
                </a:cxn>
                <a:cxn ang="0">
                  <a:pos x="T10" y="T11"/>
                </a:cxn>
              </a:cxnLst>
              <a:rect l="0" t="0" r="r" b="b"/>
              <a:pathLst>
                <a:path w="518" h="526">
                  <a:moveTo>
                    <a:pt x="517" y="266"/>
                  </a:moveTo>
                  <a:lnTo>
                    <a:pt x="517" y="266"/>
                  </a:lnTo>
                  <a:cubicBezTo>
                    <a:pt x="517" y="119"/>
                    <a:pt x="398" y="0"/>
                    <a:pt x="258" y="0"/>
                  </a:cubicBezTo>
                  <a:cubicBezTo>
                    <a:pt x="113" y="0"/>
                    <a:pt x="0" y="119"/>
                    <a:pt x="0" y="266"/>
                  </a:cubicBezTo>
                  <a:cubicBezTo>
                    <a:pt x="0" y="405"/>
                    <a:pt x="113" y="525"/>
                    <a:pt x="258" y="525"/>
                  </a:cubicBezTo>
                  <a:cubicBezTo>
                    <a:pt x="398" y="525"/>
                    <a:pt x="517" y="405"/>
                    <a:pt x="517" y="266"/>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8" name="Freeform 63">
              <a:extLst>
                <a:ext uri="{FF2B5EF4-FFF2-40B4-BE49-F238E27FC236}">
                  <a16:creationId xmlns:a16="http://schemas.microsoft.com/office/drawing/2014/main" id="{CCBB8A25-D34E-F44B-962C-8056E81DEC02}"/>
                </a:ext>
              </a:extLst>
            </p:cNvPr>
            <p:cNvSpPr>
              <a:spLocks noChangeArrowheads="1"/>
            </p:cNvSpPr>
            <p:nvPr/>
          </p:nvSpPr>
          <p:spPr bwMode="auto">
            <a:xfrm>
              <a:off x="17119749" y="8104306"/>
              <a:ext cx="309660" cy="309662"/>
            </a:xfrm>
            <a:custGeom>
              <a:avLst/>
              <a:gdLst>
                <a:gd name="T0" fmla="*/ 524 w 525"/>
                <a:gd name="T1" fmla="*/ 266 h 526"/>
                <a:gd name="T2" fmla="*/ 524 w 525"/>
                <a:gd name="T3" fmla="*/ 266 h 526"/>
                <a:gd name="T4" fmla="*/ 259 w 525"/>
                <a:gd name="T5" fmla="*/ 0 h 526"/>
                <a:gd name="T6" fmla="*/ 0 w 525"/>
                <a:gd name="T7" fmla="*/ 266 h 526"/>
                <a:gd name="T8" fmla="*/ 259 w 525"/>
                <a:gd name="T9" fmla="*/ 525 h 526"/>
                <a:gd name="T10" fmla="*/ 524 w 525"/>
                <a:gd name="T11" fmla="*/ 266 h 526"/>
              </a:gdLst>
              <a:ahLst/>
              <a:cxnLst>
                <a:cxn ang="0">
                  <a:pos x="T0" y="T1"/>
                </a:cxn>
                <a:cxn ang="0">
                  <a:pos x="T2" y="T3"/>
                </a:cxn>
                <a:cxn ang="0">
                  <a:pos x="T4" y="T5"/>
                </a:cxn>
                <a:cxn ang="0">
                  <a:pos x="T6" y="T7"/>
                </a:cxn>
                <a:cxn ang="0">
                  <a:pos x="T8" y="T9"/>
                </a:cxn>
                <a:cxn ang="0">
                  <a:pos x="T10" y="T11"/>
                </a:cxn>
              </a:cxnLst>
              <a:rect l="0" t="0" r="r" b="b"/>
              <a:pathLst>
                <a:path w="525" h="526">
                  <a:moveTo>
                    <a:pt x="524" y="266"/>
                  </a:moveTo>
                  <a:lnTo>
                    <a:pt x="524" y="266"/>
                  </a:lnTo>
                  <a:cubicBezTo>
                    <a:pt x="524" y="119"/>
                    <a:pt x="405" y="0"/>
                    <a:pt x="259" y="0"/>
                  </a:cubicBezTo>
                  <a:cubicBezTo>
                    <a:pt x="119" y="0"/>
                    <a:pt x="0" y="119"/>
                    <a:pt x="0" y="266"/>
                  </a:cubicBezTo>
                  <a:cubicBezTo>
                    <a:pt x="0" y="405"/>
                    <a:pt x="119" y="525"/>
                    <a:pt x="259" y="525"/>
                  </a:cubicBezTo>
                  <a:cubicBezTo>
                    <a:pt x="405" y="525"/>
                    <a:pt x="524" y="405"/>
                    <a:pt x="524" y="266"/>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9" name="Freeform 64">
              <a:extLst>
                <a:ext uri="{FF2B5EF4-FFF2-40B4-BE49-F238E27FC236}">
                  <a16:creationId xmlns:a16="http://schemas.microsoft.com/office/drawing/2014/main" id="{E0E177D0-3F8C-7247-AD94-C36D2F70D5B5}"/>
                </a:ext>
              </a:extLst>
            </p:cNvPr>
            <p:cNvSpPr>
              <a:spLocks noChangeArrowheads="1"/>
            </p:cNvSpPr>
            <p:nvPr/>
          </p:nvSpPr>
          <p:spPr bwMode="auto">
            <a:xfrm>
              <a:off x="16700794" y="8536271"/>
              <a:ext cx="304458" cy="309662"/>
            </a:xfrm>
            <a:custGeom>
              <a:avLst/>
              <a:gdLst>
                <a:gd name="T0" fmla="*/ 517 w 518"/>
                <a:gd name="T1" fmla="*/ 259 h 526"/>
                <a:gd name="T2" fmla="*/ 517 w 518"/>
                <a:gd name="T3" fmla="*/ 259 h 526"/>
                <a:gd name="T4" fmla="*/ 258 w 518"/>
                <a:gd name="T5" fmla="*/ 0 h 526"/>
                <a:gd name="T6" fmla="*/ 0 w 518"/>
                <a:gd name="T7" fmla="*/ 259 h 526"/>
                <a:gd name="T8" fmla="*/ 258 w 518"/>
                <a:gd name="T9" fmla="*/ 525 h 526"/>
                <a:gd name="T10" fmla="*/ 517 w 518"/>
                <a:gd name="T11" fmla="*/ 259 h 526"/>
              </a:gdLst>
              <a:ahLst/>
              <a:cxnLst>
                <a:cxn ang="0">
                  <a:pos x="T0" y="T1"/>
                </a:cxn>
                <a:cxn ang="0">
                  <a:pos x="T2" y="T3"/>
                </a:cxn>
                <a:cxn ang="0">
                  <a:pos x="T4" y="T5"/>
                </a:cxn>
                <a:cxn ang="0">
                  <a:pos x="T6" y="T7"/>
                </a:cxn>
                <a:cxn ang="0">
                  <a:pos x="T8" y="T9"/>
                </a:cxn>
                <a:cxn ang="0">
                  <a:pos x="T10" y="T11"/>
                </a:cxn>
              </a:cxnLst>
              <a:rect l="0" t="0" r="r" b="b"/>
              <a:pathLst>
                <a:path w="518" h="526">
                  <a:moveTo>
                    <a:pt x="517" y="259"/>
                  </a:moveTo>
                  <a:lnTo>
                    <a:pt x="517" y="259"/>
                  </a:lnTo>
                  <a:cubicBezTo>
                    <a:pt x="517" y="120"/>
                    <a:pt x="398" y="0"/>
                    <a:pt x="258" y="0"/>
                  </a:cubicBezTo>
                  <a:cubicBezTo>
                    <a:pt x="113" y="0"/>
                    <a:pt x="0" y="120"/>
                    <a:pt x="0" y="259"/>
                  </a:cubicBezTo>
                  <a:cubicBezTo>
                    <a:pt x="0" y="406"/>
                    <a:pt x="113" y="525"/>
                    <a:pt x="258" y="525"/>
                  </a:cubicBezTo>
                  <a:cubicBezTo>
                    <a:pt x="398" y="525"/>
                    <a:pt x="517" y="406"/>
                    <a:pt x="517"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0" name="Freeform 65">
              <a:extLst>
                <a:ext uri="{FF2B5EF4-FFF2-40B4-BE49-F238E27FC236}">
                  <a16:creationId xmlns:a16="http://schemas.microsoft.com/office/drawing/2014/main" id="{72CCBD18-6535-CE41-B739-51BE93F2D2AD}"/>
                </a:ext>
              </a:extLst>
            </p:cNvPr>
            <p:cNvSpPr>
              <a:spLocks noChangeArrowheads="1"/>
            </p:cNvSpPr>
            <p:nvPr/>
          </p:nvSpPr>
          <p:spPr bwMode="auto">
            <a:xfrm>
              <a:off x="17119749" y="8536271"/>
              <a:ext cx="309660" cy="309662"/>
            </a:xfrm>
            <a:custGeom>
              <a:avLst/>
              <a:gdLst>
                <a:gd name="T0" fmla="*/ 524 w 525"/>
                <a:gd name="T1" fmla="*/ 259 h 526"/>
                <a:gd name="T2" fmla="*/ 524 w 525"/>
                <a:gd name="T3" fmla="*/ 259 h 526"/>
                <a:gd name="T4" fmla="*/ 259 w 525"/>
                <a:gd name="T5" fmla="*/ 0 h 526"/>
                <a:gd name="T6" fmla="*/ 0 w 525"/>
                <a:gd name="T7" fmla="*/ 259 h 526"/>
                <a:gd name="T8" fmla="*/ 259 w 525"/>
                <a:gd name="T9" fmla="*/ 525 h 526"/>
                <a:gd name="T10" fmla="*/ 524 w 525"/>
                <a:gd name="T11" fmla="*/ 259 h 526"/>
              </a:gdLst>
              <a:ahLst/>
              <a:cxnLst>
                <a:cxn ang="0">
                  <a:pos x="T0" y="T1"/>
                </a:cxn>
                <a:cxn ang="0">
                  <a:pos x="T2" y="T3"/>
                </a:cxn>
                <a:cxn ang="0">
                  <a:pos x="T4" y="T5"/>
                </a:cxn>
                <a:cxn ang="0">
                  <a:pos x="T6" y="T7"/>
                </a:cxn>
                <a:cxn ang="0">
                  <a:pos x="T8" y="T9"/>
                </a:cxn>
                <a:cxn ang="0">
                  <a:pos x="T10" y="T11"/>
                </a:cxn>
              </a:cxnLst>
              <a:rect l="0" t="0" r="r" b="b"/>
              <a:pathLst>
                <a:path w="525" h="526">
                  <a:moveTo>
                    <a:pt x="524" y="259"/>
                  </a:moveTo>
                  <a:lnTo>
                    <a:pt x="524" y="259"/>
                  </a:lnTo>
                  <a:cubicBezTo>
                    <a:pt x="524" y="120"/>
                    <a:pt x="405" y="0"/>
                    <a:pt x="259" y="0"/>
                  </a:cubicBezTo>
                  <a:cubicBezTo>
                    <a:pt x="119" y="0"/>
                    <a:pt x="0" y="120"/>
                    <a:pt x="0" y="259"/>
                  </a:cubicBezTo>
                  <a:cubicBezTo>
                    <a:pt x="0" y="406"/>
                    <a:pt x="119" y="525"/>
                    <a:pt x="259" y="525"/>
                  </a:cubicBezTo>
                  <a:cubicBezTo>
                    <a:pt x="405" y="525"/>
                    <a:pt x="524" y="406"/>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1" name="Freeform 66">
              <a:extLst>
                <a:ext uri="{FF2B5EF4-FFF2-40B4-BE49-F238E27FC236}">
                  <a16:creationId xmlns:a16="http://schemas.microsoft.com/office/drawing/2014/main" id="{2E36AD18-8DAE-5E49-9A9A-19447A974938}"/>
                </a:ext>
              </a:extLst>
            </p:cNvPr>
            <p:cNvSpPr>
              <a:spLocks noChangeArrowheads="1"/>
            </p:cNvSpPr>
            <p:nvPr/>
          </p:nvSpPr>
          <p:spPr bwMode="auto">
            <a:xfrm>
              <a:off x="16700794" y="8968235"/>
              <a:ext cx="304458" cy="307059"/>
            </a:xfrm>
            <a:custGeom>
              <a:avLst/>
              <a:gdLst>
                <a:gd name="T0" fmla="*/ 517 w 518"/>
                <a:gd name="T1" fmla="*/ 259 h 519"/>
                <a:gd name="T2" fmla="*/ 517 w 518"/>
                <a:gd name="T3" fmla="*/ 259 h 519"/>
                <a:gd name="T4" fmla="*/ 258 w 518"/>
                <a:gd name="T5" fmla="*/ 0 h 519"/>
                <a:gd name="T6" fmla="*/ 0 w 518"/>
                <a:gd name="T7" fmla="*/ 259 h 519"/>
                <a:gd name="T8" fmla="*/ 258 w 518"/>
                <a:gd name="T9" fmla="*/ 518 h 519"/>
                <a:gd name="T10" fmla="*/ 517 w 518"/>
                <a:gd name="T11" fmla="*/ 259 h 519"/>
              </a:gdLst>
              <a:ahLst/>
              <a:cxnLst>
                <a:cxn ang="0">
                  <a:pos x="T0" y="T1"/>
                </a:cxn>
                <a:cxn ang="0">
                  <a:pos x="T2" y="T3"/>
                </a:cxn>
                <a:cxn ang="0">
                  <a:pos x="T4" y="T5"/>
                </a:cxn>
                <a:cxn ang="0">
                  <a:pos x="T6" y="T7"/>
                </a:cxn>
                <a:cxn ang="0">
                  <a:pos x="T8" y="T9"/>
                </a:cxn>
                <a:cxn ang="0">
                  <a:pos x="T10" y="T11"/>
                </a:cxn>
              </a:cxnLst>
              <a:rect l="0" t="0" r="r" b="b"/>
              <a:pathLst>
                <a:path w="518" h="519">
                  <a:moveTo>
                    <a:pt x="517" y="259"/>
                  </a:moveTo>
                  <a:lnTo>
                    <a:pt x="517" y="259"/>
                  </a:lnTo>
                  <a:cubicBezTo>
                    <a:pt x="517" y="113"/>
                    <a:pt x="398" y="0"/>
                    <a:pt x="258" y="0"/>
                  </a:cubicBezTo>
                  <a:cubicBezTo>
                    <a:pt x="113" y="0"/>
                    <a:pt x="0" y="113"/>
                    <a:pt x="0" y="259"/>
                  </a:cubicBezTo>
                  <a:cubicBezTo>
                    <a:pt x="0" y="405"/>
                    <a:pt x="113" y="518"/>
                    <a:pt x="258" y="518"/>
                  </a:cubicBezTo>
                  <a:cubicBezTo>
                    <a:pt x="398" y="518"/>
                    <a:pt x="517" y="405"/>
                    <a:pt x="517"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2" name="Freeform 67">
              <a:extLst>
                <a:ext uri="{FF2B5EF4-FFF2-40B4-BE49-F238E27FC236}">
                  <a16:creationId xmlns:a16="http://schemas.microsoft.com/office/drawing/2014/main" id="{E3D3AF4C-B84F-334E-B29E-2DF06918ED37}"/>
                </a:ext>
              </a:extLst>
            </p:cNvPr>
            <p:cNvSpPr>
              <a:spLocks noChangeArrowheads="1"/>
            </p:cNvSpPr>
            <p:nvPr/>
          </p:nvSpPr>
          <p:spPr bwMode="auto">
            <a:xfrm>
              <a:off x="17119749" y="8968235"/>
              <a:ext cx="309660" cy="307059"/>
            </a:xfrm>
            <a:custGeom>
              <a:avLst/>
              <a:gdLst>
                <a:gd name="T0" fmla="*/ 524 w 525"/>
                <a:gd name="T1" fmla="*/ 259 h 519"/>
                <a:gd name="T2" fmla="*/ 524 w 525"/>
                <a:gd name="T3" fmla="*/ 259 h 519"/>
                <a:gd name="T4" fmla="*/ 259 w 525"/>
                <a:gd name="T5" fmla="*/ 0 h 519"/>
                <a:gd name="T6" fmla="*/ 0 w 525"/>
                <a:gd name="T7" fmla="*/ 259 h 519"/>
                <a:gd name="T8" fmla="*/ 259 w 525"/>
                <a:gd name="T9" fmla="*/ 518 h 519"/>
                <a:gd name="T10" fmla="*/ 524 w 525"/>
                <a:gd name="T11" fmla="*/ 259 h 519"/>
              </a:gdLst>
              <a:ahLst/>
              <a:cxnLst>
                <a:cxn ang="0">
                  <a:pos x="T0" y="T1"/>
                </a:cxn>
                <a:cxn ang="0">
                  <a:pos x="T2" y="T3"/>
                </a:cxn>
                <a:cxn ang="0">
                  <a:pos x="T4" y="T5"/>
                </a:cxn>
                <a:cxn ang="0">
                  <a:pos x="T6" y="T7"/>
                </a:cxn>
                <a:cxn ang="0">
                  <a:pos x="T8" y="T9"/>
                </a:cxn>
                <a:cxn ang="0">
                  <a:pos x="T10" y="T11"/>
                </a:cxn>
              </a:cxnLst>
              <a:rect l="0" t="0" r="r" b="b"/>
              <a:pathLst>
                <a:path w="525" h="519">
                  <a:moveTo>
                    <a:pt x="524" y="259"/>
                  </a:moveTo>
                  <a:lnTo>
                    <a:pt x="524" y="259"/>
                  </a:lnTo>
                  <a:cubicBezTo>
                    <a:pt x="524" y="113"/>
                    <a:pt x="405" y="0"/>
                    <a:pt x="259" y="0"/>
                  </a:cubicBezTo>
                  <a:cubicBezTo>
                    <a:pt x="119" y="0"/>
                    <a:pt x="0" y="113"/>
                    <a:pt x="0" y="259"/>
                  </a:cubicBezTo>
                  <a:cubicBezTo>
                    <a:pt x="0" y="405"/>
                    <a:pt x="119" y="518"/>
                    <a:pt x="259" y="518"/>
                  </a:cubicBezTo>
                  <a:cubicBezTo>
                    <a:pt x="405" y="518"/>
                    <a:pt x="524" y="405"/>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3" name="Freeform 68">
              <a:extLst>
                <a:ext uri="{FF2B5EF4-FFF2-40B4-BE49-F238E27FC236}">
                  <a16:creationId xmlns:a16="http://schemas.microsoft.com/office/drawing/2014/main" id="{E4E0939A-FBFF-2247-9FB2-ACEC94519550}"/>
                </a:ext>
              </a:extLst>
            </p:cNvPr>
            <p:cNvSpPr>
              <a:spLocks noChangeArrowheads="1"/>
            </p:cNvSpPr>
            <p:nvPr/>
          </p:nvSpPr>
          <p:spPr bwMode="auto">
            <a:xfrm>
              <a:off x="16700794" y="9397598"/>
              <a:ext cx="304458" cy="307059"/>
            </a:xfrm>
            <a:custGeom>
              <a:avLst/>
              <a:gdLst>
                <a:gd name="T0" fmla="*/ 517 w 518"/>
                <a:gd name="T1" fmla="*/ 259 h 519"/>
                <a:gd name="T2" fmla="*/ 517 w 518"/>
                <a:gd name="T3" fmla="*/ 259 h 519"/>
                <a:gd name="T4" fmla="*/ 258 w 518"/>
                <a:gd name="T5" fmla="*/ 0 h 519"/>
                <a:gd name="T6" fmla="*/ 0 w 518"/>
                <a:gd name="T7" fmla="*/ 259 h 519"/>
                <a:gd name="T8" fmla="*/ 258 w 518"/>
                <a:gd name="T9" fmla="*/ 518 h 519"/>
                <a:gd name="T10" fmla="*/ 517 w 518"/>
                <a:gd name="T11" fmla="*/ 259 h 519"/>
              </a:gdLst>
              <a:ahLst/>
              <a:cxnLst>
                <a:cxn ang="0">
                  <a:pos x="T0" y="T1"/>
                </a:cxn>
                <a:cxn ang="0">
                  <a:pos x="T2" y="T3"/>
                </a:cxn>
                <a:cxn ang="0">
                  <a:pos x="T4" y="T5"/>
                </a:cxn>
                <a:cxn ang="0">
                  <a:pos x="T6" y="T7"/>
                </a:cxn>
                <a:cxn ang="0">
                  <a:pos x="T8" y="T9"/>
                </a:cxn>
                <a:cxn ang="0">
                  <a:pos x="T10" y="T11"/>
                </a:cxn>
              </a:cxnLst>
              <a:rect l="0" t="0" r="r" b="b"/>
              <a:pathLst>
                <a:path w="518" h="519">
                  <a:moveTo>
                    <a:pt x="517" y="259"/>
                  </a:moveTo>
                  <a:lnTo>
                    <a:pt x="517" y="259"/>
                  </a:lnTo>
                  <a:cubicBezTo>
                    <a:pt x="517" y="113"/>
                    <a:pt x="398" y="0"/>
                    <a:pt x="258" y="0"/>
                  </a:cubicBezTo>
                  <a:cubicBezTo>
                    <a:pt x="113" y="0"/>
                    <a:pt x="0" y="113"/>
                    <a:pt x="0" y="259"/>
                  </a:cubicBezTo>
                  <a:cubicBezTo>
                    <a:pt x="0" y="399"/>
                    <a:pt x="113" y="518"/>
                    <a:pt x="258" y="518"/>
                  </a:cubicBezTo>
                  <a:cubicBezTo>
                    <a:pt x="398" y="518"/>
                    <a:pt x="517" y="399"/>
                    <a:pt x="517"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4" name="Freeform 69">
              <a:extLst>
                <a:ext uri="{FF2B5EF4-FFF2-40B4-BE49-F238E27FC236}">
                  <a16:creationId xmlns:a16="http://schemas.microsoft.com/office/drawing/2014/main" id="{5D41D4B1-AC07-AD45-BB46-8D2FCAD85E62}"/>
                </a:ext>
              </a:extLst>
            </p:cNvPr>
            <p:cNvSpPr>
              <a:spLocks noChangeArrowheads="1"/>
            </p:cNvSpPr>
            <p:nvPr/>
          </p:nvSpPr>
          <p:spPr bwMode="auto">
            <a:xfrm>
              <a:off x="17119749" y="9397598"/>
              <a:ext cx="309660" cy="307059"/>
            </a:xfrm>
            <a:custGeom>
              <a:avLst/>
              <a:gdLst>
                <a:gd name="T0" fmla="*/ 524 w 525"/>
                <a:gd name="T1" fmla="*/ 259 h 519"/>
                <a:gd name="T2" fmla="*/ 524 w 525"/>
                <a:gd name="T3" fmla="*/ 259 h 519"/>
                <a:gd name="T4" fmla="*/ 259 w 525"/>
                <a:gd name="T5" fmla="*/ 0 h 519"/>
                <a:gd name="T6" fmla="*/ 0 w 525"/>
                <a:gd name="T7" fmla="*/ 259 h 519"/>
                <a:gd name="T8" fmla="*/ 259 w 525"/>
                <a:gd name="T9" fmla="*/ 518 h 519"/>
                <a:gd name="T10" fmla="*/ 524 w 525"/>
                <a:gd name="T11" fmla="*/ 259 h 519"/>
              </a:gdLst>
              <a:ahLst/>
              <a:cxnLst>
                <a:cxn ang="0">
                  <a:pos x="T0" y="T1"/>
                </a:cxn>
                <a:cxn ang="0">
                  <a:pos x="T2" y="T3"/>
                </a:cxn>
                <a:cxn ang="0">
                  <a:pos x="T4" y="T5"/>
                </a:cxn>
                <a:cxn ang="0">
                  <a:pos x="T6" y="T7"/>
                </a:cxn>
                <a:cxn ang="0">
                  <a:pos x="T8" y="T9"/>
                </a:cxn>
                <a:cxn ang="0">
                  <a:pos x="T10" y="T11"/>
                </a:cxn>
              </a:cxnLst>
              <a:rect l="0" t="0" r="r" b="b"/>
              <a:pathLst>
                <a:path w="525" h="519">
                  <a:moveTo>
                    <a:pt x="524" y="259"/>
                  </a:moveTo>
                  <a:lnTo>
                    <a:pt x="524" y="259"/>
                  </a:lnTo>
                  <a:cubicBezTo>
                    <a:pt x="524" y="113"/>
                    <a:pt x="405" y="0"/>
                    <a:pt x="259" y="0"/>
                  </a:cubicBezTo>
                  <a:cubicBezTo>
                    <a:pt x="119" y="0"/>
                    <a:pt x="0" y="113"/>
                    <a:pt x="0" y="259"/>
                  </a:cubicBezTo>
                  <a:cubicBezTo>
                    <a:pt x="0" y="399"/>
                    <a:pt x="119" y="518"/>
                    <a:pt x="259" y="518"/>
                  </a:cubicBezTo>
                  <a:cubicBezTo>
                    <a:pt x="405" y="518"/>
                    <a:pt x="524" y="399"/>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5" name="Freeform 70">
              <a:extLst>
                <a:ext uri="{FF2B5EF4-FFF2-40B4-BE49-F238E27FC236}">
                  <a16:creationId xmlns:a16="http://schemas.microsoft.com/office/drawing/2014/main" id="{29E13863-7663-0441-AEA1-1A295D0A5BBA}"/>
                </a:ext>
              </a:extLst>
            </p:cNvPr>
            <p:cNvSpPr>
              <a:spLocks noChangeArrowheads="1"/>
            </p:cNvSpPr>
            <p:nvPr/>
          </p:nvSpPr>
          <p:spPr bwMode="auto">
            <a:xfrm>
              <a:off x="16700794" y="9826959"/>
              <a:ext cx="304458" cy="309662"/>
            </a:xfrm>
            <a:custGeom>
              <a:avLst/>
              <a:gdLst>
                <a:gd name="T0" fmla="*/ 517 w 518"/>
                <a:gd name="T1" fmla="*/ 259 h 526"/>
                <a:gd name="T2" fmla="*/ 517 w 518"/>
                <a:gd name="T3" fmla="*/ 259 h 526"/>
                <a:gd name="T4" fmla="*/ 258 w 518"/>
                <a:gd name="T5" fmla="*/ 0 h 526"/>
                <a:gd name="T6" fmla="*/ 0 w 518"/>
                <a:gd name="T7" fmla="*/ 259 h 526"/>
                <a:gd name="T8" fmla="*/ 258 w 518"/>
                <a:gd name="T9" fmla="*/ 525 h 526"/>
                <a:gd name="T10" fmla="*/ 517 w 518"/>
                <a:gd name="T11" fmla="*/ 259 h 526"/>
              </a:gdLst>
              <a:ahLst/>
              <a:cxnLst>
                <a:cxn ang="0">
                  <a:pos x="T0" y="T1"/>
                </a:cxn>
                <a:cxn ang="0">
                  <a:pos x="T2" y="T3"/>
                </a:cxn>
                <a:cxn ang="0">
                  <a:pos x="T4" y="T5"/>
                </a:cxn>
                <a:cxn ang="0">
                  <a:pos x="T6" y="T7"/>
                </a:cxn>
                <a:cxn ang="0">
                  <a:pos x="T8" y="T9"/>
                </a:cxn>
                <a:cxn ang="0">
                  <a:pos x="T10" y="T11"/>
                </a:cxn>
              </a:cxnLst>
              <a:rect l="0" t="0" r="r" b="b"/>
              <a:pathLst>
                <a:path w="518" h="526">
                  <a:moveTo>
                    <a:pt x="517" y="259"/>
                  </a:moveTo>
                  <a:lnTo>
                    <a:pt x="517" y="259"/>
                  </a:lnTo>
                  <a:cubicBezTo>
                    <a:pt x="517" y="120"/>
                    <a:pt x="398" y="0"/>
                    <a:pt x="258" y="0"/>
                  </a:cubicBezTo>
                  <a:cubicBezTo>
                    <a:pt x="113" y="0"/>
                    <a:pt x="0" y="120"/>
                    <a:pt x="0" y="259"/>
                  </a:cubicBezTo>
                  <a:cubicBezTo>
                    <a:pt x="0" y="405"/>
                    <a:pt x="113" y="525"/>
                    <a:pt x="258" y="525"/>
                  </a:cubicBezTo>
                  <a:cubicBezTo>
                    <a:pt x="398" y="525"/>
                    <a:pt x="517" y="405"/>
                    <a:pt x="517"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6" name="Freeform 71">
              <a:extLst>
                <a:ext uri="{FF2B5EF4-FFF2-40B4-BE49-F238E27FC236}">
                  <a16:creationId xmlns:a16="http://schemas.microsoft.com/office/drawing/2014/main" id="{4363CF89-1BDE-C343-808A-61A2A8D18CBD}"/>
                </a:ext>
              </a:extLst>
            </p:cNvPr>
            <p:cNvSpPr>
              <a:spLocks noChangeArrowheads="1"/>
            </p:cNvSpPr>
            <p:nvPr/>
          </p:nvSpPr>
          <p:spPr bwMode="auto">
            <a:xfrm>
              <a:off x="17119749" y="9826959"/>
              <a:ext cx="309660" cy="309662"/>
            </a:xfrm>
            <a:custGeom>
              <a:avLst/>
              <a:gdLst>
                <a:gd name="T0" fmla="*/ 524 w 525"/>
                <a:gd name="T1" fmla="*/ 259 h 526"/>
                <a:gd name="T2" fmla="*/ 524 w 525"/>
                <a:gd name="T3" fmla="*/ 259 h 526"/>
                <a:gd name="T4" fmla="*/ 259 w 525"/>
                <a:gd name="T5" fmla="*/ 0 h 526"/>
                <a:gd name="T6" fmla="*/ 0 w 525"/>
                <a:gd name="T7" fmla="*/ 259 h 526"/>
                <a:gd name="T8" fmla="*/ 259 w 525"/>
                <a:gd name="T9" fmla="*/ 525 h 526"/>
                <a:gd name="T10" fmla="*/ 524 w 525"/>
                <a:gd name="T11" fmla="*/ 259 h 526"/>
              </a:gdLst>
              <a:ahLst/>
              <a:cxnLst>
                <a:cxn ang="0">
                  <a:pos x="T0" y="T1"/>
                </a:cxn>
                <a:cxn ang="0">
                  <a:pos x="T2" y="T3"/>
                </a:cxn>
                <a:cxn ang="0">
                  <a:pos x="T4" y="T5"/>
                </a:cxn>
                <a:cxn ang="0">
                  <a:pos x="T6" y="T7"/>
                </a:cxn>
                <a:cxn ang="0">
                  <a:pos x="T8" y="T9"/>
                </a:cxn>
                <a:cxn ang="0">
                  <a:pos x="T10" y="T11"/>
                </a:cxn>
              </a:cxnLst>
              <a:rect l="0" t="0" r="r" b="b"/>
              <a:pathLst>
                <a:path w="525" h="526">
                  <a:moveTo>
                    <a:pt x="524" y="259"/>
                  </a:moveTo>
                  <a:lnTo>
                    <a:pt x="524" y="259"/>
                  </a:lnTo>
                  <a:cubicBezTo>
                    <a:pt x="524" y="120"/>
                    <a:pt x="405" y="0"/>
                    <a:pt x="259" y="0"/>
                  </a:cubicBezTo>
                  <a:cubicBezTo>
                    <a:pt x="119" y="0"/>
                    <a:pt x="0" y="120"/>
                    <a:pt x="0" y="259"/>
                  </a:cubicBezTo>
                  <a:cubicBezTo>
                    <a:pt x="0" y="405"/>
                    <a:pt x="119" y="525"/>
                    <a:pt x="259" y="525"/>
                  </a:cubicBezTo>
                  <a:cubicBezTo>
                    <a:pt x="405" y="525"/>
                    <a:pt x="524" y="405"/>
                    <a:pt x="524" y="259"/>
                  </a:cubicBez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7" name="Freeform 72">
              <a:extLst>
                <a:ext uri="{FF2B5EF4-FFF2-40B4-BE49-F238E27FC236}">
                  <a16:creationId xmlns:a16="http://schemas.microsoft.com/office/drawing/2014/main" id="{3491A200-100E-8847-935E-7FEAE291A5D4}"/>
                </a:ext>
              </a:extLst>
            </p:cNvPr>
            <p:cNvSpPr>
              <a:spLocks noChangeArrowheads="1"/>
            </p:cNvSpPr>
            <p:nvPr/>
          </p:nvSpPr>
          <p:spPr bwMode="auto">
            <a:xfrm>
              <a:off x="18444261" y="6522171"/>
              <a:ext cx="934187" cy="3892884"/>
            </a:xfrm>
            <a:custGeom>
              <a:avLst/>
              <a:gdLst>
                <a:gd name="T0" fmla="*/ 1580 w 1581"/>
                <a:gd name="T1" fmla="*/ 0 h 6595"/>
                <a:gd name="T2" fmla="*/ 0 w 1581"/>
                <a:gd name="T3" fmla="*/ 1335 h 6595"/>
                <a:gd name="T4" fmla="*/ 0 w 1581"/>
                <a:gd name="T5" fmla="*/ 6594 h 6595"/>
                <a:gd name="T6" fmla="*/ 1580 w 1581"/>
                <a:gd name="T7" fmla="*/ 6594 h 6595"/>
                <a:gd name="T8" fmla="*/ 1580 w 1581"/>
                <a:gd name="T9" fmla="*/ 0 h 6595"/>
              </a:gdLst>
              <a:ahLst/>
              <a:cxnLst>
                <a:cxn ang="0">
                  <a:pos x="T0" y="T1"/>
                </a:cxn>
                <a:cxn ang="0">
                  <a:pos x="T2" y="T3"/>
                </a:cxn>
                <a:cxn ang="0">
                  <a:pos x="T4" y="T5"/>
                </a:cxn>
                <a:cxn ang="0">
                  <a:pos x="T6" y="T7"/>
                </a:cxn>
                <a:cxn ang="0">
                  <a:pos x="T8" y="T9"/>
                </a:cxn>
              </a:cxnLst>
              <a:rect l="0" t="0" r="r" b="b"/>
              <a:pathLst>
                <a:path w="1581" h="6595">
                  <a:moveTo>
                    <a:pt x="1580" y="0"/>
                  </a:moveTo>
                  <a:lnTo>
                    <a:pt x="0" y="1335"/>
                  </a:lnTo>
                  <a:lnTo>
                    <a:pt x="0" y="6594"/>
                  </a:lnTo>
                  <a:lnTo>
                    <a:pt x="1580" y="6594"/>
                  </a:lnTo>
                  <a:lnTo>
                    <a:pt x="1580"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8" name="Freeform 73">
              <a:extLst>
                <a:ext uri="{FF2B5EF4-FFF2-40B4-BE49-F238E27FC236}">
                  <a16:creationId xmlns:a16="http://schemas.microsoft.com/office/drawing/2014/main" id="{351B1E1A-A9C3-104A-B9AD-46C3201F3157}"/>
                </a:ext>
              </a:extLst>
            </p:cNvPr>
            <p:cNvSpPr>
              <a:spLocks noChangeArrowheads="1"/>
            </p:cNvSpPr>
            <p:nvPr/>
          </p:nvSpPr>
          <p:spPr bwMode="auto">
            <a:xfrm>
              <a:off x="17577735" y="7815463"/>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9" name="Freeform 74">
              <a:extLst>
                <a:ext uri="{FF2B5EF4-FFF2-40B4-BE49-F238E27FC236}">
                  <a16:creationId xmlns:a16="http://schemas.microsoft.com/office/drawing/2014/main" id="{4F858FE0-7081-494A-B615-045FBB9D19A7}"/>
                </a:ext>
              </a:extLst>
            </p:cNvPr>
            <p:cNvSpPr>
              <a:spLocks noChangeArrowheads="1"/>
            </p:cNvSpPr>
            <p:nvPr/>
          </p:nvSpPr>
          <p:spPr bwMode="auto">
            <a:xfrm>
              <a:off x="17757286" y="7815463"/>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0" name="Freeform 75">
              <a:extLst>
                <a:ext uri="{FF2B5EF4-FFF2-40B4-BE49-F238E27FC236}">
                  <a16:creationId xmlns:a16="http://schemas.microsoft.com/office/drawing/2014/main" id="{E4044721-891A-4845-B0BD-0CB05F6A67CF}"/>
                </a:ext>
              </a:extLst>
            </p:cNvPr>
            <p:cNvSpPr>
              <a:spLocks noChangeArrowheads="1"/>
            </p:cNvSpPr>
            <p:nvPr/>
          </p:nvSpPr>
          <p:spPr bwMode="auto">
            <a:xfrm>
              <a:off x="17939439" y="7815463"/>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1" name="Freeform 76">
              <a:extLst>
                <a:ext uri="{FF2B5EF4-FFF2-40B4-BE49-F238E27FC236}">
                  <a16:creationId xmlns:a16="http://schemas.microsoft.com/office/drawing/2014/main" id="{9E17F702-1841-9545-9482-24E797FCCD82}"/>
                </a:ext>
              </a:extLst>
            </p:cNvPr>
            <p:cNvSpPr>
              <a:spLocks noChangeArrowheads="1"/>
            </p:cNvSpPr>
            <p:nvPr/>
          </p:nvSpPr>
          <p:spPr bwMode="auto">
            <a:xfrm>
              <a:off x="18118992" y="7815463"/>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2" name="Freeform 77">
              <a:extLst>
                <a:ext uri="{FF2B5EF4-FFF2-40B4-BE49-F238E27FC236}">
                  <a16:creationId xmlns:a16="http://schemas.microsoft.com/office/drawing/2014/main" id="{22E104F7-6FF0-1247-8455-FE0B9C7E71F1}"/>
                </a:ext>
              </a:extLst>
            </p:cNvPr>
            <p:cNvSpPr>
              <a:spLocks noChangeArrowheads="1"/>
            </p:cNvSpPr>
            <p:nvPr/>
          </p:nvSpPr>
          <p:spPr bwMode="auto">
            <a:xfrm>
              <a:off x="18298542" y="7815463"/>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3" name="Freeform 78">
              <a:extLst>
                <a:ext uri="{FF2B5EF4-FFF2-40B4-BE49-F238E27FC236}">
                  <a16:creationId xmlns:a16="http://schemas.microsoft.com/office/drawing/2014/main" id="{54ABA4A0-1C4E-B340-BD3C-892807C7F2A1}"/>
                </a:ext>
              </a:extLst>
            </p:cNvPr>
            <p:cNvSpPr>
              <a:spLocks noChangeArrowheads="1"/>
            </p:cNvSpPr>
            <p:nvPr/>
          </p:nvSpPr>
          <p:spPr bwMode="auto">
            <a:xfrm>
              <a:off x="17577735" y="8169362"/>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4" name="Freeform 79">
              <a:extLst>
                <a:ext uri="{FF2B5EF4-FFF2-40B4-BE49-F238E27FC236}">
                  <a16:creationId xmlns:a16="http://schemas.microsoft.com/office/drawing/2014/main" id="{33ADE67D-4017-FC4F-8138-43CD93691A37}"/>
                </a:ext>
              </a:extLst>
            </p:cNvPr>
            <p:cNvSpPr>
              <a:spLocks noChangeArrowheads="1"/>
            </p:cNvSpPr>
            <p:nvPr/>
          </p:nvSpPr>
          <p:spPr bwMode="auto">
            <a:xfrm>
              <a:off x="17757286" y="8169362"/>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5" name="Freeform 80">
              <a:extLst>
                <a:ext uri="{FF2B5EF4-FFF2-40B4-BE49-F238E27FC236}">
                  <a16:creationId xmlns:a16="http://schemas.microsoft.com/office/drawing/2014/main" id="{CB9DF951-3D5C-B346-A187-36DE25A96B3F}"/>
                </a:ext>
              </a:extLst>
            </p:cNvPr>
            <p:cNvSpPr>
              <a:spLocks noChangeArrowheads="1"/>
            </p:cNvSpPr>
            <p:nvPr/>
          </p:nvSpPr>
          <p:spPr bwMode="auto">
            <a:xfrm>
              <a:off x="17939439" y="8169362"/>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6" name="Freeform 81">
              <a:extLst>
                <a:ext uri="{FF2B5EF4-FFF2-40B4-BE49-F238E27FC236}">
                  <a16:creationId xmlns:a16="http://schemas.microsoft.com/office/drawing/2014/main" id="{2601E2AE-B5CB-304E-B499-DA82E663DF9D}"/>
                </a:ext>
              </a:extLst>
            </p:cNvPr>
            <p:cNvSpPr>
              <a:spLocks noChangeArrowheads="1"/>
            </p:cNvSpPr>
            <p:nvPr/>
          </p:nvSpPr>
          <p:spPr bwMode="auto">
            <a:xfrm>
              <a:off x="18118992" y="8169362"/>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7" name="Freeform 82">
              <a:extLst>
                <a:ext uri="{FF2B5EF4-FFF2-40B4-BE49-F238E27FC236}">
                  <a16:creationId xmlns:a16="http://schemas.microsoft.com/office/drawing/2014/main" id="{E1542CA0-84CE-E645-B367-EE9055D7D139}"/>
                </a:ext>
              </a:extLst>
            </p:cNvPr>
            <p:cNvSpPr>
              <a:spLocks noChangeArrowheads="1"/>
            </p:cNvSpPr>
            <p:nvPr/>
          </p:nvSpPr>
          <p:spPr bwMode="auto">
            <a:xfrm>
              <a:off x="18298542" y="8169362"/>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8" name="Freeform 83">
              <a:extLst>
                <a:ext uri="{FF2B5EF4-FFF2-40B4-BE49-F238E27FC236}">
                  <a16:creationId xmlns:a16="http://schemas.microsoft.com/office/drawing/2014/main" id="{46A237AC-A6AF-AF4A-A01D-A1D7527B5BE8}"/>
                </a:ext>
              </a:extLst>
            </p:cNvPr>
            <p:cNvSpPr>
              <a:spLocks noChangeArrowheads="1"/>
            </p:cNvSpPr>
            <p:nvPr/>
          </p:nvSpPr>
          <p:spPr bwMode="auto">
            <a:xfrm>
              <a:off x="17577735" y="8525862"/>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19" name="Freeform 84">
              <a:extLst>
                <a:ext uri="{FF2B5EF4-FFF2-40B4-BE49-F238E27FC236}">
                  <a16:creationId xmlns:a16="http://schemas.microsoft.com/office/drawing/2014/main" id="{B09CEFEF-A839-F141-A909-66DBBEBDDC35}"/>
                </a:ext>
              </a:extLst>
            </p:cNvPr>
            <p:cNvSpPr>
              <a:spLocks noChangeArrowheads="1"/>
            </p:cNvSpPr>
            <p:nvPr/>
          </p:nvSpPr>
          <p:spPr bwMode="auto">
            <a:xfrm>
              <a:off x="17757286" y="8525862"/>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0" name="Freeform 85">
              <a:extLst>
                <a:ext uri="{FF2B5EF4-FFF2-40B4-BE49-F238E27FC236}">
                  <a16:creationId xmlns:a16="http://schemas.microsoft.com/office/drawing/2014/main" id="{3438B089-DFDE-ED4A-ABF5-8B7BF586A9EB}"/>
                </a:ext>
              </a:extLst>
            </p:cNvPr>
            <p:cNvSpPr>
              <a:spLocks noChangeArrowheads="1"/>
            </p:cNvSpPr>
            <p:nvPr/>
          </p:nvSpPr>
          <p:spPr bwMode="auto">
            <a:xfrm>
              <a:off x="17939439" y="8525862"/>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1" name="Freeform 86">
              <a:extLst>
                <a:ext uri="{FF2B5EF4-FFF2-40B4-BE49-F238E27FC236}">
                  <a16:creationId xmlns:a16="http://schemas.microsoft.com/office/drawing/2014/main" id="{B83546EF-5F3C-E448-9934-3E6D0A8D765C}"/>
                </a:ext>
              </a:extLst>
            </p:cNvPr>
            <p:cNvSpPr>
              <a:spLocks noChangeArrowheads="1"/>
            </p:cNvSpPr>
            <p:nvPr/>
          </p:nvSpPr>
          <p:spPr bwMode="auto">
            <a:xfrm>
              <a:off x="18118992" y="8525862"/>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2" name="Freeform 87">
              <a:extLst>
                <a:ext uri="{FF2B5EF4-FFF2-40B4-BE49-F238E27FC236}">
                  <a16:creationId xmlns:a16="http://schemas.microsoft.com/office/drawing/2014/main" id="{7129F335-2BAC-B946-8EBE-E7AB228C85F8}"/>
                </a:ext>
              </a:extLst>
            </p:cNvPr>
            <p:cNvSpPr>
              <a:spLocks noChangeArrowheads="1"/>
            </p:cNvSpPr>
            <p:nvPr/>
          </p:nvSpPr>
          <p:spPr bwMode="auto">
            <a:xfrm>
              <a:off x="18298542" y="8525862"/>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3" name="Freeform 88">
              <a:extLst>
                <a:ext uri="{FF2B5EF4-FFF2-40B4-BE49-F238E27FC236}">
                  <a16:creationId xmlns:a16="http://schemas.microsoft.com/office/drawing/2014/main" id="{37357462-8597-4C4E-AA69-EE8DC8AEF936}"/>
                </a:ext>
              </a:extLst>
            </p:cNvPr>
            <p:cNvSpPr>
              <a:spLocks noChangeArrowheads="1"/>
            </p:cNvSpPr>
            <p:nvPr/>
          </p:nvSpPr>
          <p:spPr bwMode="auto">
            <a:xfrm>
              <a:off x="17577735" y="8877159"/>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4" name="Freeform 89">
              <a:extLst>
                <a:ext uri="{FF2B5EF4-FFF2-40B4-BE49-F238E27FC236}">
                  <a16:creationId xmlns:a16="http://schemas.microsoft.com/office/drawing/2014/main" id="{A0326C03-C2EF-E946-A8B9-CC990D8E0C08}"/>
                </a:ext>
              </a:extLst>
            </p:cNvPr>
            <p:cNvSpPr>
              <a:spLocks noChangeArrowheads="1"/>
            </p:cNvSpPr>
            <p:nvPr/>
          </p:nvSpPr>
          <p:spPr bwMode="auto">
            <a:xfrm>
              <a:off x="17757286" y="8877159"/>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5" name="Freeform 90">
              <a:extLst>
                <a:ext uri="{FF2B5EF4-FFF2-40B4-BE49-F238E27FC236}">
                  <a16:creationId xmlns:a16="http://schemas.microsoft.com/office/drawing/2014/main" id="{B2867D00-1732-1346-95F3-952A849AB758}"/>
                </a:ext>
              </a:extLst>
            </p:cNvPr>
            <p:cNvSpPr>
              <a:spLocks noChangeArrowheads="1"/>
            </p:cNvSpPr>
            <p:nvPr/>
          </p:nvSpPr>
          <p:spPr bwMode="auto">
            <a:xfrm>
              <a:off x="17939439" y="8877159"/>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6" name="Freeform 91">
              <a:extLst>
                <a:ext uri="{FF2B5EF4-FFF2-40B4-BE49-F238E27FC236}">
                  <a16:creationId xmlns:a16="http://schemas.microsoft.com/office/drawing/2014/main" id="{4ADB4C7D-F900-D048-A48C-37911E5ED111}"/>
                </a:ext>
              </a:extLst>
            </p:cNvPr>
            <p:cNvSpPr>
              <a:spLocks noChangeArrowheads="1"/>
            </p:cNvSpPr>
            <p:nvPr/>
          </p:nvSpPr>
          <p:spPr bwMode="auto">
            <a:xfrm>
              <a:off x="18118992" y="8877159"/>
              <a:ext cx="117098"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7" name="Freeform 92">
              <a:extLst>
                <a:ext uri="{FF2B5EF4-FFF2-40B4-BE49-F238E27FC236}">
                  <a16:creationId xmlns:a16="http://schemas.microsoft.com/office/drawing/2014/main" id="{BF6E44F3-9585-6145-A2A4-9D0EDFAA5722}"/>
                </a:ext>
              </a:extLst>
            </p:cNvPr>
            <p:cNvSpPr>
              <a:spLocks noChangeArrowheads="1"/>
            </p:cNvSpPr>
            <p:nvPr/>
          </p:nvSpPr>
          <p:spPr bwMode="auto">
            <a:xfrm>
              <a:off x="18298542" y="8877159"/>
              <a:ext cx="117100" cy="278434"/>
            </a:xfrm>
            <a:custGeom>
              <a:avLst/>
              <a:gdLst>
                <a:gd name="T0" fmla="*/ 199 w 200"/>
                <a:gd name="T1" fmla="*/ 472 h 473"/>
                <a:gd name="T2" fmla="*/ 0 w 200"/>
                <a:gd name="T3" fmla="*/ 472 h 473"/>
                <a:gd name="T4" fmla="*/ 0 w 200"/>
                <a:gd name="T5" fmla="*/ 0 h 473"/>
                <a:gd name="T6" fmla="*/ 199 w 200"/>
                <a:gd name="T7" fmla="*/ 0 h 473"/>
                <a:gd name="T8" fmla="*/ 199 w 200"/>
                <a:gd name="T9" fmla="*/ 472 h 473"/>
              </a:gdLst>
              <a:ahLst/>
              <a:cxnLst>
                <a:cxn ang="0">
                  <a:pos x="T0" y="T1"/>
                </a:cxn>
                <a:cxn ang="0">
                  <a:pos x="T2" y="T3"/>
                </a:cxn>
                <a:cxn ang="0">
                  <a:pos x="T4" y="T5"/>
                </a:cxn>
                <a:cxn ang="0">
                  <a:pos x="T6" y="T7"/>
                </a:cxn>
                <a:cxn ang="0">
                  <a:pos x="T8" y="T9"/>
                </a:cxn>
              </a:cxnLst>
              <a:rect l="0" t="0" r="r" b="b"/>
              <a:pathLst>
                <a:path w="200" h="473">
                  <a:moveTo>
                    <a:pt x="199" y="472"/>
                  </a:moveTo>
                  <a:lnTo>
                    <a:pt x="0" y="472"/>
                  </a:lnTo>
                  <a:lnTo>
                    <a:pt x="0" y="0"/>
                  </a:lnTo>
                  <a:lnTo>
                    <a:pt x="199" y="0"/>
                  </a:lnTo>
                  <a:lnTo>
                    <a:pt x="199" y="47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8" name="Freeform 93">
              <a:extLst>
                <a:ext uri="{FF2B5EF4-FFF2-40B4-BE49-F238E27FC236}">
                  <a16:creationId xmlns:a16="http://schemas.microsoft.com/office/drawing/2014/main" id="{56BEE6C0-C3DC-F54E-911E-4CE8D0D63AED}"/>
                </a:ext>
              </a:extLst>
            </p:cNvPr>
            <p:cNvSpPr>
              <a:spLocks noChangeArrowheads="1"/>
            </p:cNvSpPr>
            <p:nvPr/>
          </p:nvSpPr>
          <p:spPr bwMode="auto">
            <a:xfrm>
              <a:off x="17577735" y="92336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29" name="Freeform 94">
              <a:extLst>
                <a:ext uri="{FF2B5EF4-FFF2-40B4-BE49-F238E27FC236}">
                  <a16:creationId xmlns:a16="http://schemas.microsoft.com/office/drawing/2014/main" id="{5630DD8E-CC29-5E4B-B5CD-959EC657735E}"/>
                </a:ext>
              </a:extLst>
            </p:cNvPr>
            <p:cNvSpPr>
              <a:spLocks noChangeArrowheads="1"/>
            </p:cNvSpPr>
            <p:nvPr/>
          </p:nvSpPr>
          <p:spPr bwMode="auto">
            <a:xfrm>
              <a:off x="17757286" y="92336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0" name="Freeform 95">
              <a:extLst>
                <a:ext uri="{FF2B5EF4-FFF2-40B4-BE49-F238E27FC236}">
                  <a16:creationId xmlns:a16="http://schemas.microsoft.com/office/drawing/2014/main" id="{ED272A7E-64F3-7848-985F-9779139347AB}"/>
                </a:ext>
              </a:extLst>
            </p:cNvPr>
            <p:cNvSpPr>
              <a:spLocks noChangeArrowheads="1"/>
            </p:cNvSpPr>
            <p:nvPr/>
          </p:nvSpPr>
          <p:spPr bwMode="auto">
            <a:xfrm>
              <a:off x="17939439" y="92336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1" name="Freeform 96">
              <a:extLst>
                <a:ext uri="{FF2B5EF4-FFF2-40B4-BE49-F238E27FC236}">
                  <a16:creationId xmlns:a16="http://schemas.microsoft.com/office/drawing/2014/main" id="{3F01786B-04D4-3646-81C0-45B170BC8AC8}"/>
                </a:ext>
              </a:extLst>
            </p:cNvPr>
            <p:cNvSpPr>
              <a:spLocks noChangeArrowheads="1"/>
            </p:cNvSpPr>
            <p:nvPr/>
          </p:nvSpPr>
          <p:spPr bwMode="auto">
            <a:xfrm>
              <a:off x="18118992" y="92336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2" name="Freeform 97">
              <a:extLst>
                <a:ext uri="{FF2B5EF4-FFF2-40B4-BE49-F238E27FC236}">
                  <a16:creationId xmlns:a16="http://schemas.microsoft.com/office/drawing/2014/main" id="{60459280-489A-1F4D-A3B4-442F854FB141}"/>
                </a:ext>
              </a:extLst>
            </p:cNvPr>
            <p:cNvSpPr>
              <a:spLocks noChangeArrowheads="1"/>
            </p:cNvSpPr>
            <p:nvPr/>
          </p:nvSpPr>
          <p:spPr bwMode="auto">
            <a:xfrm>
              <a:off x="18298542" y="92336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3" name="Freeform 98">
              <a:extLst>
                <a:ext uri="{FF2B5EF4-FFF2-40B4-BE49-F238E27FC236}">
                  <a16:creationId xmlns:a16="http://schemas.microsoft.com/office/drawing/2014/main" id="{DD5F25A6-006C-2945-9A8D-D2ACEA73012A}"/>
                </a:ext>
              </a:extLst>
            </p:cNvPr>
            <p:cNvSpPr>
              <a:spLocks noChangeArrowheads="1"/>
            </p:cNvSpPr>
            <p:nvPr/>
          </p:nvSpPr>
          <p:spPr bwMode="auto">
            <a:xfrm>
              <a:off x="17577735" y="9587557"/>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4" name="Freeform 99">
              <a:extLst>
                <a:ext uri="{FF2B5EF4-FFF2-40B4-BE49-F238E27FC236}">
                  <a16:creationId xmlns:a16="http://schemas.microsoft.com/office/drawing/2014/main" id="{69422B34-7D80-704D-8EE3-57A9A237295C}"/>
                </a:ext>
              </a:extLst>
            </p:cNvPr>
            <p:cNvSpPr>
              <a:spLocks noChangeArrowheads="1"/>
            </p:cNvSpPr>
            <p:nvPr/>
          </p:nvSpPr>
          <p:spPr bwMode="auto">
            <a:xfrm>
              <a:off x="17757286" y="9587557"/>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5" name="Freeform 100">
              <a:extLst>
                <a:ext uri="{FF2B5EF4-FFF2-40B4-BE49-F238E27FC236}">
                  <a16:creationId xmlns:a16="http://schemas.microsoft.com/office/drawing/2014/main" id="{BD65D78E-E345-4A45-80D2-32E110D52A60}"/>
                </a:ext>
              </a:extLst>
            </p:cNvPr>
            <p:cNvSpPr>
              <a:spLocks noChangeArrowheads="1"/>
            </p:cNvSpPr>
            <p:nvPr/>
          </p:nvSpPr>
          <p:spPr bwMode="auto">
            <a:xfrm>
              <a:off x="17939439" y="9587557"/>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6" name="Freeform 101">
              <a:extLst>
                <a:ext uri="{FF2B5EF4-FFF2-40B4-BE49-F238E27FC236}">
                  <a16:creationId xmlns:a16="http://schemas.microsoft.com/office/drawing/2014/main" id="{3BF9CA0D-95F4-0E49-9519-51A691E508E3}"/>
                </a:ext>
              </a:extLst>
            </p:cNvPr>
            <p:cNvSpPr>
              <a:spLocks noChangeArrowheads="1"/>
            </p:cNvSpPr>
            <p:nvPr/>
          </p:nvSpPr>
          <p:spPr bwMode="auto">
            <a:xfrm>
              <a:off x="18118992" y="9587557"/>
              <a:ext cx="117098"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7" name="Freeform 102">
              <a:extLst>
                <a:ext uri="{FF2B5EF4-FFF2-40B4-BE49-F238E27FC236}">
                  <a16:creationId xmlns:a16="http://schemas.microsoft.com/office/drawing/2014/main" id="{B7CB14F7-06E7-0A4C-A7B3-E1C09D4F1C06}"/>
                </a:ext>
              </a:extLst>
            </p:cNvPr>
            <p:cNvSpPr>
              <a:spLocks noChangeArrowheads="1"/>
            </p:cNvSpPr>
            <p:nvPr/>
          </p:nvSpPr>
          <p:spPr bwMode="auto">
            <a:xfrm>
              <a:off x="18298542" y="9587557"/>
              <a:ext cx="117100" cy="278436"/>
            </a:xfrm>
            <a:custGeom>
              <a:avLst/>
              <a:gdLst>
                <a:gd name="T0" fmla="*/ 199 w 200"/>
                <a:gd name="T1" fmla="*/ 471 h 472"/>
                <a:gd name="T2" fmla="*/ 0 w 200"/>
                <a:gd name="T3" fmla="*/ 471 h 472"/>
                <a:gd name="T4" fmla="*/ 0 w 200"/>
                <a:gd name="T5" fmla="*/ 0 h 472"/>
                <a:gd name="T6" fmla="*/ 199 w 200"/>
                <a:gd name="T7" fmla="*/ 0 h 472"/>
                <a:gd name="T8" fmla="*/ 199 w 200"/>
                <a:gd name="T9" fmla="*/ 471 h 472"/>
              </a:gdLst>
              <a:ahLst/>
              <a:cxnLst>
                <a:cxn ang="0">
                  <a:pos x="T0" y="T1"/>
                </a:cxn>
                <a:cxn ang="0">
                  <a:pos x="T2" y="T3"/>
                </a:cxn>
                <a:cxn ang="0">
                  <a:pos x="T4" y="T5"/>
                </a:cxn>
                <a:cxn ang="0">
                  <a:pos x="T6" y="T7"/>
                </a:cxn>
                <a:cxn ang="0">
                  <a:pos x="T8" y="T9"/>
                </a:cxn>
              </a:cxnLst>
              <a:rect l="0" t="0" r="r" b="b"/>
              <a:pathLst>
                <a:path w="200" h="472">
                  <a:moveTo>
                    <a:pt x="199" y="471"/>
                  </a:moveTo>
                  <a:lnTo>
                    <a:pt x="0" y="471"/>
                  </a:lnTo>
                  <a:lnTo>
                    <a:pt x="0" y="0"/>
                  </a:lnTo>
                  <a:lnTo>
                    <a:pt x="199" y="0"/>
                  </a:lnTo>
                  <a:lnTo>
                    <a:pt x="199" y="471"/>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8" name="Freeform 103">
              <a:extLst>
                <a:ext uri="{FF2B5EF4-FFF2-40B4-BE49-F238E27FC236}">
                  <a16:creationId xmlns:a16="http://schemas.microsoft.com/office/drawing/2014/main" id="{9E770474-640C-F74F-BA68-92D18A53AA22}"/>
                </a:ext>
              </a:extLst>
            </p:cNvPr>
            <p:cNvSpPr>
              <a:spLocks noChangeArrowheads="1"/>
            </p:cNvSpPr>
            <p:nvPr/>
          </p:nvSpPr>
          <p:spPr bwMode="auto">
            <a:xfrm>
              <a:off x="17577735" y="99440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39" name="Freeform 104">
              <a:extLst>
                <a:ext uri="{FF2B5EF4-FFF2-40B4-BE49-F238E27FC236}">
                  <a16:creationId xmlns:a16="http://schemas.microsoft.com/office/drawing/2014/main" id="{FE6A1DEB-1AE7-984F-8DD2-6ACEA538031D}"/>
                </a:ext>
              </a:extLst>
            </p:cNvPr>
            <p:cNvSpPr>
              <a:spLocks noChangeArrowheads="1"/>
            </p:cNvSpPr>
            <p:nvPr/>
          </p:nvSpPr>
          <p:spPr bwMode="auto">
            <a:xfrm>
              <a:off x="17757286" y="99440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0" name="Freeform 105">
              <a:extLst>
                <a:ext uri="{FF2B5EF4-FFF2-40B4-BE49-F238E27FC236}">
                  <a16:creationId xmlns:a16="http://schemas.microsoft.com/office/drawing/2014/main" id="{3F78F9CB-351E-FE42-87A5-BDF13AA454ED}"/>
                </a:ext>
              </a:extLst>
            </p:cNvPr>
            <p:cNvSpPr>
              <a:spLocks noChangeArrowheads="1"/>
            </p:cNvSpPr>
            <p:nvPr/>
          </p:nvSpPr>
          <p:spPr bwMode="auto">
            <a:xfrm>
              <a:off x="17939439" y="99440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1" name="Freeform 106">
              <a:extLst>
                <a:ext uri="{FF2B5EF4-FFF2-40B4-BE49-F238E27FC236}">
                  <a16:creationId xmlns:a16="http://schemas.microsoft.com/office/drawing/2014/main" id="{54AB2251-90BA-8649-AF77-2159CCC2DBF7}"/>
                </a:ext>
              </a:extLst>
            </p:cNvPr>
            <p:cNvSpPr>
              <a:spLocks noChangeArrowheads="1"/>
            </p:cNvSpPr>
            <p:nvPr/>
          </p:nvSpPr>
          <p:spPr bwMode="auto">
            <a:xfrm>
              <a:off x="18118992" y="9944059"/>
              <a:ext cx="117098"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2" name="Freeform 107">
              <a:extLst>
                <a:ext uri="{FF2B5EF4-FFF2-40B4-BE49-F238E27FC236}">
                  <a16:creationId xmlns:a16="http://schemas.microsoft.com/office/drawing/2014/main" id="{94CA80A4-87BD-D947-9CE4-1F91E86CA1B5}"/>
                </a:ext>
              </a:extLst>
            </p:cNvPr>
            <p:cNvSpPr>
              <a:spLocks noChangeArrowheads="1"/>
            </p:cNvSpPr>
            <p:nvPr/>
          </p:nvSpPr>
          <p:spPr bwMode="auto">
            <a:xfrm>
              <a:off x="18298542" y="9944059"/>
              <a:ext cx="117100" cy="275833"/>
            </a:xfrm>
            <a:custGeom>
              <a:avLst/>
              <a:gdLst>
                <a:gd name="T0" fmla="*/ 199 w 200"/>
                <a:gd name="T1" fmla="*/ 465 h 466"/>
                <a:gd name="T2" fmla="*/ 0 w 200"/>
                <a:gd name="T3" fmla="*/ 465 h 466"/>
                <a:gd name="T4" fmla="*/ 0 w 200"/>
                <a:gd name="T5" fmla="*/ 0 h 466"/>
                <a:gd name="T6" fmla="*/ 199 w 200"/>
                <a:gd name="T7" fmla="*/ 0 h 466"/>
                <a:gd name="T8" fmla="*/ 199 w 200"/>
                <a:gd name="T9" fmla="*/ 465 h 466"/>
              </a:gdLst>
              <a:ahLst/>
              <a:cxnLst>
                <a:cxn ang="0">
                  <a:pos x="T0" y="T1"/>
                </a:cxn>
                <a:cxn ang="0">
                  <a:pos x="T2" y="T3"/>
                </a:cxn>
                <a:cxn ang="0">
                  <a:pos x="T4" y="T5"/>
                </a:cxn>
                <a:cxn ang="0">
                  <a:pos x="T6" y="T7"/>
                </a:cxn>
                <a:cxn ang="0">
                  <a:pos x="T8" y="T9"/>
                </a:cxn>
              </a:cxnLst>
              <a:rect l="0" t="0" r="r" b="b"/>
              <a:pathLst>
                <a:path w="200" h="466">
                  <a:moveTo>
                    <a:pt x="199" y="465"/>
                  </a:moveTo>
                  <a:lnTo>
                    <a:pt x="0" y="465"/>
                  </a:lnTo>
                  <a:lnTo>
                    <a:pt x="0" y="0"/>
                  </a:lnTo>
                  <a:lnTo>
                    <a:pt x="199" y="0"/>
                  </a:lnTo>
                  <a:lnTo>
                    <a:pt x="199" y="465"/>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3" name="Freeform 108">
              <a:extLst>
                <a:ext uri="{FF2B5EF4-FFF2-40B4-BE49-F238E27FC236}">
                  <a16:creationId xmlns:a16="http://schemas.microsoft.com/office/drawing/2014/main" id="{BFDFF585-89CC-1947-A30D-09B0634CEB07}"/>
                </a:ext>
              </a:extLst>
            </p:cNvPr>
            <p:cNvSpPr>
              <a:spLocks noChangeArrowheads="1"/>
            </p:cNvSpPr>
            <p:nvPr/>
          </p:nvSpPr>
          <p:spPr bwMode="auto">
            <a:xfrm>
              <a:off x="13840982" y="4799518"/>
              <a:ext cx="1275076" cy="5839326"/>
            </a:xfrm>
            <a:custGeom>
              <a:avLst/>
              <a:gdLst>
                <a:gd name="T0" fmla="*/ 2158 w 2159"/>
                <a:gd name="T1" fmla="*/ 0 h 9895"/>
                <a:gd name="T2" fmla="*/ 0 w 2159"/>
                <a:gd name="T3" fmla="*/ 0 h 9895"/>
                <a:gd name="T4" fmla="*/ 0 w 2159"/>
                <a:gd name="T5" fmla="*/ 9894 h 9895"/>
                <a:gd name="T6" fmla="*/ 2158 w 2159"/>
                <a:gd name="T7" fmla="*/ 9894 h 9895"/>
                <a:gd name="T8" fmla="*/ 2158 w 2159"/>
                <a:gd name="T9" fmla="*/ 0 h 9895"/>
              </a:gdLst>
              <a:ahLst/>
              <a:cxnLst>
                <a:cxn ang="0">
                  <a:pos x="T0" y="T1"/>
                </a:cxn>
                <a:cxn ang="0">
                  <a:pos x="T2" y="T3"/>
                </a:cxn>
                <a:cxn ang="0">
                  <a:pos x="T4" y="T5"/>
                </a:cxn>
                <a:cxn ang="0">
                  <a:pos x="T6" y="T7"/>
                </a:cxn>
                <a:cxn ang="0">
                  <a:pos x="T8" y="T9"/>
                </a:cxn>
              </a:cxnLst>
              <a:rect l="0" t="0" r="r" b="b"/>
              <a:pathLst>
                <a:path w="2159" h="9895">
                  <a:moveTo>
                    <a:pt x="2158" y="0"/>
                  </a:moveTo>
                  <a:lnTo>
                    <a:pt x="0" y="0"/>
                  </a:lnTo>
                  <a:lnTo>
                    <a:pt x="0" y="9894"/>
                  </a:lnTo>
                  <a:lnTo>
                    <a:pt x="2158" y="9894"/>
                  </a:lnTo>
                  <a:lnTo>
                    <a:pt x="2158"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4" name="Freeform 109">
              <a:extLst>
                <a:ext uri="{FF2B5EF4-FFF2-40B4-BE49-F238E27FC236}">
                  <a16:creationId xmlns:a16="http://schemas.microsoft.com/office/drawing/2014/main" id="{E1D68916-FB0F-594F-A1A0-E1D1058530A5}"/>
                </a:ext>
              </a:extLst>
            </p:cNvPr>
            <p:cNvSpPr>
              <a:spLocks noChangeArrowheads="1"/>
            </p:cNvSpPr>
            <p:nvPr/>
          </p:nvSpPr>
          <p:spPr bwMode="auto">
            <a:xfrm>
              <a:off x="13968489" y="4963457"/>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5" name="Freeform 110">
              <a:extLst>
                <a:ext uri="{FF2B5EF4-FFF2-40B4-BE49-F238E27FC236}">
                  <a16:creationId xmlns:a16="http://schemas.microsoft.com/office/drawing/2014/main" id="{3862909A-C3AB-6D41-89A8-3D6BC3C905A1}"/>
                </a:ext>
              </a:extLst>
            </p:cNvPr>
            <p:cNvSpPr>
              <a:spLocks noChangeArrowheads="1"/>
            </p:cNvSpPr>
            <p:nvPr/>
          </p:nvSpPr>
          <p:spPr bwMode="auto">
            <a:xfrm>
              <a:off x="13968489" y="5187246"/>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6" name="Freeform 111">
              <a:extLst>
                <a:ext uri="{FF2B5EF4-FFF2-40B4-BE49-F238E27FC236}">
                  <a16:creationId xmlns:a16="http://schemas.microsoft.com/office/drawing/2014/main" id="{A1CBD195-DA76-914F-B9ED-0C05C276C73C}"/>
                </a:ext>
              </a:extLst>
            </p:cNvPr>
            <p:cNvSpPr>
              <a:spLocks noChangeArrowheads="1"/>
            </p:cNvSpPr>
            <p:nvPr/>
          </p:nvSpPr>
          <p:spPr bwMode="auto">
            <a:xfrm>
              <a:off x="13968489" y="5408432"/>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7" name="Freeform 112">
              <a:extLst>
                <a:ext uri="{FF2B5EF4-FFF2-40B4-BE49-F238E27FC236}">
                  <a16:creationId xmlns:a16="http://schemas.microsoft.com/office/drawing/2014/main" id="{44C70D00-65DC-8343-B779-34B822268502}"/>
                </a:ext>
              </a:extLst>
            </p:cNvPr>
            <p:cNvSpPr>
              <a:spLocks noChangeArrowheads="1"/>
            </p:cNvSpPr>
            <p:nvPr/>
          </p:nvSpPr>
          <p:spPr bwMode="auto">
            <a:xfrm>
              <a:off x="13968489" y="5632221"/>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8" name="Freeform 113">
              <a:extLst>
                <a:ext uri="{FF2B5EF4-FFF2-40B4-BE49-F238E27FC236}">
                  <a16:creationId xmlns:a16="http://schemas.microsoft.com/office/drawing/2014/main" id="{CCDF21D1-96B5-AA43-B127-0CC6061C5BFF}"/>
                </a:ext>
              </a:extLst>
            </p:cNvPr>
            <p:cNvSpPr>
              <a:spLocks noChangeArrowheads="1"/>
            </p:cNvSpPr>
            <p:nvPr/>
          </p:nvSpPr>
          <p:spPr bwMode="auto">
            <a:xfrm>
              <a:off x="13968489" y="5856009"/>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49" name="Freeform 114">
              <a:extLst>
                <a:ext uri="{FF2B5EF4-FFF2-40B4-BE49-F238E27FC236}">
                  <a16:creationId xmlns:a16="http://schemas.microsoft.com/office/drawing/2014/main" id="{3C414E0F-2FA7-5A4C-B7E3-A8A5E6BE8D79}"/>
                </a:ext>
              </a:extLst>
            </p:cNvPr>
            <p:cNvSpPr>
              <a:spLocks noChangeArrowheads="1"/>
            </p:cNvSpPr>
            <p:nvPr/>
          </p:nvSpPr>
          <p:spPr bwMode="auto">
            <a:xfrm>
              <a:off x="13968489" y="6079798"/>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0" name="Freeform 115">
              <a:extLst>
                <a:ext uri="{FF2B5EF4-FFF2-40B4-BE49-F238E27FC236}">
                  <a16:creationId xmlns:a16="http://schemas.microsoft.com/office/drawing/2014/main" id="{29BF1995-5BC7-C54E-9774-578C2112B482}"/>
                </a:ext>
              </a:extLst>
            </p:cNvPr>
            <p:cNvSpPr>
              <a:spLocks noChangeArrowheads="1"/>
            </p:cNvSpPr>
            <p:nvPr/>
          </p:nvSpPr>
          <p:spPr bwMode="auto">
            <a:xfrm>
              <a:off x="13968489" y="6303587"/>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1" name="Freeform 116">
              <a:extLst>
                <a:ext uri="{FF2B5EF4-FFF2-40B4-BE49-F238E27FC236}">
                  <a16:creationId xmlns:a16="http://schemas.microsoft.com/office/drawing/2014/main" id="{0EAB0DEC-E82A-CD41-815C-B9F00565BBC1}"/>
                </a:ext>
              </a:extLst>
            </p:cNvPr>
            <p:cNvSpPr>
              <a:spLocks noChangeArrowheads="1"/>
            </p:cNvSpPr>
            <p:nvPr/>
          </p:nvSpPr>
          <p:spPr bwMode="auto">
            <a:xfrm>
              <a:off x="13968489" y="6527376"/>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2" name="Freeform 117">
              <a:extLst>
                <a:ext uri="{FF2B5EF4-FFF2-40B4-BE49-F238E27FC236}">
                  <a16:creationId xmlns:a16="http://schemas.microsoft.com/office/drawing/2014/main" id="{8641E5EA-8804-DC4F-8FC3-894D2AC77AB2}"/>
                </a:ext>
              </a:extLst>
            </p:cNvPr>
            <p:cNvSpPr>
              <a:spLocks noChangeArrowheads="1"/>
            </p:cNvSpPr>
            <p:nvPr/>
          </p:nvSpPr>
          <p:spPr bwMode="auto">
            <a:xfrm>
              <a:off x="13968489" y="6748563"/>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3" name="Freeform 118">
              <a:extLst>
                <a:ext uri="{FF2B5EF4-FFF2-40B4-BE49-F238E27FC236}">
                  <a16:creationId xmlns:a16="http://schemas.microsoft.com/office/drawing/2014/main" id="{EED8EA96-83F0-FD47-833E-E6914AA5B798}"/>
                </a:ext>
              </a:extLst>
            </p:cNvPr>
            <p:cNvSpPr>
              <a:spLocks noChangeArrowheads="1"/>
            </p:cNvSpPr>
            <p:nvPr/>
          </p:nvSpPr>
          <p:spPr bwMode="auto">
            <a:xfrm>
              <a:off x="13968489" y="6972352"/>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4" name="Freeform 119">
              <a:extLst>
                <a:ext uri="{FF2B5EF4-FFF2-40B4-BE49-F238E27FC236}">
                  <a16:creationId xmlns:a16="http://schemas.microsoft.com/office/drawing/2014/main" id="{7BC147A6-1D7A-C448-AD3C-BB9FFB6E41A0}"/>
                </a:ext>
              </a:extLst>
            </p:cNvPr>
            <p:cNvSpPr>
              <a:spLocks noChangeArrowheads="1"/>
            </p:cNvSpPr>
            <p:nvPr/>
          </p:nvSpPr>
          <p:spPr bwMode="auto">
            <a:xfrm>
              <a:off x="13968489" y="7196141"/>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5" name="Freeform 120">
              <a:extLst>
                <a:ext uri="{FF2B5EF4-FFF2-40B4-BE49-F238E27FC236}">
                  <a16:creationId xmlns:a16="http://schemas.microsoft.com/office/drawing/2014/main" id="{F9593D2A-634C-1240-9E19-3BA7A9699FD8}"/>
                </a:ext>
              </a:extLst>
            </p:cNvPr>
            <p:cNvSpPr>
              <a:spLocks noChangeArrowheads="1"/>
            </p:cNvSpPr>
            <p:nvPr/>
          </p:nvSpPr>
          <p:spPr bwMode="auto">
            <a:xfrm>
              <a:off x="13968489" y="7419930"/>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6" name="Freeform 121">
              <a:extLst>
                <a:ext uri="{FF2B5EF4-FFF2-40B4-BE49-F238E27FC236}">
                  <a16:creationId xmlns:a16="http://schemas.microsoft.com/office/drawing/2014/main" id="{9234CAE7-AEC6-FF43-8295-16A09D07EEFA}"/>
                </a:ext>
              </a:extLst>
            </p:cNvPr>
            <p:cNvSpPr>
              <a:spLocks noChangeArrowheads="1"/>
            </p:cNvSpPr>
            <p:nvPr/>
          </p:nvSpPr>
          <p:spPr bwMode="auto">
            <a:xfrm>
              <a:off x="13968489" y="7643718"/>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7" name="Freeform 122">
              <a:extLst>
                <a:ext uri="{FF2B5EF4-FFF2-40B4-BE49-F238E27FC236}">
                  <a16:creationId xmlns:a16="http://schemas.microsoft.com/office/drawing/2014/main" id="{2F5EABF0-93DE-2047-B283-515067FE7B17}"/>
                </a:ext>
              </a:extLst>
            </p:cNvPr>
            <p:cNvSpPr>
              <a:spLocks noChangeArrowheads="1"/>
            </p:cNvSpPr>
            <p:nvPr/>
          </p:nvSpPr>
          <p:spPr bwMode="auto">
            <a:xfrm>
              <a:off x="13968489" y="7867507"/>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8" name="Freeform 123">
              <a:extLst>
                <a:ext uri="{FF2B5EF4-FFF2-40B4-BE49-F238E27FC236}">
                  <a16:creationId xmlns:a16="http://schemas.microsoft.com/office/drawing/2014/main" id="{9BD0372B-4B81-6A42-8D4A-2A91FBCD9189}"/>
                </a:ext>
              </a:extLst>
            </p:cNvPr>
            <p:cNvSpPr>
              <a:spLocks noChangeArrowheads="1"/>
            </p:cNvSpPr>
            <p:nvPr/>
          </p:nvSpPr>
          <p:spPr bwMode="auto">
            <a:xfrm>
              <a:off x="13968489" y="8088693"/>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59" name="Freeform 124">
              <a:extLst>
                <a:ext uri="{FF2B5EF4-FFF2-40B4-BE49-F238E27FC236}">
                  <a16:creationId xmlns:a16="http://schemas.microsoft.com/office/drawing/2014/main" id="{87C9015B-2BEB-D349-8344-72875E4FBD1D}"/>
                </a:ext>
              </a:extLst>
            </p:cNvPr>
            <p:cNvSpPr>
              <a:spLocks noChangeArrowheads="1"/>
            </p:cNvSpPr>
            <p:nvPr/>
          </p:nvSpPr>
          <p:spPr bwMode="auto">
            <a:xfrm>
              <a:off x="13968489" y="8312482"/>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0" name="Freeform 125">
              <a:extLst>
                <a:ext uri="{FF2B5EF4-FFF2-40B4-BE49-F238E27FC236}">
                  <a16:creationId xmlns:a16="http://schemas.microsoft.com/office/drawing/2014/main" id="{EA7AE24C-7F81-0541-8B13-CD39BBAEAFCC}"/>
                </a:ext>
              </a:extLst>
            </p:cNvPr>
            <p:cNvSpPr>
              <a:spLocks noChangeArrowheads="1"/>
            </p:cNvSpPr>
            <p:nvPr/>
          </p:nvSpPr>
          <p:spPr bwMode="auto">
            <a:xfrm>
              <a:off x="13968489" y="8536271"/>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1" name="Freeform 126">
              <a:extLst>
                <a:ext uri="{FF2B5EF4-FFF2-40B4-BE49-F238E27FC236}">
                  <a16:creationId xmlns:a16="http://schemas.microsoft.com/office/drawing/2014/main" id="{BD5AC7BA-FF10-C541-89F8-0CCD587DDDF0}"/>
                </a:ext>
              </a:extLst>
            </p:cNvPr>
            <p:cNvSpPr>
              <a:spLocks noChangeArrowheads="1"/>
            </p:cNvSpPr>
            <p:nvPr/>
          </p:nvSpPr>
          <p:spPr bwMode="auto">
            <a:xfrm>
              <a:off x="13968489" y="8760059"/>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2" name="Freeform 127">
              <a:extLst>
                <a:ext uri="{FF2B5EF4-FFF2-40B4-BE49-F238E27FC236}">
                  <a16:creationId xmlns:a16="http://schemas.microsoft.com/office/drawing/2014/main" id="{4F649E10-6D57-A94A-A14B-E27582507388}"/>
                </a:ext>
              </a:extLst>
            </p:cNvPr>
            <p:cNvSpPr>
              <a:spLocks noChangeArrowheads="1"/>
            </p:cNvSpPr>
            <p:nvPr/>
          </p:nvSpPr>
          <p:spPr bwMode="auto">
            <a:xfrm>
              <a:off x="13968489" y="8983848"/>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3" name="Freeform 128">
              <a:extLst>
                <a:ext uri="{FF2B5EF4-FFF2-40B4-BE49-F238E27FC236}">
                  <a16:creationId xmlns:a16="http://schemas.microsoft.com/office/drawing/2014/main" id="{0833821E-9002-7D4A-B784-C2E3665B9751}"/>
                </a:ext>
              </a:extLst>
            </p:cNvPr>
            <p:cNvSpPr>
              <a:spLocks noChangeArrowheads="1"/>
            </p:cNvSpPr>
            <p:nvPr/>
          </p:nvSpPr>
          <p:spPr bwMode="auto">
            <a:xfrm>
              <a:off x="13968489" y="9207637"/>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4" name="Freeform 129">
              <a:extLst>
                <a:ext uri="{FF2B5EF4-FFF2-40B4-BE49-F238E27FC236}">
                  <a16:creationId xmlns:a16="http://schemas.microsoft.com/office/drawing/2014/main" id="{B0837FD0-4318-5C41-B0D6-58378503F85A}"/>
                </a:ext>
              </a:extLst>
            </p:cNvPr>
            <p:cNvSpPr>
              <a:spLocks noChangeArrowheads="1"/>
            </p:cNvSpPr>
            <p:nvPr/>
          </p:nvSpPr>
          <p:spPr bwMode="auto">
            <a:xfrm>
              <a:off x="13968489" y="9428824"/>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5" name="Freeform 130">
              <a:extLst>
                <a:ext uri="{FF2B5EF4-FFF2-40B4-BE49-F238E27FC236}">
                  <a16:creationId xmlns:a16="http://schemas.microsoft.com/office/drawing/2014/main" id="{8E07A862-EEE9-9040-BBDC-DCA275078069}"/>
                </a:ext>
              </a:extLst>
            </p:cNvPr>
            <p:cNvSpPr>
              <a:spLocks noChangeArrowheads="1"/>
            </p:cNvSpPr>
            <p:nvPr/>
          </p:nvSpPr>
          <p:spPr bwMode="auto">
            <a:xfrm>
              <a:off x="13968489" y="9652613"/>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6" name="Freeform 131">
              <a:extLst>
                <a:ext uri="{FF2B5EF4-FFF2-40B4-BE49-F238E27FC236}">
                  <a16:creationId xmlns:a16="http://schemas.microsoft.com/office/drawing/2014/main" id="{1AA01FF0-0166-6042-971D-D1362381FFDA}"/>
                </a:ext>
              </a:extLst>
            </p:cNvPr>
            <p:cNvSpPr>
              <a:spLocks noChangeArrowheads="1"/>
            </p:cNvSpPr>
            <p:nvPr/>
          </p:nvSpPr>
          <p:spPr bwMode="auto">
            <a:xfrm>
              <a:off x="13968489" y="9876402"/>
              <a:ext cx="1014856" cy="62453"/>
            </a:xfrm>
            <a:custGeom>
              <a:avLst/>
              <a:gdLst>
                <a:gd name="T0" fmla="*/ 1720 w 1721"/>
                <a:gd name="T1" fmla="*/ 107 h 108"/>
                <a:gd name="T2" fmla="*/ 0 w 1721"/>
                <a:gd name="T3" fmla="*/ 107 h 108"/>
                <a:gd name="T4" fmla="*/ 0 w 1721"/>
                <a:gd name="T5" fmla="*/ 0 h 108"/>
                <a:gd name="T6" fmla="*/ 1720 w 1721"/>
                <a:gd name="T7" fmla="*/ 0 h 108"/>
                <a:gd name="T8" fmla="*/ 1720 w 1721"/>
                <a:gd name="T9" fmla="*/ 107 h 108"/>
              </a:gdLst>
              <a:ahLst/>
              <a:cxnLst>
                <a:cxn ang="0">
                  <a:pos x="T0" y="T1"/>
                </a:cxn>
                <a:cxn ang="0">
                  <a:pos x="T2" y="T3"/>
                </a:cxn>
                <a:cxn ang="0">
                  <a:pos x="T4" y="T5"/>
                </a:cxn>
                <a:cxn ang="0">
                  <a:pos x="T6" y="T7"/>
                </a:cxn>
                <a:cxn ang="0">
                  <a:pos x="T8" y="T9"/>
                </a:cxn>
              </a:cxnLst>
              <a:rect l="0" t="0" r="r" b="b"/>
              <a:pathLst>
                <a:path w="1721" h="108">
                  <a:moveTo>
                    <a:pt x="1720" y="107"/>
                  </a:moveTo>
                  <a:lnTo>
                    <a:pt x="0" y="107"/>
                  </a:lnTo>
                  <a:lnTo>
                    <a:pt x="0" y="0"/>
                  </a:lnTo>
                  <a:lnTo>
                    <a:pt x="1720" y="0"/>
                  </a:lnTo>
                  <a:lnTo>
                    <a:pt x="1720" y="107"/>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7" name="Freeform 132">
              <a:extLst>
                <a:ext uri="{FF2B5EF4-FFF2-40B4-BE49-F238E27FC236}">
                  <a16:creationId xmlns:a16="http://schemas.microsoft.com/office/drawing/2014/main" id="{5CB81B84-B40C-C94B-959A-48B6EA5F425C}"/>
                </a:ext>
              </a:extLst>
            </p:cNvPr>
            <p:cNvSpPr>
              <a:spLocks noChangeArrowheads="1"/>
            </p:cNvSpPr>
            <p:nvPr/>
          </p:nvSpPr>
          <p:spPr bwMode="auto">
            <a:xfrm>
              <a:off x="13968489" y="10100191"/>
              <a:ext cx="1014856" cy="62453"/>
            </a:xfrm>
            <a:custGeom>
              <a:avLst/>
              <a:gdLst>
                <a:gd name="T0" fmla="*/ 1720 w 1721"/>
                <a:gd name="T1" fmla="*/ 106 h 107"/>
                <a:gd name="T2" fmla="*/ 0 w 1721"/>
                <a:gd name="T3" fmla="*/ 106 h 107"/>
                <a:gd name="T4" fmla="*/ 0 w 1721"/>
                <a:gd name="T5" fmla="*/ 0 h 107"/>
                <a:gd name="T6" fmla="*/ 1720 w 1721"/>
                <a:gd name="T7" fmla="*/ 0 h 107"/>
                <a:gd name="T8" fmla="*/ 1720 w 1721"/>
                <a:gd name="T9" fmla="*/ 106 h 107"/>
              </a:gdLst>
              <a:ahLst/>
              <a:cxnLst>
                <a:cxn ang="0">
                  <a:pos x="T0" y="T1"/>
                </a:cxn>
                <a:cxn ang="0">
                  <a:pos x="T2" y="T3"/>
                </a:cxn>
                <a:cxn ang="0">
                  <a:pos x="T4" y="T5"/>
                </a:cxn>
                <a:cxn ang="0">
                  <a:pos x="T6" y="T7"/>
                </a:cxn>
                <a:cxn ang="0">
                  <a:pos x="T8" y="T9"/>
                </a:cxn>
              </a:cxnLst>
              <a:rect l="0" t="0" r="r" b="b"/>
              <a:pathLst>
                <a:path w="1721" h="107">
                  <a:moveTo>
                    <a:pt x="1720" y="106"/>
                  </a:moveTo>
                  <a:lnTo>
                    <a:pt x="0" y="106"/>
                  </a:lnTo>
                  <a:lnTo>
                    <a:pt x="0" y="0"/>
                  </a:lnTo>
                  <a:lnTo>
                    <a:pt x="1720" y="0"/>
                  </a:lnTo>
                  <a:lnTo>
                    <a:pt x="1720" y="106"/>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8" name="Freeform 133">
              <a:extLst>
                <a:ext uri="{FF2B5EF4-FFF2-40B4-BE49-F238E27FC236}">
                  <a16:creationId xmlns:a16="http://schemas.microsoft.com/office/drawing/2014/main" id="{75C1BBD7-774D-464A-9DD2-C156D882AE21}"/>
                </a:ext>
              </a:extLst>
            </p:cNvPr>
            <p:cNvSpPr>
              <a:spLocks noChangeArrowheads="1"/>
            </p:cNvSpPr>
            <p:nvPr/>
          </p:nvSpPr>
          <p:spPr bwMode="auto">
            <a:xfrm>
              <a:off x="14952119" y="6670497"/>
              <a:ext cx="1269871" cy="3965746"/>
            </a:xfrm>
            <a:custGeom>
              <a:avLst/>
              <a:gdLst>
                <a:gd name="T0" fmla="*/ 2152 w 2153"/>
                <a:gd name="T1" fmla="*/ 0 h 6722"/>
                <a:gd name="T2" fmla="*/ 0 w 2153"/>
                <a:gd name="T3" fmla="*/ 0 h 6722"/>
                <a:gd name="T4" fmla="*/ 0 w 2153"/>
                <a:gd name="T5" fmla="*/ 6721 h 6722"/>
                <a:gd name="T6" fmla="*/ 2152 w 2153"/>
                <a:gd name="T7" fmla="*/ 6721 h 6722"/>
                <a:gd name="T8" fmla="*/ 2152 w 2153"/>
                <a:gd name="T9" fmla="*/ 0 h 6722"/>
              </a:gdLst>
              <a:ahLst/>
              <a:cxnLst>
                <a:cxn ang="0">
                  <a:pos x="T0" y="T1"/>
                </a:cxn>
                <a:cxn ang="0">
                  <a:pos x="T2" y="T3"/>
                </a:cxn>
                <a:cxn ang="0">
                  <a:pos x="T4" y="T5"/>
                </a:cxn>
                <a:cxn ang="0">
                  <a:pos x="T6" y="T7"/>
                </a:cxn>
                <a:cxn ang="0">
                  <a:pos x="T8" y="T9"/>
                </a:cxn>
              </a:cxnLst>
              <a:rect l="0" t="0" r="r" b="b"/>
              <a:pathLst>
                <a:path w="2153" h="6722">
                  <a:moveTo>
                    <a:pt x="2152" y="0"/>
                  </a:moveTo>
                  <a:lnTo>
                    <a:pt x="0" y="0"/>
                  </a:lnTo>
                  <a:lnTo>
                    <a:pt x="0" y="6721"/>
                  </a:lnTo>
                  <a:lnTo>
                    <a:pt x="2152" y="6721"/>
                  </a:lnTo>
                  <a:lnTo>
                    <a:pt x="2152" y="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9" name="Freeform 134">
              <a:extLst>
                <a:ext uri="{FF2B5EF4-FFF2-40B4-BE49-F238E27FC236}">
                  <a16:creationId xmlns:a16="http://schemas.microsoft.com/office/drawing/2014/main" id="{280BA113-D560-3C45-A332-DB39F15A2585}"/>
                </a:ext>
              </a:extLst>
            </p:cNvPr>
            <p:cNvSpPr>
              <a:spLocks noChangeArrowheads="1"/>
            </p:cNvSpPr>
            <p:nvPr/>
          </p:nvSpPr>
          <p:spPr bwMode="auto">
            <a:xfrm>
              <a:off x="15235759" y="6124036"/>
              <a:ext cx="705194" cy="1098126"/>
            </a:xfrm>
            <a:custGeom>
              <a:avLst/>
              <a:gdLst>
                <a:gd name="T0" fmla="*/ 1195 w 1196"/>
                <a:gd name="T1" fmla="*/ 1859 h 1860"/>
                <a:gd name="T2" fmla="*/ 0 w 1196"/>
                <a:gd name="T3" fmla="*/ 1859 h 1860"/>
                <a:gd name="T4" fmla="*/ 0 w 1196"/>
                <a:gd name="T5" fmla="*/ 524 h 1860"/>
                <a:gd name="T6" fmla="*/ 597 w 1196"/>
                <a:gd name="T7" fmla="*/ 0 h 1860"/>
                <a:gd name="T8" fmla="*/ 1195 w 1196"/>
                <a:gd name="T9" fmla="*/ 524 h 1860"/>
                <a:gd name="T10" fmla="*/ 1195 w 1196"/>
                <a:gd name="T11" fmla="*/ 1859 h 1860"/>
              </a:gdLst>
              <a:ahLst/>
              <a:cxnLst>
                <a:cxn ang="0">
                  <a:pos x="T0" y="T1"/>
                </a:cxn>
                <a:cxn ang="0">
                  <a:pos x="T2" y="T3"/>
                </a:cxn>
                <a:cxn ang="0">
                  <a:pos x="T4" y="T5"/>
                </a:cxn>
                <a:cxn ang="0">
                  <a:pos x="T6" y="T7"/>
                </a:cxn>
                <a:cxn ang="0">
                  <a:pos x="T8" y="T9"/>
                </a:cxn>
                <a:cxn ang="0">
                  <a:pos x="T10" y="T11"/>
                </a:cxn>
              </a:cxnLst>
              <a:rect l="0" t="0" r="r" b="b"/>
              <a:pathLst>
                <a:path w="1196" h="1860">
                  <a:moveTo>
                    <a:pt x="1195" y="1859"/>
                  </a:moveTo>
                  <a:lnTo>
                    <a:pt x="0" y="1859"/>
                  </a:lnTo>
                  <a:lnTo>
                    <a:pt x="0" y="524"/>
                  </a:lnTo>
                  <a:lnTo>
                    <a:pt x="597" y="0"/>
                  </a:lnTo>
                  <a:lnTo>
                    <a:pt x="1195" y="524"/>
                  </a:lnTo>
                  <a:lnTo>
                    <a:pt x="1195" y="1859"/>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0" name="Freeform 135">
              <a:extLst>
                <a:ext uri="{FF2B5EF4-FFF2-40B4-BE49-F238E27FC236}">
                  <a16:creationId xmlns:a16="http://schemas.microsoft.com/office/drawing/2014/main" id="{099F73B5-73DB-B640-968F-7921407E5066}"/>
                </a:ext>
              </a:extLst>
            </p:cNvPr>
            <p:cNvSpPr>
              <a:spLocks noChangeArrowheads="1"/>
            </p:cNvSpPr>
            <p:nvPr/>
          </p:nvSpPr>
          <p:spPr bwMode="auto">
            <a:xfrm>
              <a:off x="15402300" y="6441504"/>
              <a:ext cx="130110" cy="299252"/>
            </a:xfrm>
            <a:custGeom>
              <a:avLst/>
              <a:gdLst>
                <a:gd name="T0" fmla="*/ 219 w 220"/>
                <a:gd name="T1" fmla="*/ 504 h 505"/>
                <a:gd name="T2" fmla="*/ 0 w 220"/>
                <a:gd name="T3" fmla="*/ 504 h 505"/>
                <a:gd name="T4" fmla="*/ 0 w 220"/>
                <a:gd name="T5" fmla="*/ 0 h 505"/>
                <a:gd name="T6" fmla="*/ 219 w 220"/>
                <a:gd name="T7" fmla="*/ 0 h 505"/>
                <a:gd name="T8" fmla="*/ 219 w 220"/>
                <a:gd name="T9" fmla="*/ 504 h 505"/>
              </a:gdLst>
              <a:ahLst/>
              <a:cxnLst>
                <a:cxn ang="0">
                  <a:pos x="T0" y="T1"/>
                </a:cxn>
                <a:cxn ang="0">
                  <a:pos x="T2" y="T3"/>
                </a:cxn>
                <a:cxn ang="0">
                  <a:pos x="T4" y="T5"/>
                </a:cxn>
                <a:cxn ang="0">
                  <a:pos x="T6" y="T7"/>
                </a:cxn>
                <a:cxn ang="0">
                  <a:pos x="T8" y="T9"/>
                </a:cxn>
              </a:cxnLst>
              <a:rect l="0" t="0" r="r" b="b"/>
              <a:pathLst>
                <a:path w="220" h="505">
                  <a:moveTo>
                    <a:pt x="219" y="504"/>
                  </a:moveTo>
                  <a:lnTo>
                    <a:pt x="0" y="504"/>
                  </a:lnTo>
                  <a:lnTo>
                    <a:pt x="0" y="0"/>
                  </a:lnTo>
                  <a:lnTo>
                    <a:pt x="219" y="0"/>
                  </a:lnTo>
                  <a:lnTo>
                    <a:pt x="219"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1" name="Freeform 136">
              <a:extLst>
                <a:ext uri="{FF2B5EF4-FFF2-40B4-BE49-F238E27FC236}">
                  <a16:creationId xmlns:a16="http://schemas.microsoft.com/office/drawing/2014/main" id="{EC5E5608-E934-2D4D-AD62-DB3DBCD6B834}"/>
                </a:ext>
              </a:extLst>
            </p:cNvPr>
            <p:cNvSpPr>
              <a:spLocks noChangeArrowheads="1"/>
            </p:cNvSpPr>
            <p:nvPr/>
          </p:nvSpPr>
          <p:spPr bwMode="auto">
            <a:xfrm>
              <a:off x="15641702" y="6441504"/>
              <a:ext cx="130110" cy="299252"/>
            </a:xfrm>
            <a:custGeom>
              <a:avLst/>
              <a:gdLst>
                <a:gd name="T0" fmla="*/ 219 w 220"/>
                <a:gd name="T1" fmla="*/ 504 h 505"/>
                <a:gd name="T2" fmla="*/ 0 w 220"/>
                <a:gd name="T3" fmla="*/ 504 h 505"/>
                <a:gd name="T4" fmla="*/ 0 w 220"/>
                <a:gd name="T5" fmla="*/ 0 h 505"/>
                <a:gd name="T6" fmla="*/ 219 w 220"/>
                <a:gd name="T7" fmla="*/ 0 h 505"/>
                <a:gd name="T8" fmla="*/ 219 w 220"/>
                <a:gd name="T9" fmla="*/ 504 h 505"/>
              </a:gdLst>
              <a:ahLst/>
              <a:cxnLst>
                <a:cxn ang="0">
                  <a:pos x="T0" y="T1"/>
                </a:cxn>
                <a:cxn ang="0">
                  <a:pos x="T2" y="T3"/>
                </a:cxn>
                <a:cxn ang="0">
                  <a:pos x="T4" y="T5"/>
                </a:cxn>
                <a:cxn ang="0">
                  <a:pos x="T6" y="T7"/>
                </a:cxn>
                <a:cxn ang="0">
                  <a:pos x="T8" y="T9"/>
                </a:cxn>
              </a:cxnLst>
              <a:rect l="0" t="0" r="r" b="b"/>
              <a:pathLst>
                <a:path w="220" h="505">
                  <a:moveTo>
                    <a:pt x="219" y="504"/>
                  </a:moveTo>
                  <a:lnTo>
                    <a:pt x="0" y="504"/>
                  </a:lnTo>
                  <a:lnTo>
                    <a:pt x="0" y="0"/>
                  </a:lnTo>
                  <a:lnTo>
                    <a:pt x="219" y="0"/>
                  </a:lnTo>
                  <a:lnTo>
                    <a:pt x="219"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2" name="Freeform 137">
              <a:extLst>
                <a:ext uri="{FF2B5EF4-FFF2-40B4-BE49-F238E27FC236}">
                  <a16:creationId xmlns:a16="http://schemas.microsoft.com/office/drawing/2014/main" id="{43FE1A92-438B-DF4D-91F3-2597E8635327}"/>
                </a:ext>
              </a:extLst>
            </p:cNvPr>
            <p:cNvSpPr>
              <a:spLocks noChangeArrowheads="1"/>
            </p:cNvSpPr>
            <p:nvPr/>
          </p:nvSpPr>
          <p:spPr bwMode="auto">
            <a:xfrm>
              <a:off x="15168102" y="6922909"/>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3" name="Freeform 138">
              <a:extLst>
                <a:ext uri="{FF2B5EF4-FFF2-40B4-BE49-F238E27FC236}">
                  <a16:creationId xmlns:a16="http://schemas.microsoft.com/office/drawing/2014/main" id="{C52BF3C7-689E-9246-8BF6-2B63706FEA84}"/>
                </a:ext>
              </a:extLst>
            </p:cNvPr>
            <p:cNvSpPr>
              <a:spLocks noChangeArrowheads="1"/>
            </p:cNvSpPr>
            <p:nvPr/>
          </p:nvSpPr>
          <p:spPr bwMode="auto">
            <a:xfrm>
              <a:off x="15407504" y="6922909"/>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4" name="Freeform 139">
              <a:extLst>
                <a:ext uri="{FF2B5EF4-FFF2-40B4-BE49-F238E27FC236}">
                  <a16:creationId xmlns:a16="http://schemas.microsoft.com/office/drawing/2014/main" id="{2E5440C5-5846-0D45-9D3A-47E15B0F1101}"/>
                </a:ext>
              </a:extLst>
            </p:cNvPr>
            <p:cNvSpPr>
              <a:spLocks noChangeArrowheads="1"/>
            </p:cNvSpPr>
            <p:nvPr/>
          </p:nvSpPr>
          <p:spPr bwMode="auto">
            <a:xfrm>
              <a:off x="15641702" y="6922909"/>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5" name="Freeform 140">
              <a:extLst>
                <a:ext uri="{FF2B5EF4-FFF2-40B4-BE49-F238E27FC236}">
                  <a16:creationId xmlns:a16="http://schemas.microsoft.com/office/drawing/2014/main" id="{E7A5D509-4141-6045-9F9D-6C7F8D70D196}"/>
                </a:ext>
              </a:extLst>
            </p:cNvPr>
            <p:cNvSpPr>
              <a:spLocks noChangeArrowheads="1"/>
            </p:cNvSpPr>
            <p:nvPr/>
          </p:nvSpPr>
          <p:spPr bwMode="auto">
            <a:xfrm>
              <a:off x="15881104" y="6922909"/>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6" name="Freeform 141">
              <a:extLst>
                <a:ext uri="{FF2B5EF4-FFF2-40B4-BE49-F238E27FC236}">
                  <a16:creationId xmlns:a16="http://schemas.microsoft.com/office/drawing/2014/main" id="{5FE181D8-BC24-7A46-9FA9-FA834F4FD2B2}"/>
                </a:ext>
              </a:extLst>
            </p:cNvPr>
            <p:cNvSpPr>
              <a:spLocks noChangeArrowheads="1"/>
            </p:cNvSpPr>
            <p:nvPr/>
          </p:nvSpPr>
          <p:spPr bwMode="auto">
            <a:xfrm>
              <a:off x="15168102" y="7334056"/>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7" name="Freeform 142">
              <a:extLst>
                <a:ext uri="{FF2B5EF4-FFF2-40B4-BE49-F238E27FC236}">
                  <a16:creationId xmlns:a16="http://schemas.microsoft.com/office/drawing/2014/main" id="{C16C1BF8-0779-034A-BD35-7346C819C520}"/>
                </a:ext>
              </a:extLst>
            </p:cNvPr>
            <p:cNvSpPr>
              <a:spLocks noChangeArrowheads="1"/>
            </p:cNvSpPr>
            <p:nvPr/>
          </p:nvSpPr>
          <p:spPr bwMode="auto">
            <a:xfrm>
              <a:off x="15407504" y="7334056"/>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8" name="Freeform 143">
              <a:extLst>
                <a:ext uri="{FF2B5EF4-FFF2-40B4-BE49-F238E27FC236}">
                  <a16:creationId xmlns:a16="http://schemas.microsoft.com/office/drawing/2014/main" id="{8234292C-5B71-8448-8A4F-5304E100928E}"/>
                </a:ext>
              </a:extLst>
            </p:cNvPr>
            <p:cNvSpPr>
              <a:spLocks noChangeArrowheads="1"/>
            </p:cNvSpPr>
            <p:nvPr/>
          </p:nvSpPr>
          <p:spPr bwMode="auto">
            <a:xfrm>
              <a:off x="15641702" y="7334056"/>
              <a:ext cx="127507" cy="299253"/>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79" name="Freeform 144">
              <a:extLst>
                <a:ext uri="{FF2B5EF4-FFF2-40B4-BE49-F238E27FC236}">
                  <a16:creationId xmlns:a16="http://schemas.microsoft.com/office/drawing/2014/main" id="{54933F61-813E-EE4C-9E14-E9E8A898E4A0}"/>
                </a:ext>
              </a:extLst>
            </p:cNvPr>
            <p:cNvSpPr>
              <a:spLocks noChangeArrowheads="1"/>
            </p:cNvSpPr>
            <p:nvPr/>
          </p:nvSpPr>
          <p:spPr bwMode="auto">
            <a:xfrm>
              <a:off x="15881104" y="7334056"/>
              <a:ext cx="127507" cy="299253"/>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0" name="Freeform 145">
              <a:extLst>
                <a:ext uri="{FF2B5EF4-FFF2-40B4-BE49-F238E27FC236}">
                  <a16:creationId xmlns:a16="http://schemas.microsoft.com/office/drawing/2014/main" id="{BFF91845-4A0A-C44E-9F72-BB013961E4D0}"/>
                </a:ext>
              </a:extLst>
            </p:cNvPr>
            <p:cNvSpPr>
              <a:spLocks noChangeArrowheads="1"/>
            </p:cNvSpPr>
            <p:nvPr/>
          </p:nvSpPr>
          <p:spPr bwMode="auto">
            <a:xfrm>
              <a:off x="15168102" y="7745203"/>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1" name="Freeform 146">
              <a:extLst>
                <a:ext uri="{FF2B5EF4-FFF2-40B4-BE49-F238E27FC236}">
                  <a16:creationId xmlns:a16="http://schemas.microsoft.com/office/drawing/2014/main" id="{EAFBD851-D4D0-2D45-9179-6023C5080F6C}"/>
                </a:ext>
              </a:extLst>
            </p:cNvPr>
            <p:cNvSpPr>
              <a:spLocks noChangeArrowheads="1"/>
            </p:cNvSpPr>
            <p:nvPr/>
          </p:nvSpPr>
          <p:spPr bwMode="auto">
            <a:xfrm>
              <a:off x="15407504" y="7745203"/>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2" name="Freeform 147">
              <a:extLst>
                <a:ext uri="{FF2B5EF4-FFF2-40B4-BE49-F238E27FC236}">
                  <a16:creationId xmlns:a16="http://schemas.microsoft.com/office/drawing/2014/main" id="{8723749E-B308-1C43-8D2C-33B8213BF7D6}"/>
                </a:ext>
              </a:extLst>
            </p:cNvPr>
            <p:cNvSpPr>
              <a:spLocks noChangeArrowheads="1"/>
            </p:cNvSpPr>
            <p:nvPr/>
          </p:nvSpPr>
          <p:spPr bwMode="auto">
            <a:xfrm>
              <a:off x="15641702" y="7745203"/>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3" name="Freeform 148">
              <a:extLst>
                <a:ext uri="{FF2B5EF4-FFF2-40B4-BE49-F238E27FC236}">
                  <a16:creationId xmlns:a16="http://schemas.microsoft.com/office/drawing/2014/main" id="{179830C5-08C4-3442-8E09-BF7290A623A8}"/>
                </a:ext>
              </a:extLst>
            </p:cNvPr>
            <p:cNvSpPr>
              <a:spLocks noChangeArrowheads="1"/>
            </p:cNvSpPr>
            <p:nvPr/>
          </p:nvSpPr>
          <p:spPr bwMode="auto">
            <a:xfrm>
              <a:off x="15881104" y="7745203"/>
              <a:ext cx="127507"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4" name="Freeform 149">
              <a:extLst>
                <a:ext uri="{FF2B5EF4-FFF2-40B4-BE49-F238E27FC236}">
                  <a16:creationId xmlns:a16="http://schemas.microsoft.com/office/drawing/2014/main" id="{1B6F0399-AD54-A241-A291-BC9ECB2BF305}"/>
                </a:ext>
              </a:extLst>
            </p:cNvPr>
            <p:cNvSpPr>
              <a:spLocks noChangeArrowheads="1"/>
            </p:cNvSpPr>
            <p:nvPr/>
          </p:nvSpPr>
          <p:spPr bwMode="auto">
            <a:xfrm>
              <a:off x="15168102" y="8153749"/>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5" name="Freeform 150">
              <a:extLst>
                <a:ext uri="{FF2B5EF4-FFF2-40B4-BE49-F238E27FC236}">
                  <a16:creationId xmlns:a16="http://schemas.microsoft.com/office/drawing/2014/main" id="{67AA22DE-6B18-F14D-918B-5D3A90D04BB3}"/>
                </a:ext>
              </a:extLst>
            </p:cNvPr>
            <p:cNvSpPr>
              <a:spLocks noChangeArrowheads="1"/>
            </p:cNvSpPr>
            <p:nvPr/>
          </p:nvSpPr>
          <p:spPr bwMode="auto">
            <a:xfrm>
              <a:off x="15407504" y="8153749"/>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6" name="Freeform 151">
              <a:extLst>
                <a:ext uri="{FF2B5EF4-FFF2-40B4-BE49-F238E27FC236}">
                  <a16:creationId xmlns:a16="http://schemas.microsoft.com/office/drawing/2014/main" id="{DB109048-E43B-4C4C-A226-CC44813AE775}"/>
                </a:ext>
              </a:extLst>
            </p:cNvPr>
            <p:cNvSpPr>
              <a:spLocks noChangeArrowheads="1"/>
            </p:cNvSpPr>
            <p:nvPr/>
          </p:nvSpPr>
          <p:spPr bwMode="auto">
            <a:xfrm>
              <a:off x="15641702" y="8153749"/>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7" name="Freeform 152">
              <a:extLst>
                <a:ext uri="{FF2B5EF4-FFF2-40B4-BE49-F238E27FC236}">
                  <a16:creationId xmlns:a16="http://schemas.microsoft.com/office/drawing/2014/main" id="{E62066BB-C51F-EE44-850F-7CD6144546FF}"/>
                </a:ext>
              </a:extLst>
            </p:cNvPr>
            <p:cNvSpPr>
              <a:spLocks noChangeArrowheads="1"/>
            </p:cNvSpPr>
            <p:nvPr/>
          </p:nvSpPr>
          <p:spPr bwMode="auto">
            <a:xfrm>
              <a:off x="15881104" y="8153749"/>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8" name="Freeform 153">
              <a:extLst>
                <a:ext uri="{FF2B5EF4-FFF2-40B4-BE49-F238E27FC236}">
                  <a16:creationId xmlns:a16="http://schemas.microsoft.com/office/drawing/2014/main" id="{31A890A0-75CF-5842-8737-4C0BDE9DDFD9}"/>
                </a:ext>
              </a:extLst>
            </p:cNvPr>
            <p:cNvSpPr>
              <a:spLocks noChangeArrowheads="1"/>
            </p:cNvSpPr>
            <p:nvPr/>
          </p:nvSpPr>
          <p:spPr bwMode="auto">
            <a:xfrm>
              <a:off x="15168102" y="8564896"/>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9" name="Freeform 154">
              <a:extLst>
                <a:ext uri="{FF2B5EF4-FFF2-40B4-BE49-F238E27FC236}">
                  <a16:creationId xmlns:a16="http://schemas.microsoft.com/office/drawing/2014/main" id="{88270BA8-A1C9-334C-8331-1A76E949D2DD}"/>
                </a:ext>
              </a:extLst>
            </p:cNvPr>
            <p:cNvSpPr>
              <a:spLocks noChangeArrowheads="1"/>
            </p:cNvSpPr>
            <p:nvPr/>
          </p:nvSpPr>
          <p:spPr bwMode="auto">
            <a:xfrm>
              <a:off x="15407504" y="8564896"/>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0" name="Freeform 155">
              <a:extLst>
                <a:ext uri="{FF2B5EF4-FFF2-40B4-BE49-F238E27FC236}">
                  <a16:creationId xmlns:a16="http://schemas.microsoft.com/office/drawing/2014/main" id="{44028A84-A743-BE4F-9F1F-9A5160BB786B}"/>
                </a:ext>
              </a:extLst>
            </p:cNvPr>
            <p:cNvSpPr>
              <a:spLocks noChangeArrowheads="1"/>
            </p:cNvSpPr>
            <p:nvPr/>
          </p:nvSpPr>
          <p:spPr bwMode="auto">
            <a:xfrm>
              <a:off x="15641702" y="8564896"/>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1" name="Freeform 156">
              <a:extLst>
                <a:ext uri="{FF2B5EF4-FFF2-40B4-BE49-F238E27FC236}">
                  <a16:creationId xmlns:a16="http://schemas.microsoft.com/office/drawing/2014/main" id="{D69C851D-101A-3F4D-9364-2F00182B9559}"/>
                </a:ext>
              </a:extLst>
            </p:cNvPr>
            <p:cNvSpPr>
              <a:spLocks noChangeArrowheads="1"/>
            </p:cNvSpPr>
            <p:nvPr/>
          </p:nvSpPr>
          <p:spPr bwMode="auto">
            <a:xfrm>
              <a:off x="15881104" y="8564896"/>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2" name="Freeform 157">
              <a:extLst>
                <a:ext uri="{FF2B5EF4-FFF2-40B4-BE49-F238E27FC236}">
                  <a16:creationId xmlns:a16="http://schemas.microsoft.com/office/drawing/2014/main" id="{59B00B23-8467-5F4B-A097-EEAA598583D3}"/>
                </a:ext>
              </a:extLst>
            </p:cNvPr>
            <p:cNvSpPr>
              <a:spLocks noChangeArrowheads="1"/>
            </p:cNvSpPr>
            <p:nvPr/>
          </p:nvSpPr>
          <p:spPr bwMode="auto">
            <a:xfrm>
              <a:off x="15168102" y="8970838"/>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3" name="Freeform 158">
              <a:extLst>
                <a:ext uri="{FF2B5EF4-FFF2-40B4-BE49-F238E27FC236}">
                  <a16:creationId xmlns:a16="http://schemas.microsoft.com/office/drawing/2014/main" id="{46A9CD8C-80D9-F942-99BE-351FA99F9200}"/>
                </a:ext>
              </a:extLst>
            </p:cNvPr>
            <p:cNvSpPr>
              <a:spLocks noChangeArrowheads="1"/>
            </p:cNvSpPr>
            <p:nvPr/>
          </p:nvSpPr>
          <p:spPr bwMode="auto">
            <a:xfrm>
              <a:off x="15407504" y="8970838"/>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4" name="Freeform 159">
              <a:extLst>
                <a:ext uri="{FF2B5EF4-FFF2-40B4-BE49-F238E27FC236}">
                  <a16:creationId xmlns:a16="http://schemas.microsoft.com/office/drawing/2014/main" id="{7E956802-4A75-E641-9616-6852359DAEDF}"/>
                </a:ext>
              </a:extLst>
            </p:cNvPr>
            <p:cNvSpPr>
              <a:spLocks noChangeArrowheads="1"/>
            </p:cNvSpPr>
            <p:nvPr/>
          </p:nvSpPr>
          <p:spPr bwMode="auto">
            <a:xfrm>
              <a:off x="15641702" y="8970838"/>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5" name="Freeform 160">
              <a:extLst>
                <a:ext uri="{FF2B5EF4-FFF2-40B4-BE49-F238E27FC236}">
                  <a16:creationId xmlns:a16="http://schemas.microsoft.com/office/drawing/2014/main" id="{A2EA6AE3-0E1D-A542-AE51-1D96223A86DF}"/>
                </a:ext>
              </a:extLst>
            </p:cNvPr>
            <p:cNvSpPr>
              <a:spLocks noChangeArrowheads="1"/>
            </p:cNvSpPr>
            <p:nvPr/>
          </p:nvSpPr>
          <p:spPr bwMode="auto">
            <a:xfrm>
              <a:off x="15881104" y="8970838"/>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6" name="Freeform 161">
              <a:extLst>
                <a:ext uri="{FF2B5EF4-FFF2-40B4-BE49-F238E27FC236}">
                  <a16:creationId xmlns:a16="http://schemas.microsoft.com/office/drawing/2014/main" id="{FC7CE938-B853-BC4F-9697-3127617A07DE}"/>
                </a:ext>
              </a:extLst>
            </p:cNvPr>
            <p:cNvSpPr>
              <a:spLocks noChangeArrowheads="1"/>
            </p:cNvSpPr>
            <p:nvPr/>
          </p:nvSpPr>
          <p:spPr bwMode="auto">
            <a:xfrm>
              <a:off x="15168102" y="9381985"/>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7" name="Freeform 162">
              <a:extLst>
                <a:ext uri="{FF2B5EF4-FFF2-40B4-BE49-F238E27FC236}">
                  <a16:creationId xmlns:a16="http://schemas.microsoft.com/office/drawing/2014/main" id="{3E9C63D9-AA96-3345-9E05-E326463BE4F8}"/>
                </a:ext>
              </a:extLst>
            </p:cNvPr>
            <p:cNvSpPr>
              <a:spLocks noChangeArrowheads="1"/>
            </p:cNvSpPr>
            <p:nvPr/>
          </p:nvSpPr>
          <p:spPr bwMode="auto">
            <a:xfrm>
              <a:off x="15407504" y="9381985"/>
              <a:ext cx="124905" cy="299252"/>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8" name="Freeform 163">
              <a:extLst>
                <a:ext uri="{FF2B5EF4-FFF2-40B4-BE49-F238E27FC236}">
                  <a16:creationId xmlns:a16="http://schemas.microsoft.com/office/drawing/2014/main" id="{CC8735C2-BA9D-0A49-B4FC-08D762D04BB0}"/>
                </a:ext>
              </a:extLst>
            </p:cNvPr>
            <p:cNvSpPr>
              <a:spLocks noChangeArrowheads="1"/>
            </p:cNvSpPr>
            <p:nvPr/>
          </p:nvSpPr>
          <p:spPr bwMode="auto">
            <a:xfrm>
              <a:off x="15641702" y="9381985"/>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99" name="Freeform 164">
              <a:extLst>
                <a:ext uri="{FF2B5EF4-FFF2-40B4-BE49-F238E27FC236}">
                  <a16:creationId xmlns:a16="http://schemas.microsoft.com/office/drawing/2014/main" id="{3C00FA2C-CF9B-BC48-8246-09442CDB477E}"/>
                </a:ext>
              </a:extLst>
            </p:cNvPr>
            <p:cNvSpPr>
              <a:spLocks noChangeArrowheads="1"/>
            </p:cNvSpPr>
            <p:nvPr/>
          </p:nvSpPr>
          <p:spPr bwMode="auto">
            <a:xfrm>
              <a:off x="15881104" y="9381985"/>
              <a:ext cx="127507" cy="299252"/>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0" name="Freeform 165">
              <a:extLst>
                <a:ext uri="{FF2B5EF4-FFF2-40B4-BE49-F238E27FC236}">
                  <a16:creationId xmlns:a16="http://schemas.microsoft.com/office/drawing/2014/main" id="{58F19E0C-DF1F-F546-A81F-3F665C2E21ED}"/>
                </a:ext>
              </a:extLst>
            </p:cNvPr>
            <p:cNvSpPr>
              <a:spLocks noChangeArrowheads="1"/>
            </p:cNvSpPr>
            <p:nvPr/>
          </p:nvSpPr>
          <p:spPr bwMode="auto">
            <a:xfrm>
              <a:off x="15168102" y="9793132"/>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1" name="Freeform 166">
              <a:extLst>
                <a:ext uri="{FF2B5EF4-FFF2-40B4-BE49-F238E27FC236}">
                  <a16:creationId xmlns:a16="http://schemas.microsoft.com/office/drawing/2014/main" id="{FEE32F77-293A-3045-A3CC-E37AA604682A}"/>
                </a:ext>
              </a:extLst>
            </p:cNvPr>
            <p:cNvSpPr>
              <a:spLocks noChangeArrowheads="1"/>
            </p:cNvSpPr>
            <p:nvPr/>
          </p:nvSpPr>
          <p:spPr bwMode="auto">
            <a:xfrm>
              <a:off x="15407504" y="9793132"/>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2" name="Freeform 167">
              <a:extLst>
                <a:ext uri="{FF2B5EF4-FFF2-40B4-BE49-F238E27FC236}">
                  <a16:creationId xmlns:a16="http://schemas.microsoft.com/office/drawing/2014/main" id="{FD2108B4-A82B-8C44-93AB-2805EE1CB89D}"/>
                </a:ext>
              </a:extLst>
            </p:cNvPr>
            <p:cNvSpPr>
              <a:spLocks noChangeArrowheads="1"/>
            </p:cNvSpPr>
            <p:nvPr/>
          </p:nvSpPr>
          <p:spPr bwMode="auto">
            <a:xfrm>
              <a:off x="15641702" y="9793132"/>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3" name="Freeform 168">
              <a:extLst>
                <a:ext uri="{FF2B5EF4-FFF2-40B4-BE49-F238E27FC236}">
                  <a16:creationId xmlns:a16="http://schemas.microsoft.com/office/drawing/2014/main" id="{A265EF2F-85EE-BB40-AA6F-3D63605F0024}"/>
                </a:ext>
              </a:extLst>
            </p:cNvPr>
            <p:cNvSpPr>
              <a:spLocks noChangeArrowheads="1"/>
            </p:cNvSpPr>
            <p:nvPr/>
          </p:nvSpPr>
          <p:spPr bwMode="auto">
            <a:xfrm>
              <a:off x="15881104" y="9793132"/>
              <a:ext cx="127507"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nvGrpSpPr>
            <p:cNvPr id="204" name="Group 203">
              <a:extLst>
                <a:ext uri="{FF2B5EF4-FFF2-40B4-BE49-F238E27FC236}">
                  <a16:creationId xmlns:a16="http://schemas.microsoft.com/office/drawing/2014/main" id="{A6382E92-6374-C04F-B728-2E2CA2452BE5}"/>
                </a:ext>
              </a:extLst>
            </p:cNvPr>
            <p:cNvGrpSpPr/>
            <p:nvPr/>
          </p:nvGrpSpPr>
          <p:grpSpPr>
            <a:xfrm>
              <a:off x="11714988" y="6150058"/>
              <a:ext cx="1379164" cy="4639714"/>
              <a:chOff x="11714988" y="6150058"/>
              <a:chExt cx="1379164" cy="4639714"/>
            </a:xfrm>
          </p:grpSpPr>
          <p:sp>
            <p:nvSpPr>
              <p:cNvPr id="346" name="Freeform 169">
                <a:extLst>
                  <a:ext uri="{FF2B5EF4-FFF2-40B4-BE49-F238E27FC236}">
                    <a16:creationId xmlns:a16="http://schemas.microsoft.com/office/drawing/2014/main" id="{FCEE2608-FBC3-1B46-B16B-B403B1C605A8}"/>
                  </a:ext>
                </a:extLst>
              </p:cNvPr>
              <p:cNvSpPr>
                <a:spLocks noChangeArrowheads="1"/>
              </p:cNvSpPr>
              <p:nvPr/>
            </p:nvSpPr>
            <p:spPr bwMode="auto">
              <a:xfrm>
                <a:off x="11714988" y="6748563"/>
                <a:ext cx="1379164" cy="4041209"/>
              </a:xfrm>
              <a:custGeom>
                <a:avLst/>
                <a:gdLst>
                  <a:gd name="T0" fmla="*/ 2338 w 2339"/>
                  <a:gd name="T1" fmla="*/ 0 h 6848"/>
                  <a:gd name="T2" fmla="*/ 0 w 2339"/>
                  <a:gd name="T3" fmla="*/ 0 h 6848"/>
                  <a:gd name="T4" fmla="*/ 0 w 2339"/>
                  <a:gd name="T5" fmla="*/ 6847 h 6848"/>
                  <a:gd name="T6" fmla="*/ 2338 w 2339"/>
                  <a:gd name="T7" fmla="*/ 6847 h 6848"/>
                  <a:gd name="T8" fmla="*/ 2338 w 2339"/>
                  <a:gd name="T9" fmla="*/ 0 h 6848"/>
                </a:gdLst>
                <a:ahLst/>
                <a:cxnLst>
                  <a:cxn ang="0">
                    <a:pos x="T0" y="T1"/>
                  </a:cxn>
                  <a:cxn ang="0">
                    <a:pos x="T2" y="T3"/>
                  </a:cxn>
                  <a:cxn ang="0">
                    <a:pos x="T4" y="T5"/>
                  </a:cxn>
                  <a:cxn ang="0">
                    <a:pos x="T6" y="T7"/>
                  </a:cxn>
                  <a:cxn ang="0">
                    <a:pos x="T8" y="T9"/>
                  </a:cxn>
                </a:cxnLst>
                <a:rect l="0" t="0" r="r" b="b"/>
                <a:pathLst>
                  <a:path w="2339" h="6848">
                    <a:moveTo>
                      <a:pt x="2338" y="0"/>
                    </a:moveTo>
                    <a:lnTo>
                      <a:pt x="0" y="0"/>
                    </a:lnTo>
                    <a:lnTo>
                      <a:pt x="0" y="6847"/>
                    </a:lnTo>
                    <a:lnTo>
                      <a:pt x="2338" y="6847"/>
                    </a:lnTo>
                    <a:lnTo>
                      <a:pt x="2338" y="0"/>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7" name="Freeform 170">
                <a:extLst>
                  <a:ext uri="{FF2B5EF4-FFF2-40B4-BE49-F238E27FC236}">
                    <a16:creationId xmlns:a16="http://schemas.microsoft.com/office/drawing/2014/main" id="{AE1DF681-29ED-CD40-84A2-1641FA127967}"/>
                  </a:ext>
                </a:extLst>
              </p:cNvPr>
              <p:cNvSpPr>
                <a:spLocks noChangeArrowheads="1"/>
              </p:cNvSpPr>
              <p:nvPr/>
            </p:nvSpPr>
            <p:spPr bwMode="auto">
              <a:xfrm>
                <a:off x="11845098" y="6441502"/>
                <a:ext cx="1092922" cy="463191"/>
              </a:xfrm>
              <a:custGeom>
                <a:avLst/>
                <a:gdLst>
                  <a:gd name="T0" fmla="*/ 1852 w 1853"/>
                  <a:gd name="T1" fmla="*/ 783 h 784"/>
                  <a:gd name="T2" fmla="*/ 0 w 1853"/>
                  <a:gd name="T3" fmla="*/ 783 h 784"/>
                  <a:gd name="T4" fmla="*/ 0 w 1853"/>
                  <a:gd name="T5" fmla="*/ 0 h 784"/>
                  <a:gd name="T6" fmla="*/ 1852 w 1853"/>
                  <a:gd name="T7" fmla="*/ 0 h 784"/>
                  <a:gd name="T8" fmla="*/ 1852 w 1853"/>
                  <a:gd name="T9" fmla="*/ 783 h 784"/>
                </a:gdLst>
                <a:ahLst/>
                <a:cxnLst>
                  <a:cxn ang="0">
                    <a:pos x="T0" y="T1"/>
                  </a:cxn>
                  <a:cxn ang="0">
                    <a:pos x="T2" y="T3"/>
                  </a:cxn>
                  <a:cxn ang="0">
                    <a:pos x="T4" y="T5"/>
                  </a:cxn>
                  <a:cxn ang="0">
                    <a:pos x="T6" y="T7"/>
                  </a:cxn>
                  <a:cxn ang="0">
                    <a:pos x="T8" y="T9"/>
                  </a:cxn>
                </a:cxnLst>
                <a:rect l="0" t="0" r="r" b="b"/>
                <a:pathLst>
                  <a:path w="1853" h="784">
                    <a:moveTo>
                      <a:pt x="1852" y="783"/>
                    </a:moveTo>
                    <a:lnTo>
                      <a:pt x="0" y="783"/>
                    </a:lnTo>
                    <a:lnTo>
                      <a:pt x="0" y="0"/>
                    </a:lnTo>
                    <a:lnTo>
                      <a:pt x="1852" y="0"/>
                    </a:lnTo>
                    <a:lnTo>
                      <a:pt x="1852" y="783"/>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8" name="Freeform 171">
                <a:extLst>
                  <a:ext uri="{FF2B5EF4-FFF2-40B4-BE49-F238E27FC236}">
                    <a16:creationId xmlns:a16="http://schemas.microsoft.com/office/drawing/2014/main" id="{B69A0EDE-E9AD-3D44-890D-56915283F1F2}"/>
                  </a:ext>
                </a:extLst>
              </p:cNvPr>
              <p:cNvSpPr>
                <a:spLocks noChangeArrowheads="1"/>
              </p:cNvSpPr>
              <p:nvPr/>
            </p:nvSpPr>
            <p:spPr bwMode="auto">
              <a:xfrm>
                <a:off x="11970003" y="6150058"/>
                <a:ext cx="843111" cy="353899"/>
              </a:xfrm>
              <a:custGeom>
                <a:avLst/>
                <a:gdLst>
                  <a:gd name="T0" fmla="*/ 1428 w 1429"/>
                  <a:gd name="T1" fmla="*/ 598 h 599"/>
                  <a:gd name="T2" fmla="*/ 0 w 1429"/>
                  <a:gd name="T3" fmla="*/ 598 h 599"/>
                  <a:gd name="T4" fmla="*/ 0 w 1429"/>
                  <a:gd name="T5" fmla="*/ 0 h 599"/>
                  <a:gd name="T6" fmla="*/ 1428 w 1429"/>
                  <a:gd name="T7" fmla="*/ 0 h 599"/>
                  <a:gd name="T8" fmla="*/ 1428 w 1429"/>
                  <a:gd name="T9" fmla="*/ 598 h 599"/>
                </a:gdLst>
                <a:ahLst/>
                <a:cxnLst>
                  <a:cxn ang="0">
                    <a:pos x="T0" y="T1"/>
                  </a:cxn>
                  <a:cxn ang="0">
                    <a:pos x="T2" y="T3"/>
                  </a:cxn>
                  <a:cxn ang="0">
                    <a:pos x="T4" y="T5"/>
                  </a:cxn>
                  <a:cxn ang="0">
                    <a:pos x="T6" y="T7"/>
                  </a:cxn>
                  <a:cxn ang="0">
                    <a:pos x="T8" y="T9"/>
                  </a:cxn>
                </a:cxnLst>
                <a:rect l="0" t="0" r="r" b="b"/>
                <a:pathLst>
                  <a:path w="1429" h="599">
                    <a:moveTo>
                      <a:pt x="1428" y="598"/>
                    </a:moveTo>
                    <a:lnTo>
                      <a:pt x="0" y="598"/>
                    </a:lnTo>
                    <a:lnTo>
                      <a:pt x="0" y="0"/>
                    </a:lnTo>
                    <a:lnTo>
                      <a:pt x="1428" y="0"/>
                    </a:lnTo>
                    <a:lnTo>
                      <a:pt x="1428" y="598"/>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205" name="Group 204">
              <a:extLst>
                <a:ext uri="{FF2B5EF4-FFF2-40B4-BE49-F238E27FC236}">
                  <a16:creationId xmlns:a16="http://schemas.microsoft.com/office/drawing/2014/main" id="{69EE3C71-DCB2-AE41-8880-A53D098D8C78}"/>
                </a:ext>
              </a:extLst>
            </p:cNvPr>
            <p:cNvGrpSpPr/>
            <p:nvPr/>
          </p:nvGrpSpPr>
          <p:grpSpPr>
            <a:xfrm>
              <a:off x="11907550" y="6972352"/>
              <a:ext cx="968017" cy="1917818"/>
              <a:chOff x="11907550" y="6972352"/>
              <a:chExt cx="968017" cy="1917818"/>
            </a:xfrm>
          </p:grpSpPr>
          <p:sp>
            <p:nvSpPr>
              <p:cNvPr id="330" name="Freeform 172">
                <a:extLst>
                  <a:ext uri="{FF2B5EF4-FFF2-40B4-BE49-F238E27FC236}">
                    <a16:creationId xmlns:a16="http://schemas.microsoft.com/office/drawing/2014/main" id="{3D1912E4-DCB9-434F-961D-0111EA68B66A}"/>
                  </a:ext>
                </a:extLst>
              </p:cNvPr>
              <p:cNvSpPr>
                <a:spLocks noChangeArrowheads="1"/>
              </p:cNvSpPr>
              <p:nvPr/>
            </p:nvSpPr>
            <p:spPr bwMode="auto">
              <a:xfrm>
                <a:off x="11907550" y="69723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1" name="Freeform 173">
                <a:extLst>
                  <a:ext uri="{FF2B5EF4-FFF2-40B4-BE49-F238E27FC236}">
                    <a16:creationId xmlns:a16="http://schemas.microsoft.com/office/drawing/2014/main" id="{D4FC1533-0BD6-2C43-A6DC-E3F41E356E7C}"/>
                  </a:ext>
                </a:extLst>
              </p:cNvPr>
              <p:cNvSpPr>
                <a:spLocks noChangeArrowheads="1"/>
              </p:cNvSpPr>
              <p:nvPr/>
            </p:nvSpPr>
            <p:spPr bwMode="auto">
              <a:xfrm>
                <a:off x="12172974" y="6972352"/>
                <a:ext cx="169144"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2" name="Freeform 174">
                <a:extLst>
                  <a:ext uri="{FF2B5EF4-FFF2-40B4-BE49-F238E27FC236}">
                    <a16:creationId xmlns:a16="http://schemas.microsoft.com/office/drawing/2014/main" id="{E9DB149E-27C5-F644-AF34-164F48C07EDA}"/>
                  </a:ext>
                </a:extLst>
              </p:cNvPr>
              <p:cNvSpPr>
                <a:spLocks noChangeArrowheads="1"/>
              </p:cNvSpPr>
              <p:nvPr/>
            </p:nvSpPr>
            <p:spPr bwMode="auto">
              <a:xfrm>
                <a:off x="12441001" y="6972352"/>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3" name="Freeform 175">
                <a:extLst>
                  <a:ext uri="{FF2B5EF4-FFF2-40B4-BE49-F238E27FC236}">
                    <a16:creationId xmlns:a16="http://schemas.microsoft.com/office/drawing/2014/main" id="{D58E9334-907E-2D45-AB6C-6054D076567E}"/>
                  </a:ext>
                </a:extLst>
              </p:cNvPr>
              <p:cNvSpPr>
                <a:spLocks noChangeArrowheads="1"/>
              </p:cNvSpPr>
              <p:nvPr/>
            </p:nvSpPr>
            <p:spPr bwMode="auto">
              <a:xfrm>
                <a:off x="12703822" y="69723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4" name="Freeform 176">
                <a:extLst>
                  <a:ext uri="{FF2B5EF4-FFF2-40B4-BE49-F238E27FC236}">
                    <a16:creationId xmlns:a16="http://schemas.microsoft.com/office/drawing/2014/main" id="{C1DD21F8-2D68-3B41-8A3F-33B25087FEF2}"/>
                  </a:ext>
                </a:extLst>
              </p:cNvPr>
              <p:cNvSpPr>
                <a:spLocks noChangeArrowheads="1"/>
              </p:cNvSpPr>
              <p:nvPr/>
            </p:nvSpPr>
            <p:spPr bwMode="auto">
              <a:xfrm>
                <a:off x="11907550" y="7487587"/>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5" name="Freeform 177">
                <a:extLst>
                  <a:ext uri="{FF2B5EF4-FFF2-40B4-BE49-F238E27FC236}">
                    <a16:creationId xmlns:a16="http://schemas.microsoft.com/office/drawing/2014/main" id="{4B44601B-201C-2046-8AC9-9691B57342E5}"/>
                  </a:ext>
                </a:extLst>
              </p:cNvPr>
              <p:cNvSpPr>
                <a:spLocks noChangeArrowheads="1"/>
              </p:cNvSpPr>
              <p:nvPr/>
            </p:nvSpPr>
            <p:spPr bwMode="auto">
              <a:xfrm>
                <a:off x="12172974" y="7487587"/>
                <a:ext cx="169144"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6" name="Freeform 178">
                <a:extLst>
                  <a:ext uri="{FF2B5EF4-FFF2-40B4-BE49-F238E27FC236}">
                    <a16:creationId xmlns:a16="http://schemas.microsoft.com/office/drawing/2014/main" id="{E4BF9AF6-2B1F-094F-BEAA-ACB2649DBEC0}"/>
                  </a:ext>
                </a:extLst>
              </p:cNvPr>
              <p:cNvSpPr>
                <a:spLocks noChangeArrowheads="1"/>
              </p:cNvSpPr>
              <p:nvPr/>
            </p:nvSpPr>
            <p:spPr bwMode="auto">
              <a:xfrm>
                <a:off x="12441001" y="7487587"/>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7" name="Freeform 179">
                <a:extLst>
                  <a:ext uri="{FF2B5EF4-FFF2-40B4-BE49-F238E27FC236}">
                    <a16:creationId xmlns:a16="http://schemas.microsoft.com/office/drawing/2014/main" id="{2BF3D5F6-AC76-B647-AB15-CDF95A418C53}"/>
                  </a:ext>
                </a:extLst>
              </p:cNvPr>
              <p:cNvSpPr>
                <a:spLocks noChangeArrowheads="1"/>
              </p:cNvSpPr>
              <p:nvPr/>
            </p:nvSpPr>
            <p:spPr bwMode="auto">
              <a:xfrm>
                <a:off x="12703822" y="7487587"/>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8" name="Freeform 180">
                <a:extLst>
                  <a:ext uri="{FF2B5EF4-FFF2-40B4-BE49-F238E27FC236}">
                    <a16:creationId xmlns:a16="http://schemas.microsoft.com/office/drawing/2014/main" id="{58EC2590-2C5B-1844-8A14-B2C334165661}"/>
                  </a:ext>
                </a:extLst>
              </p:cNvPr>
              <p:cNvSpPr>
                <a:spLocks noChangeArrowheads="1"/>
              </p:cNvSpPr>
              <p:nvPr/>
            </p:nvSpPr>
            <p:spPr bwMode="auto">
              <a:xfrm>
                <a:off x="11907550" y="8000218"/>
                <a:ext cx="171745" cy="377319"/>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39" name="Freeform 181">
                <a:extLst>
                  <a:ext uri="{FF2B5EF4-FFF2-40B4-BE49-F238E27FC236}">
                    <a16:creationId xmlns:a16="http://schemas.microsoft.com/office/drawing/2014/main" id="{4D7F3EAC-B53D-6D49-B825-AA934004CD4C}"/>
                  </a:ext>
                </a:extLst>
              </p:cNvPr>
              <p:cNvSpPr>
                <a:spLocks noChangeArrowheads="1"/>
              </p:cNvSpPr>
              <p:nvPr/>
            </p:nvSpPr>
            <p:spPr bwMode="auto">
              <a:xfrm>
                <a:off x="12172974" y="8000218"/>
                <a:ext cx="169144" cy="377319"/>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0" name="Freeform 182">
                <a:extLst>
                  <a:ext uri="{FF2B5EF4-FFF2-40B4-BE49-F238E27FC236}">
                    <a16:creationId xmlns:a16="http://schemas.microsoft.com/office/drawing/2014/main" id="{8029FE80-D288-0D4F-BE31-30512A977FAE}"/>
                  </a:ext>
                </a:extLst>
              </p:cNvPr>
              <p:cNvSpPr>
                <a:spLocks noChangeArrowheads="1"/>
              </p:cNvSpPr>
              <p:nvPr/>
            </p:nvSpPr>
            <p:spPr bwMode="auto">
              <a:xfrm>
                <a:off x="12441001" y="8000218"/>
                <a:ext cx="169142" cy="377319"/>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1" name="Freeform 183">
                <a:extLst>
                  <a:ext uri="{FF2B5EF4-FFF2-40B4-BE49-F238E27FC236}">
                    <a16:creationId xmlns:a16="http://schemas.microsoft.com/office/drawing/2014/main" id="{C8452E8E-3B17-914C-85B2-5F0AE5EC13B4}"/>
                  </a:ext>
                </a:extLst>
              </p:cNvPr>
              <p:cNvSpPr>
                <a:spLocks noChangeArrowheads="1"/>
              </p:cNvSpPr>
              <p:nvPr/>
            </p:nvSpPr>
            <p:spPr bwMode="auto">
              <a:xfrm>
                <a:off x="12703822" y="8000218"/>
                <a:ext cx="171745" cy="377319"/>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2" name="Freeform 184">
                <a:extLst>
                  <a:ext uri="{FF2B5EF4-FFF2-40B4-BE49-F238E27FC236}">
                    <a16:creationId xmlns:a16="http://schemas.microsoft.com/office/drawing/2014/main" id="{F8B02DD5-36CD-7E45-AD83-D49B6AC38F94}"/>
                  </a:ext>
                </a:extLst>
              </p:cNvPr>
              <p:cNvSpPr>
                <a:spLocks noChangeArrowheads="1"/>
              </p:cNvSpPr>
              <p:nvPr/>
            </p:nvSpPr>
            <p:spPr bwMode="auto">
              <a:xfrm>
                <a:off x="11907550" y="85128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3" name="Freeform 185">
                <a:extLst>
                  <a:ext uri="{FF2B5EF4-FFF2-40B4-BE49-F238E27FC236}">
                    <a16:creationId xmlns:a16="http://schemas.microsoft.com/office/drawing/2014/main" id="{63C917DC-8A94-D94D-88B3-0038660CC7A3}"/>
                  </a:ext>
                </a:extLst>
              </p:cNvPr>
              <p:cNvSpPr>
                <a:spLocks noChangeArrowheads="1"/>
              </p:cNvSpPr>
              <p:nvPr/>
            </p:nvSpPr>
            <p:spPr bwMode="auto">
              <a:xfrm>
                <a:off x="12172974" y="8512852"/>
                <a:ext cx="169144"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4" name="Freeform 186">
                <a:extLst>
                  <a:ext uri="{FF2B5EF4-FFF2-40B4-BE49-F238E27FC236}">
                    <a16:creationId xmlns:a16="http://schemas.microsoft.com/office/drawing/2014/main" id="{670E2846-F853-424C-8609-2E167563F9C5}"/>
                  </a:ext>
                </a:extLst>
              </p:cNvPr>
              <p:cNvSpPr>
                <a:spLocks noChangeArrowheads="1"/>
              </p:cNvSpPr>
              <p:nvPr/>
            </p:nvSpPr>
            <p:spPr bwMode="auto">
              <a:xfrm>
                <a:off x="12441001" y="8512852"/>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45" name="Freeform 187">
                <a:extLst>
                  <a:ext uri="{FF2B5EF4-FFF2-40B4-BE49-F238E27FC236}">
                    <a16:creationId xmlns:a16="http://schemas.microsoft.com/office/drawing/2014/main" id="{1DA4AB54-350F-BE4D-B6C9-21FAD6EFF803}"/>
                  </a:ext>
                </a:extLst>
              </p:cNvPr>
              <p:cNvSpPr>
                <a:spLocks noChangeArrowheads="1"/>
              </p:cNvSpPr>
              <p:nvPr/>
            </p:nvSpPr>
            <p:spPr bwMode="auto">
              <a:xfrm>
                <a:off x="12703822" y="8512852"/>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206" name="Freeform 188">
              <a:extLst>
                <a:ext uri="{FF2B5EF4-FFF2-40B4-BE49-F238E27FC236}">
                  <a16:creationId xmlns:a16="http://schemas.microsoft.com/office/drawing/2014/main" id="{42A4B013-2497-4044-AE46-9466EDDE4B20}"/>
                </a:ext>
              </a:extLst>
            </p:cNvPr>
            <p:cNvSpPr>
              <a:spLocks noChangeArrowheads="1"/>
            </p:cNvSpPr>
            <p:nvPr/>
          </p:nvSpPr>
          <p:spPr bwMode="auto">
            <a:xfrm>
              <a:off x="12836535" y="7721784"/>
              <a:ext cx="1277677" cy="3005535"/>
            </a:xfrm>
            <a:custGeom>
              <a:avLst/>
              <a:gdLst>
                <a:gd name="T0" fmla="*/ 2164 w 2165"/>
                <a:gd name="T1" fmla="*/ 5093 h 5094"/>
                <a:gd name="T2" fmla="*/ 0 w 2165"/>
                <a:gd name="T3" fmla="*/ 5093 h 5094"/>
                <a:gd name="T4" fmla="*/ 0 w 2165"/>
                <a:gd name="T5" fmla="*/ 790 h 5094"/>
                <a:gd name="T6" fmla="*/ 438 w 2165"/>
                <a:gd name="T7" fmla="*/ 0 h 5094"/>
                <a:gd name="T8" fmla="*/ 1700 w 2165"/>
                <a:gd name="T9" fmla="*/ 0 h 5094"/>
                <a:gd name="T10" fmla="*/ 2164 w 2165"/>
                <a:gd name="T11" fmla="*/ 790 h 5094"/>
                <a:gd name="T12" fmla="*/ 2164 w 2165"/>
                <a:gd name="T13" fmla="*/ 5093 h 5094"/>
              </a:gdLst>
              <a:ahLst/>
              <a:cxnLst>
                <a:cxn ang="0">
                  <a:pos x="T0" y="T1"/>
                </a:cxn>
                <a:cxn ang="0">
                  <a:pos x="T2" y="T3"/>
                </a:cxn>
                <a:cxn ang="0">
                  <a:pos x="T4" y="T5"/>
                </a:cxn>
                <a:cxn ang="0">
                  <a:pos x="T6" y="T7"/>
                </a:cxn>
                <a:cxn ang="0">
                  <a:pos x="T8" y="T9"/>
                </a:cxn>
                <a:cxn ang="0">
                  <a:pos x="T10" y="T11"/>
                </a:cxn>
                <a:cxn ang="0">
                  <a:pos x="T12" y="T13"/>
                </a:cxn>
              </a:cxnLst>
              <a:rect l="0" t="0" r="r" b="b"/>
              <a:pathLst>
                <a:path w="2165" h="5094">
                  <a:moveTo>
                    <a:pt x="2164" y="5093"/>
                  </a:moveTo>
                  <a:lnTo>
                    <a:pt x="0" y="5093"/>
                  </a:lnTo>
                  <a:lnTo>
                    <a:pt x="0" y="790"/>
                  </a:lnTo>
                  <a:lnTo>
                    <a:pt x="438" y="0"/>
                  </a:lnTo>
                  <a:lnTo>
                    <a:pt x="1700" y="0"/>
                  </a:lnTo>
                  <a:lnTo>
                    <a:pt x="2164" y="790"/>
                  </a:lnTo>
                  <a:lnTo>
                    <a:pt x="2164" y="5093"/>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7" name="Freeform 189">
              <a:extLst>
                <a:ext uri="{FF2B5EF4-FFF2-40B4-BE49-F238E27FC236}">
                  <a16:creationId xmlns:a16="http://schemas.microsoft.com/office/drawing/2014/main" id="{26765AB1-E69B-734F-8A59-5599DD677800}"/>
                </a:ext>
              </a:extLst>
            </p:cNvPr>
            <p:cNvSpPr>
              <a:spLocks noChangeArrowheads="1"/>
            </p:cNvSpPr>
            <p:nvPr/>
          </p:nvSpPr>
          <p:spPr bwMode="auto">
            <a:xfrm>
              <a:off x="13122776" y="8200588"/>
              <a:ext cx="171745" cy="377318"/>
            </a:xfrm>
            <a:custGeom>
              <a:avLst/>
              <a:gdLst>
                <a:gd name="T0" fmla="*/ 292 w 293"/>
                <a:gd name="T1" fmla="*/ 638 h 639"/>
                <a:gd name="T2" fmla="*/ 0 w 293"/>
                <a:gd name="T3" fmla="*/ 638 h 639"/>
                <a:gd name="T4" fmla="*/ 0 w 293"/>
                <a:gd name="T5" fmla="*/ 0 h 639"/>
                <a:gd name="T6" fmla="*/ 292 w 293"/>
                <a:gd name="T7" fmla="*/ 0 h 639"/>
                <a:gd name="T8" fmla="*/ 292 w 293"/>
                <a:gd name="T9" fmla="*/ 638 h 639"/>
              </a:gdLst>
              <a:ahLst/>
              <a:cxnLst>
                <a:cxn ang="0">
                  <a:pos x="T0" y="T1"/>
                </a:cxn>
                <a:cxn ang="0">
                  <a:pos x="T2" y="T3"/>
                </a:cxn>
                <a:cxn ang="0">
                  <a:pos x="T4" y="T5"/>
                </a:cxn>
                <a:cxn ang="0">
                  <a:pos x="T6" y="T7"/>
                </a:cxn>
                <a:cxn ang="0">
                  <a:pos x="T8" y="T9"/>
                </a:cxn>
              </a:cxnLst>
              <a:rect l="0" t="0" r="r" b="b"/>
              <a:pathLst>
                <a:path w="293" h="639">
                  <a:moveTo>
                    <a:pt x="292" y="638"/>
                  </a:moveTo>
                  <a:lnTo>
                    <a:pt x="0" y="638"/>
                  </a:lnTo>
                  <a:lnTo>
                    <a:pt x="0" y="0"/>
                  </a:lnTo>
                  <a:lnTo>
                    <a:pt x="292" y="0"/>
                  </a:lnTo>
                  <a:lnTo>
                    <a:pt x="292" y="638"/>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8" name="Freeform 190">
              <a:extLst>
                <a:ext uri="{FF2B5EF4-FFF2-40B4-BE49-F238E27FC236}">
                  <a16:creationId xmlns:a16="http://schemas.microsoft.com/office/drawing/2014/main" id="{4DB17847-9909-874F-83A7-8BC547F07608}"/>
                </a:ext>
              </a:extLst>
            </p:cNvPr>
            <p:cNvSpPr>
              <a:spLocks noChangeArrowheads="1"/>
            </p:cNvSpPr>
            <p:nvPr/>
          </p:nvSpPr>
          <p:spPr bwMode="auto">
            <a:xfrm>
              <a:off x="13388200" y="8200588"/>
              <a:ext cx="169142" cy="377318"/>
            </a:xfrm>
            <a:custGeom>
              <a:avLst/>
              <a:gdLst>
                <a:gd name="T0" fmla="*/ 285 w 286"/>
                <a:gd name="T1" fmla="*/ 638 h 639"/>
                <a:gd name="T2" fmla="*/ 0 w 286"/>
                <a:gd name="T3" fmla="*/ 638 h 639"/>
                <a:gd name="T4" fmla="*/ 0 w 286"/>
                <a:gd name="T5" fmla="*/ 0 h 639"/>
                <a:gd name="T6" fmla="*/ 285 w 286"/>
                <a:gd name="T7" fmla="*/ 0 h 639"/>
                <a:gd name="T8" fmla="*/ 285 w 286"/>
                <a:gd name="T9" fmla="*/ 638 h 639"/>
              </a:gdLst>
              <a:ahLst/>
              <a:cxnLst>
                <a:cxn ang="0">
                  <a:pos x="T0" y="T1"/>
                </a:cxn>
                <a:cxn ang="0">
                  <a:pos x="T2" y="T3"/>
                </a:cxn>
                <a:cxn ang="0">
                  <a:pos x="T4" y="T5"/>
                </a:cxn>
                <a:cxn ang="0">
                  <a:pos x="T6" y="T7"/>
                </a:cxn>
                <a:cxn ang="0">
                  <a:pos x="T8" y="T9"/>
                </a:cxn>
              </a:cxnLst>
              <a:rect l="0" t="0" r="r" b="b"/>
              <a:pathLst>
                <a:path w="286" h="639">
                  <a:moveTo>
                    <a:pt x="285" y="638"/>
                  </a:moveTo>
                  <a:lnTo>
                    <a:pt x="0" y="638"/>
                  </a:lnTo>
                  <a:lnTo>
                    <a:pt x="0" y="0"/>
                  </a:lnTo>
                  <a:lnTo>
                    <a:pt x="285" y="0"/>
                  </a:lnTo>
                  <a:lnTo>
                    <a:pt x="285" y="638"/>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09" name="Freeform 191">
              <a:extLst>
                <a:ext uri="{FF2B5EF4-FFF2-40B4-BE49-F238E27FC236}">
                  <a16:creationId xmlns:a16="http://schemas.microsoft.com/office/drawing/2014/main" id="{B36F827A-8D28-2D4F-815E-9A8114E901F9}"/>
                </a:ext>
              </a:extLst>
            </p:cNvPr>
            <p:cNvSpPr>
              <a:spLocks noChangeArrowheads="1"/>
            </p:cNvSpPr>
            <p:nvPr/>
          </p:nvSpPr>
          <p:spPr bwMode="auto">
            <a:xfrm>
              <a:off x="13656226" y="8200588"/>
              <a:ext cx="169144" cy="377318"/>
            </a:xfrm>
            <a:custGeom>
              <a:avLst/>
              <a:gdLst>
                <a:gd name="T0" fmla="*/ 285 w 286"/>
                <a:gd name="T1" fmla="*/ 638 h 639"/>
                <a:gd name="T2" fmla="*/ 0 w 286"/>
                <a:gd name="T3" fmla="*/ 638 h 639"/>
                <a:gd name="T4" fmla="*/ 0 w 286"/>
                <a:gd name="T5" fmla="*/ 0 h 639"/>
                <a:gd name="T6" fmla="*/ 285 w 286"/>
                <a:gd name="T7" fmla="*/ 0 h 639"/>
                <a:gd name="T8" fmla="*/ 285 w 286"/>
                <a:gd name="T9" fmla="*/ 638 h 639"/>
              </a:gdLst>
              <a:ahLst/>
              <a:cxnLst>
                <a:cxn ang="0">
                  <a:pos x="T0" y="T1"/>
                </a:cxn>
                <a:cxn ang="0">
                  <a:pos x="T2" y="T3"/>
                </a:cxn>
                <a:cxn ang="0">
                  <a:pos x="T4" y="T5"/>
                </a:cxn>
                <a:cxn ang="0">
                  <a:pos x="T6" y="T7"/>
                </a:cxn>
                <a:cxn ang="0">
                  <a:pos x="T8" y="T9"/>
                </a:cxn>
              </a:cxnLst>
              <a:rect l="0" t="0" r="r" b="b"/>
              <a:pathLst>
                <a:path w="286" h="639">
                  <a:moveTo>
                    <a:pt x="285" y="638"/>
                  </a:moveTo>
                  <a:lnTo>
                    <a:pt x="0" y="638"/>
                  </a:lnTo>
                  <a:lnTo>
                    <a:pt x="0" y="0"/>
                  </a:lnTo>
                  <a:lnTo>
                    <a:pt x="285" y="0"/>
                  </a:lnTo>
                  <a:lnTo>
                    <a:pt x="285" y="638"/>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0" name="Freeform 192">
              <a:extLst>
                <a:ext uri="{FF2B5EF4-FFF2-40B4-BE49-F238E27FC236}">
                  <a16:creationId xmlns:a16="http://schemas.microsoft.com/office/drawing/2014/main" id="{F921DF9D-00CD-AC4A-8ABA-9835B107E53D}"/>
                </a:ext>
              </a:extLst>
            </p:cNvPr>
            <p:cNvSpPr>
              <a:spLocks noChangeArrowheads="1"/>
            </p:cNvSpPr>
            <p:nvPr/>
          </p:nvSpPr>
          <p:spPr bwMode="auto">
            <a:xfrm>
              <a:off x="13122776" y="8674188"/>
              <a:ext cx="171745" cy="377318"/>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1" name="Freeform 193">
              <a:extLst>
                <a:ext uri="{FF2B5EF4-FFF2-40B4-BE49-F238E27FC236}">
                  <a16:creationId xmlns:a16="http://schemas.microsoft.com/office/drawing/2014/main" id="{A1BA4B5B-A4A7-EC4C-99A4-CC84BC8B57EE}"/>
                </a:ext>
              </a:extLst>
            </p:cNvPr>
            <p:cNvSpPr>
              <a:spLocks noChangeArrowheads="1"/>
            </p:cNvSpPr>
            <p:nvPr/>
          </p:nvSpPr>
          <p:spPr bwMode="auto">
            <a:xfrm>
              <a:off x="13388200" y="8674188"/>
              <a:ext cx="169142"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2" name="Freeform 194">
              <a:extLst>
                <a:ext uri="{FF2B5EF4-FFF2-40B4-BE49-F238E27FC236}">
                  <a16:creationId xmlns:a16="http://schemas.microsoft.com/office/drawing/2014/main" id="{228BF4AB-385C-8D45-BC4F-C4DD93ED5729}"/>
                </a:ext>
              </a:extLst>
            </p:cNvPr>
            <p:cNvSpPr>
              <a:spLocks noChangeArrowheads="1"/>
            </p:cNvSpPr>
            <p:nvPr/>
          </p:nvSpPr>
          <p:spPr bwMode="auto">
            <a:xfrm>
              <a:off x="13656226" y="8674188"/>
              <a:ext cx="169144" cy="377318"/>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3" name="Freeform 195">
              <a:extLst>
                <a:ext uri="{FF2B5EF4-FFF2-40B4-BE49-F238E27FC236}">
                  <a16:creationId xmlns:a16="http://schemas.microsoft.com/office/drawing/2014/main" id="{43173523-0946-2740-A5C2-D60EE69655CB}"/>
                </a:ext>
              </a:extLst>
            </p:cNvPr>
            <p:cNvSpPr>
              <a:spLocks noChangeArrowheads="1"/>
            </p:cNvSpPr>
            <p:nvPr/>
          </p:nvSpPr>
          <p:spPr bwMode="auto">
            <a:xfrm>
              <a:off x="13122776" y="9145184"/>
              <a:ext cx="171745" cy="377319"/>
            </a:xfrm>
            <a:custGeom>
              <a:avLst/>
              <a:gdLst>
                <a:gd name="T0" fmla="*/ 292 w 293"/>
                <a:gd name="T1" fmla="*/ 637 h 638"/>
                <a:gd name="T2" fmla="*/ 0 w 293"/>
                <a:gd name="T3" fmla="*/ 637 h 638"/>
                <a:gd name="T4" fmla="*/ 0 w 293"/>
                <a:gd name="T5" fmla="*/ 0 h 638"/>
                <a:gd name="T6" fmla="*/ 292 w 293"/>
                <a:gd name="T7" fmla="*/ 0 h 638"/>
                <a:gd name="T8" fmla="*/ 292 w 293"/>
                <a:gd name="T9" fmla="*/ 637 h 638"/>
              </a:gdLst>
              <a:ahLst/>
              <a:cxnLst>
                <a:cxn ang="0">
                  <a:pos x="T0" y="T1"/>
                </a:cxn>
                <a:cxn ang="0">
                  <a:pos x="T2" y="T3"/>
                </a:cxn>
                <a:cxn ang="0">
                  <a:pos x="T4" y="T5"/>
                </a:cxn>
                <a:cxn ang="0">
                  <a:pos x="T6" y="T7"/>
                </a:cxn>
                <a:cxn ang="0">
                  <a:pos x="T8" y="T9"/>
                </a:cxn>
              </a:cxnLst>
              <a:rect l="0" t="0" r="r" b="b"/>
              <a:pathLst>
                <a:path w="293" h="638">
                  <a:moveTo>
                    <a:pt x="292" y="637"/>
                  </a:moveTo>
                  <a:lnTo>
                    <a:pt x="0" y="637"/>
                  </a:lnTo>
                  <a:lnTo>
                    <a:pt x="0" y="0"/>
                  </a:lnTo>
                  <a:lnTo>
                    <a:pt x="292" y="0"/>
                  </a:lnTo>
                  <a:lnTo>
                    <a:pt x="292"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4" name="Freeform 196">
              <a:extLst>
                <a:ext uri="{FF2B5EF4-FFF2-40B4-BE49-F238E27FC236}">
                  <a16:creationId xmlns:a16="http://schemas.microsoft.com/office/drawing/2014/main" id="{8B8FC475-D4E7-CB4C-BAD3-47BD32071F15}"/>
                </a:ext>
              </a:extLst>
            </p:cNvPr>
            <p:cNvSpPr>
              <a:spLocks noChangeArrowheads="1"/>
            </p:cNvSpPr>
            <p:nvPr/>
          </p:nvSpPr>
          <p:spPr bwMode="auto">
            <a:xfrm>
              <a:off x="13388200" y="9145184"/>
              <a:ext cx="169142" cy="377319"/>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5" name="Freeform 197">
              <a:extLst>
                <a:ext uri="{FF2B5EF4-FFF2-40B4-BE49-F238E27FC236}">
                  <a16:creationId xmlns:a16="http://schemas.microsoft.com/office/drawing/2014/main" id="{3B4786A6-DB56-934C-83FD-EA25C979C2CD}"/>
                </a:ext>
              </a:extLst>
            </p:cNvPr>
            <p:cNvSpPr>
              <a:spLocks noChangeArrowheads="1"/>
            </p:cNvSpPr>
            <p:nvPr/>
          </p:nvSpPr>
          <p:spPr bwMode="auto">
            <a:xfrm>
              <a:off x="13656226" y="9145184"/>
              <a:ext cx="169144" cy="377319"/>
            </a:xfrm>
            <a:custGeom>
              <a:avLst/>
              <a:gdLst>
                <a:gd name="T0" fmla="*/ 285 w 286"/>
                <a:gd name="T1" fmla="*/ 637 h 638"/>
                <a:gd name="T2" fmla="*/ 0 w 286"/>
                <a:gd name="T3" fmla="*/ 637 h 638"/>
                <a:gd name="T4" fmla="*/ 0 w 286"/>
                <a:gd name="T5" fmla="*/ 0 h 638"/>
                <a:gd name="T6" fmla="*/ 285 w 286"/>
                <a:gd name="T7" fmla="*/ 0 h 638"/>
                <a:gd name="T8" fmla="*/ 285 w 286"/>
                <a:gd name="T9" fmla="*/ 637 h 638"/>
              </a:gdLst>
              <a:ahLst/>
              <a:cxnLst>
                <a:cxn ang="0">
                  <a:pos x="T0" y="T1"/>
                </a:cxn>
                <a:cxn ang="0">
                  <a:pos x="T2" y="T3"/>
                </a:cxn>
                <a:cxn ang="0">
                  <a:pos x="T4" y="T5"/>
                </a:cxn>
                <a:cxn ang="0">
                  <a:pos x="T6" y="T7"/>
                </a:cxn>
                <a:cxn ang="0">
                  <a:pos x="T8" y="T9"/>
                </a:cxn>
              </a:cxnLst>
              <a:rect l="0" t="0" r="r" b="b"/>
              <a:pathLst>
                <a:path w="286" h="638">
                  <a:moveTo>
                    <a:pt x="285" y="637"/>
                  </a:moveTo>
                  <a:lnTo>
                    <a:pt x="0" y="637"/>
                  </a:lnTo>
                  <a:lnTo>
                    <a:pt x="0" y="0"/>
                  </a:lnTo>
                  <a:lnTo>
                    <a:pt x="285" y="0"/>
                  </a:lnTo>
                  <a:lnTo>
                    <a:pt x="285" y="637"/>
                  </a:ln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6" name="Freeform 198">
              <a:extLst>
                <a:ext uri="{FF2B5EF4-FFF2-40B4-BE49-F238E27FC236}">
                  <a16:creationId xmlns:a16="http://schemas.microsoft.com/office/drawing/2014/main" id="{D99B3773-37B9-C543-B9C2-8537E68B343C}"/>
                </a:ext>
              </a:extLst>
            </p:cNvPr>
            <p:cNvSpPr>
              <a:spLocks noChangeArrowheads="1"/>
            </p:cNvSpPr>
            <p:nvPr/>
          </p:nvSpPr>
          <p:spPr bwMode="auto">
            <a:xfrm>
              <a:off x="16664364" y="8015831"/>
              <a:ext cx="1272474" cy="2711488"/>
            </a:xfrm>
            <a:custGeom>
              <a:avLst/>
              <a:gdLst>
                <a:gd name="T0" fmla="*/ 2157 w 2158"/>
                <a:gd name="T1" fmla="*/ 4595 h 4596"/>
                <a:gd name="T2" fmla="*/ 0 w 2158"/>
                <a:gd name="T3" fmla="*/ 4595 h 4596"/>
                <a:gd name="T4" fmla="*/ 0 w 2158"/>
                <a:gd name="T5" fmla="*/ 1461 h 4596"/>
                <a:gd name="T6" fmla="*/ 1081 w 2158"/>
                <a:gd name="T7" fmla="*/ 0 h 4596"/>
                <a:gd name="T8" fmla="*/ 2157 w 2158"/>
                <a:gd name="T9" fmla="*/ 1461 h 4596"/>
                <a:gd name="T10" fmla="*/ 2157 w 2158"/>
                <a:gd name="T11" fmla="*/ 4595 h 4596"/>
              </a:gdLst>
              <a:ahLst/>
              <a:cxnLst>
                <a:cxn ang="0">
                  <a:pos x="T0" y="T1"/>
                </a:cxn>
                <a:cxn ang="0">
                  <a:pos x="T2" y="T3"/>
                </a:cxn>
                <a:cxn ang="0">
                  <a:pos x="T4" y="T5"/>
                </a:cxn>
                <a:cxn ang="0">
                  <a:pos x="T6" y="T7"/>
                </a:cxn>
                <a:cxn ang="0">
                  <a:pos x="T8" y="T9"/>
                </a:cxn>
                <a:cxn ang="0">
                  <a:pos x="T10" y="T11"/>
                </a:cxn>
              </a:cxnLst>
              <a:rect l="0" t="0" r="r" b="b"/>
              <a:pathLst>
                <a:path w="2158" h="4596">
                  <a:moveTo>
                    <a:pt x="2157" y="4595"/>
                  </a:moveTo>
                  <a:lnTo>
                    <a:pt x="0" y="4595"/>
                  </a:lnTo>
                  <a:lnTo>
                    <a:pt x="0" y="1461"/>
                  </a:lnTo>
                  <a:lnTo>
                    <a:pt x="1081" y="0"/>
                  </a:lnTo>
                  <a:lnTo>
                    <a:pt x="2157" y="1461"/>
                  </a:lnTo>
                  <a:lnTo>
                    <a:pt x="2157" y="4595"/>
                  </a:lnTo>
                </a:path>
              </a:pathLst>
            </a:custGeom>
            <a:solidFill>
              <a:srgbClr val="E31F16"/>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7" name="Freeform 199">
              <a:extLst>
                <a:ext uri="{FF2B5EF4-FFF2-40B4-BE49-F238E27FC236}">
                  <a16:creationId xmlns:a16="http://schemas.microsoft.com/office/drawing/2014/main" id="{B12C678A-82D9-4744-B5C4-4F8DD2EFEF89}"/>
                </a:ext>
              </a:extLst>
            </p:cNvPr>
            <p:cNvSpPr>
              <a:spLocks noChangeArrowheads="1"/>
            </p:cNvSpPr>
            <p:nvPr/>
          </p:nvSpPr>
          <p:spPr bwMode="auto">
            <a:xfrm>
              <a:off x="16838711" y="9735883"/>
              <a:ext cx="928983" cy="486610"/>
            </a:xfrm>
            <a:custGeom>
              <a:avLst/>
              <a:gdLst>
                <a:gd name="T0" fmla="*/ 1572 w 1573"/>
                <a:gd name="T1" fmla="*/ 0 h 825"/>
                <a:gd name="T2" fmla="*/ 0 w 1573"/>
                <a:gd name="T3" fmla="*/ 0 h 825"/>
                <a:gd name="T4" fmla="*/ 0 w 1573"/>
                <a:gd name="T5" fmla="*/ 824 h 825"/>
                <a:gd name="T6" fmla="*/ 1572 w 1573"/>
                <a:gd name="T7" fmla="*/ 824 h 825"/>
                <a:gd name="T8" fmla="*/ 1572 w 1573"/>
                <a:gd name="T9" fmla="*/ 0 h 825"/>
              </a:gdLst>
              <a:ahLst/>
              <a:cxnLst>
                <a:cxn ang="0">
                  <a:pos x="T0" y="T1"/>
                </a:cxn>
                <a:cxn ang="0">
                  <a:pos x="T2" y="T3"/>
                </a:cxn>
                <a:cxn ang="0">
                  <a:pos x="T4" y="T5"/>
                </a:cxn>
                <a:cxn ang="0">
                  <a:pos x="T6" y="T7"/>
                </a:cxn>
                <a:cxn ang="0">
                  <a:pos x="T8" y="T9"/>
                </a:cxn>
              </a:cxnLst>
              <a:rect l="0" t="0" r="r" b="b"/>
              <a:pathLst>
                <a:path w="1573" h="825">
                  <a:moveTo>
                    <a:pt x="1572" y="0"/>
                  </a:moveTo>
                  <a:lnTo>
                    <a:pt x="0" y="0"/>
                  </a:lnTo>
                  <a:lnTo>
                    <a:pt x="0" y="824"/>
                  </a:lnTo>
                  <a:lnTo>
                    <a:pt x="1572" y="824"/>
                  </a:lnTo>
                  <a:lnTo>
                    <a:pt x="1572" y="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8" name="Freeform 200">
              <a:extLst>
                <a:ext uri="{FF2B5EF4-FFF2-40B4-BE49-F238E27FC236}">
                  <a16:creationId xmlns:a16="http://schemas.microsoft.com/office/drawing/2014/main" id="{7D8D3A97-B845-9B4E-854E-9405F2569070}"/>
                </a:ext>
              </a:extLst>
            </p:cNvPr>
            <p:cNvSpPr>
              <a:spLocks noChangeArrowheads="1"/>
            </p:cNvSpPr>
            <p:nvPr/>
          </p:nvSpPr>
          <p:spPr bwMode="auto">
            <a:xfrm>
              <a:off x="16726816" y="9483470"/>
              <a:ext cx="1147569" cy="338285"/>
            </a:xfrm>
            <a:custGeom>
              <a:avLst/>
              <a:gdLst>
                <a:gd name="T0" fmla="*/ 1938 w 1945"/>
                <a:gd name="T1" fmla="*/ 465 h 572"/>
                <a:gd name="T2" fmla="*/ 1938 w 1945"/>
                <a:gd name="T3" fmla="*/ 465 h 572"/>
                <a:gd name="T4" fmla="*/ 1832 w 1945"/>
                <a:gd name="T5" fmla="*/ 0 h 572"/>
                <a:gd name="T6" fmla="*/ 1187 w 1945"/>
                <a:gd name="T7" fmla="*/ 0 h 572"/>
                <a:gd name="T8" fmla="*/ 782 w 1945"/>
                <a:gd name="T9" fmla="*/ 0 h 572"/>
                <a:gd name="T10" fmla="*/ 119 w 1945"/>
                <a:gd name="T11" fmla="*/ 0 h 572"/>
                <a:gd name="T12" fmla="*/ 6 w 1945"/>
                <a:gd name="T13" fmla="*/ 465 h 572"/>
                <a:gd name="T14" fmla="*/ 0 w 1945"/>
                <a:gd name="T15" fmla="*/ 492 h 572"/>
                <a:gd name="T16" fmla="*/ 73 w 1945"/>
                <a:gd name="T17" fmla="*/ 571 h 572"/>
                <a:gd name="T18" fmla="*/ 152 w 1945"/>
                <a:gd name="T19" fmla="*/ 492 h 572"/>
                <a:gd name="T20" fmla="*/ 224 w 1945"/>
                <a:gd name="T21" fmla="*/ 571 h 572"/>
                <a:gd name="T22" fmla="*/ 298 w 1945"/>
                <a:gd name="T23" fmla="*/ 492 h 572"/>
                <a:gd name="T24" fmla="*/ 377 w 1945"/>
                <a:gd name="T25" fmla="*/ 571 h 572"/>
                <a:gd name="T26" fmla="*/ 450 w 1945"/>
                <a:gd name="T27" fmla="*/ 492 h 572"/>
                <a:gd name="T28" fmla="*/ 523 w 1945"/>
                <a:gd name="T29" fmla="*/ 571 h 572"/>
                <a:gd name="T30" fmla="*/ 596 w 1945"/>
                <a:gd name="T31" fmla="*/ 492 h 572"/>
                <a:gd name="T32" fmla="*/ 676 w 1945"/>
                <a:gd name="T33" fmla="*/ 571 h 572"/>
                <a:gd name="T34" fmla="*/ 749 w 1945"/>
                <a:gd name="T35" fmla="*/ 492 h 572"/>
                <a:gd name="T36" fmla="*/ 822 w 1945"/>
                <a:gd name="T37" fmla="*/ 571 h 572"/>
                <a:gd name="T38" fmla="*/ 895 w 1945"/>
                <a:gd name="T39" fmla="*/ 492 h 572"/>
                <a:gd name="T40" fmla="*/ 975 w 1945"/>
                <a:gd name="T41" fmla="*/ 571 h 572"/>
                <a:gd name="T42" fmla="*/ 1048 w 1945"/>
                <a:gd name="T43" fmla="*/ 492 h 572"/>
                <a:gd name="T44" fmla="*/ 1121 w 1945"/>
                <a:gd name="T45" fmla="*/ 571 h 572"/>
                <a:gd name="T46" fmla="*/ 1194 w 1945"/>
                <a:gd name="T47" fmla="*/ 492 h 572"/>
                <a:gd name="T48" fmla="*/ 1274 w 1945"/>
                <a:gd name="T49" fmla="*/ 571 h 572"/>
                <a:gd name="T50" fmla="*/ 1347 w 1945"/>
                <a:gd name="T51" fmla="*/ 492 h 572"/>
                <a:gd name="T52" fmla="*/ 1420 w 1945"/>
                <a:gd name="T53" fmla="*/ 571 h 572"/>
                <a:gd name="T54" fmla="*/ 1499 w 1945"/>
                <a:gd name="T55" fmla="*/ 492 h 572"/>
                <a:gd name="T56" fmla="*/ 1573 w 1945"/>
                <a:gd name="T57" fmla="*/ 571 h 572"/>
                <a:gd name="T58" fmla="*/ 1646 w 1945"/>
                <a:gd name="T59" fmla="*/ 492 h 572"/>
                <a:gd name="T60" fmla="*/ 1719 w 1945"/>
                <a:gd name="T61" fmla="*/ 571 h 572"/>
                <a:gd name="T62" fmla="*/ 1798 w 1945"/>
                <a:gd name="T63" fmla="*/ 492 h 572"/>
                <a:gd name="T64" fmla="*/ 1871 w 1945"/>
                <a:gd name="T65" fmla="*/ 571 h 572"/>
                <a:gd name="T66" fmla="*/ 1944 w 1945"/>
                <a:gd name="T67" fmla="*/ 492 h 572"/>
                <a:gd name="T68" fmla="*/ 1938 w 1945"/>
                <a:gd name="T69" fmla="*/ 465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45" h="572">
                  <a:moveTo>
                    <a:pt x="1938" y="465"/>
                  </a:moveTo>
                  <a:lnTo>
                    <a:pt x="1938" y="465"/>
                  </a:lnTo>
                  <a:cubicBezTo>
                    <a:pt x="1832" y="0"/>
                    <a:pt x="1832" y="0"/>
                    <a:pt x="1832" y="0"/>
                  </a:cubicBezTo>
                  <a:cubicBezTo>
                    <a:pt x="1187" y="0"/>
                    <a:pt x="1187" y="0"/>
                    <a:pt x="1187" y="0"/>
                  </a:cubicBezTo>
                  <a:cubicBezTo>
                    <a:pt x="782" y="0"/>
                    <a:pt x="782" y="0"/>
                    <a:pt x="782" y="0"/>
                  </a:cubicBezTo>
                  <a:cubicBezTo>
                    <a:pt x="119" y="0"/>
                    <a:pt x="119" y="0"/>
                    <a:pt x="119" y="0"/>
                  </a:cubicBezTo>
                  <a:cubicBezTo>
                    <a:pt x="6" y="465"/>
                    <a:pt x="6" y="465"/>
                    <a:pt x="6" y="465"/>
                  </a:cubicBezTo>
                  <a:cubicBezTo>
                    <a:pt x="0" y="478"/>
                    <a:pt x="0" y="485"/>
                    <a:pt x="0" y="492"/>
                  </a:cubicBezTo>
                  <a:cubicBezTo>
                    <a:pt x="0" y="538"/>
                    <a:pt x="33" y="571"/>
                    <a:pt x="73" y="571"/>
                  </a:cubicBezTo>
                  <a:cubicBezTo>
                    <a:pt x="119" y="571"/>
                    <a:pt x="152" y="538"/>
                    <a:pt x="152" y="492"/>
                  </a:cubicBezTo>
                  <a:cubicBezTo>
                    <a:pt x="152" y="538"/>
                    <a:pt x="186" y="571"/>
                    <a:pt x="224" y="571"/>
                  </a:cubicBezTo>
                  <a:cubicBezTo>
                    <a:pt x="264" y="571"/>
                    <a:pt x="298" y="538"/>
                    <a:pt x="298" y="492"/>
                  </a:cubicBezTo>
                  <a:cubicBezTo>
                    <a:pt x="298" y="538"/>
                    <a:pt x="331" y="571"/>
                    <a:pt x="377" y="571"/>
                  </a:cubicBezTo>
                  <a:cubicBezTo>
                    <a:pt x="417" y="571"/>
                    <a:pt x="450" y="538"/>
                    <a:pt x="450" y="492"/>
                  </a:cubicBezTo>
                  <a:cubicBezTo>
                    <a:pt x="450" y="538"/>
                    <a:pt x="483" y="571"/>
                    <a:pt x="523" y="571"/>
                  </a:cubicBezTo>
                  <a:cubicBezTo>
                    <a:pt x="563" y="571"/>
                    <a:pt x="596" y="538"/>
                    <a:pt x="596" y="492"/>
                  </a:cubicBezTo>
                  <a:cubicBezTo>
                    <a:pt x="596" y="538"/>
                    <a:pt x="629" y="571"/>
                    <a:pt x="676" y="571"/>
                  </a:cubicBezTo>
                  <a:cubicBezTo>
                    <a:pt x="716" y="571"/>
                    <a:pt x="749" y="538"/>
                    <a:pt x="749" y="492"/>
                  </a:cubicBezTo>
                  <a:cubicBezTo>
                    <a:pt x="749" y="538"/>
                    <a:pt x="782" y="571"/>
                    <a:pt x="822" y="571"/>
                  </a:cubicBezTo>
                  <a:cubicBezTo>
                    <a:pt x="862" y="571"/>
                    <a:pt x="895" y="538"/>
                    <a:pt x="895" y="492"/>
                  </a:cubicBezTo>
                  <a:cubicBezTo>
                    <a:pt x="895" y="538"/>
                    <a:pt x="928" y="571"/>
                    <a:pt x="975" y="571"/>
                  </a:cubicBezTo>
                  <a:cubicBezTo>
                    <a:pt x="1015" y="571"/>
                    <a:pt x="1048" y="538"/>
                    <a:pt x="1048" y="492"/>
                  </a:cubicBezTo>
                  <a:cubicBezTo>
                    <a:pt x="1048" y="538"/>
                    <a:pt x="1081" y="571"/>
                    <a:pt x="1121" y="571"/>
                  </a:cubicBezTo>
                  <a:cubicBezTo>
                    <a:pt x="1161" y="571"/>
                    <a:pt x="1194" y="538"/>
                    <a:pt x="1194" y="492"/>
                  </a:cubicBezTo>
                  <a:cubicBezTo>
                    <a:pt x="1194" y="538"/>
                    <a:pt x="1227" y="571"/>
                    <a:pt x="1274" y="571"/>
                  </a:cubicBezTo>
                  <a:cubicBezTo>
                    <a:pt x="1314" y="571"/>
                    <a:pt x="1347" y="538"/>
                    <a:pt x="1347" y="492"/>
                  </a:cubicBezTo>
                  <a:cubicBezTo>
                    <a:pt x="1347" y="538"/>
                    <a:pt x="1380" y="571"/>
                    <a:pt x="1420" y="571"/>
                  </a:cubicBezTo>
                  <a:cubicBezTo>
                    <a:pt x="1459" y="571"/>
                    <a:pt x="1499" y="538"/>
                    <a:pt x="1499" y="492"/>
                  </a:cubicBezTo>
                  <a:cubicBezTo>
                    <a:pt x="1499" y="538"/>
                    <a:pt x="1533" y="571"/>
                    <a:pt x="1573" y="571"/>
                  </a:cubicBezTo>
                  <a:cubicBezTo>
                    <a:pt x="1612" y="571"/>
                    <a:pt x="1646" y="538"/>
                    <a:pt x="1646" y="492"/>
                  </a:cubicBezTo>
                  <a:cubicBezTo>
                    <a:pt x="1646" y="538"/>
                    <a:pt x="1679" y="571"/>
                    <a:pt x="1719" y="571"/>
                  </a:cubicBezTo>
                  <a:cubicBezTo>
                    <a:pt x="1765" y="571"/>
                    <a:pt x="1798" y="538"/>
                    <a:pt x="1798" y="492"/>
                  </a:cubicBezTo>
                  <a:cubicBezTo>
                    <a:pt x="1798" y="538"/>
                    <a:pt x="1832" y="571"/>
                    <a:pt x="1871" y="571"/>
                  </a:cubicBezTo>
                  <a:cubicBezTo>
                    <a:pt x="1911" y="571"/>
                    <a:pt x="1944" y="538"/>
                    <a:pt x="1944" y="492"/>
                  </a:cubicBezTo>
                  <a:cubicBezTo>
                    <a:pt x="1944" y="485"/>
                    <a:pt x="1944" y="478"/>
                    <a:pt x="1938" y="465"/>
                  </a:cubicBez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19" name="Freeform 201">
              <a:extLst>
                <a:ext uri="{FF2B5EF4-FFF2-40B4-BE49-F238E27FC236}">
                  <a16:creationId xmlns:a16="http://schemas.microsoft.com/office/drawing/2014/main" id="{AE27FDEC-8E1D-C448-9DDE-DAE9A40E8982}"/>
                </a:ext>
              </a:extLst>
            </p:cNvPr>
            <p:cNvSpPr>
              <a:spLocks noChangeArrowheads="1"/>
            </p:cNvSpPr>
            <p:nvPr/>
          </p:nvSpPr>
          <p:spPr bwMode="auto">
            <a:xfrm>
              <a:off x="16846517" y="8952622"/>
              <a:ext cx="145723" cy="338285"/>
            </a:xfrm>
            <a:custGeom>
              <a:avLst/>
              <a:gdLst>
                <a:gd name="T0" fmla="*/ 245 w 246"/>
                <a:gd name="T1" fmla="*/ 571 h 572"/>
                <a:gd name="T2" fmla="*/ 0 w 246"/>
                <a:gd name="T3" fmla="*/ 571 h 572"/>
                <a:gd name="T4" fmla="*/ 0 w 246"/>
                <a:gd name="T5" fmla="*/ 0 h 572"/>
                <a:gd name="T6" fmla="*/ 245 w 246"/>
                <a:gd name="T7" fmla="*/ 0 h 572"/>
                <a:gd name="T8" fmla="*/ 245 w 246"/>
                <a:gd name="T9" fmla="*/ 571 h 572"/>
              </a:gdLst>
              <a:ahLst/>
              <a:cxnLst>
                <a:cxn ang="0">
                  <a:pos x="T0" y="T1"/>
                </a:cxn>
                <a:cxn ang="0">
                  <a:pos x="T2" y="T3"/>
                </a:cxn>
                <a:cxn ang="0">
                  <a:pos x="T4" y="T5"/>
                </a:cxn>
                <a:cxn ang="0">
                  <a:pos x="T6" y="T7"/>
                </a:cxn>
                <a:cxn ang="0">
                  <a:pos x="T8" y="T9"/>
                </a:cxn>
              </a:cxnLst>
              <a:rect l="0" t="0" r="r" b="b"/>
              <a:pathLst>
                <a:path w="246" h="572">
                  <a:moveTo>
                    <a:pt x="245" y="571"/>
                  </a:moveTo>
                  <a:lnTo>
                    <a:pt x="0" y="571"/>
                  </a:lnTo>
                  <a:lnTo>
                    <a:pt x="0" y="0"/>
                  </a:lnTo>
                  <a:lnTo>
                    <a:pt x="245" y="0"/>
                  </a:lnTo>
                  <a:lnTo>
                    <a:pt x="245"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0" name="Freeform 202">
              <a:extLst>
                <a:ext uri="{FF2B5EF4-FFF2-40B4-BE49-F238E27FC236}">
                  <a16:creationId xmlns:a16="http://schemas.microsoft.com/office/drawing/2014/main" id="{287D48B8-6D00-6646-AEE4-9CA6F07E46BE}"/>
                </a:ext>
              </a:extLst>
            </p:cNvPr>
            <p:cNvSpPr>
              <a:spLocks noChangeArrowheads="1"/>
            </p:cNvSpPr>
            <p:nvPr/>
          </p:nvSpPr>
          <p:spPr bwMode="auto">
            <a:xfrm>
              <a:off x="17080715" y="8952622"/>
              <a:ext cx="150927" cy="338285"/>
            </a:xfrm>
            <a:custGeom>
              <a:avLst/>
              <a:gdLst>
                <a:gd name="T0" fmla="*/ 253 w 254"/>
                <a:gd name="T1" fmla="*/ 571 h 572"/>
                <a:gd name="T2" fmla="*/ 0 w 254"/>
                <a:gd name="T3" fmla="*/ 571 h 572"/>
                <a:gd name="T4" fmla="*/ 0 w 254"/>
                <a:gd name="T5" fmla="*/ 0 h 572"/>
                <a:gd name="T6" fmla="*/ 253 w 254"/>
                <a:gd name="T7" fmla="*/ 0 h 572"/>
                <a:gd name="T8" fmla="*/ 253 w 254"/>
                <a:gd name="T9" fmla="*/ 571 h 572"/>
              </a:gdLst>
              <a:ahLst/>
              <a:cxnLst>
                <a:cxn ang="0">
                  <a:pos x="T0" y="T1"/>
                </a:cxn>
                <a:cxn ang="0">
                  <a:pos x="T2" y="T3"/>
                </a:cxn>
                <a:cxn ang="0">
                  <a:pos x="T4" y="T5"/>
                </a:cxn>
                <a:cxn ang="0">
                  <a:pos x="T6" y="T7"/>
                </a:cxn>
                <a:cxn ang="0">
                  <a:pos x="T8" y="T9"/>
                </a:cxn>
              </a:cxnLst>
              <a:rect l="0" t="0" r="r" b="b"/>
              <a:pathLst>
                <a:path w="254" h="572">
                  <a:moveTo>
                    <a:pt x="253" y="571"/>
                  </a:moveTo>
                  <a:lnTo>
                    <a:pt x="0" y="571"/>
                  </a:lnTo>
                  <a:lnTo>
                    <a:pt x="0" y="0"/>
                  </a:lnTo>
                  <a:lnTo>
                    <a:pt x="253" y="0"/>
                  </a:lnTo>
                  <a:lnTo>
                    <a:pt x="253"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1" name="Freeform 203">
              <a:extLst>
                <a:ext uri="{FF2B5EF4-FFF2-40B4-BE49-F238E27FC236}">
                  <a16:creationId xmlns:a16="http://schemas.microsoft.com/office/drawing/2014/main" id="{FA543B69-028D-054B-B721-F0FE7A813E98}"/>
                </a:ext>
              </a:extLst>
            </p:cNvPr>
            <p:cNvSpPr>
              <a:spLocks noChangeArrowheads="1"/>
            </p:cNvSpPr>
            <p:nvPr/>
          </p:nvSpPr>
          <p:spPr bwMode="auto">
            <a:xfrm>
              <a:off x="17317515" y="8952622"/>
              <a:ext cx="145723" cy="338285"/>
            </a:xfrm>
            <a:custGeom>
              <a:avLst/>
              <a:gdLst>
                <a:gd name="T0" fmla="*/ 246 w 247"/>
                <a:gd name="T1" fmla="*/ 571 h 572"/>
                <a:gd name="T2" fmla="*/ 0 w 247"/>
                <a:gd name="T3" fmla="*/ 571 h 572"/>
                <a:gd name="T4" fmla="*/ 0 w 247"/>
                <a:gd name="T5" fmla="*/ 0 h 572"/>
                <a:gd name="T6" fmla="*/ 246 w 247"/>
                <a:gd name="T7" fmla="*/ 0 h 572"/>
                <a:gd name="T8" fmla="*/ 246 w 247"/>
                <a:gd name="T9" fmla="*/ 571 h 572"/>
              </a:gdLst>
              <a:ahLst/>
              <a:cxnLst>
                <a:cxn ang="0">
                  <a:pos x="T0" y="T1"/>
                </a:cxn>
                <a:cxn ang="0">
                  <a:pos x="T2" y="T3"/>
                </a:cxn>
                <a:cxn ang="0">
                  <a:pos x="T4" y="T5"/>
                </a:cxn>
                <a:cxn ang="0">
                  <a:pos x="T6" y="T7"/>
                </a:cxn>
                <a:cxn ang="0">
                  <a:pos x="T8" y="T9"/>
                </a:cxn>
              </a:cxnLst>
              <a:rect l="0" t="0" r="r" b="b"/>
              <a:pathLst>
                <a:path w="247" h="572">
                  <a:moveTo>
                    <a:pt x="246" y="571"/>
                  </a:moveTo>
                  <a:lnTo>
                    <a:pt x="0" y="571"/>
                  </a:lnTo>
                  <a:lnTo>
                    <a:pt x="0" y="0"/>
                  </a:lnTo>
                  <a:lnTo>
                    <a:pt x="246" y="0"/>
                  </a:lnTo>
                  <a:lnTo>
                    <a:pt x="246"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2" name="Freeform 204">
              <a:extLst>
                <a:ext uri="{FF2B5EF4-FFF2-40B4-BE49-F238E27FC236}">
                  <a16:creationId xmlns:a16="http://schemas.microsoft.com/office/drawing/2014/main" id="{6A0CBCC5-5044-8246-8554-13AF2FE25F23}"/>
                </a:ext>
              </a:extLst>
            </p:cNvPr>
            <p:cNvSpPr>
              <a:spLocks noChangeArrowheads="1"/>
            </p:cNvSpPr>
            <p:nvPr/>
          </p:nvSpPr>
          <p:spPr bwMode="auto">
            <a:xfrm>
              <a:off x="17554314" y="8952622"/>
              <a:ext cx="148326" cy="338285"/>
            </a:xfrm>
            <a:custGeom>
              <a:avLst/>
              <a:gdLst>
                <a:gd name="T0" fmla="*/ 252 w 253"/>
                <a:gd name="T1" fmla="*/ 571 h 572"/>
                <a:gd name="T2" fmla="*/ 0 w 253"/>
                <a:gd name="T3" fmla="*/ 571 h 572"/>
                <a:gd name="T4" fmla="*/ 0 w 253"/>
                <a:gd name="T5" fmla="*/ 0 h 572"/>
                <a:gd name="T6" fmla="*/ 252 w 253"/>
                <a:gd name="T7" fmla="*/ 0 h 572"/>
                <a:gd name="T8" fmla="*/ 252 w 253"/>
                <a:gd name="T9" fmla="*/ 571 h 572"/>
              </a:gdLst>
              <a:ahLst/>
              <a:cxnLst>
                <a:cxn ang="0">
                  <a:pos x="T0" y="T1"/>
                </a:cxn>
                <a:cxn ang="0">
                  <a:pos x="T2" y="T3"/>
                </a:cxn>
                <a:cxn ang="0">
                  <a:pos x="T4" y="T5"/>
                </a:cxn>
                <a:cxn ang="0">
                  <a:pos x="T6" y="T7"/>
                </a:cxn>
                <a:cxn ang="0">
                  <a:pos x="T8" y="T9"/>
                </a:cxn>
              </a:cxnLst>
              <a:rect l="0" t="0" r="r" b="b"/>
              <a:pathLst>
                <a:path w="253" h="572">
                  <a:moveTo>
                    <a:pt x="252" y="571"/>
                  </a:moveTo>
                  <a:lnTo>
                    <a:pt x="0" y="571"/>
                  </a:lnTo>
                  <a:lnTo>
                    <a:pt x="0" y="0"/>
                  </a:lnTo>
                  <a:lnTo>
                    <a:pt x="252" y="0"/>
                  </a:lnTo>
                  <a:lnTo>
                    <a:pt x="252" y="571"/>
                  </a:lnTo>
                </a:path>
              </a:pathLst>
            </a:custGeom>
            <a:solidFill>
              <a:srgbClr val="9FB1C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3" name="Freeform 205">
              <a:extLst>
                <a:ext uri="{FF2B5EF4-FFF2-40B4-BE49-F238E27FC236}">
                  <a16:creationId xmlns:a16="http://schemas.microsoft.com/office/drawing/2014/main" id="{7E0F8365-02BF-BA44-AD6A-E9D98734AFC7}"/>
                </a:ext>
              </a:extLst>
            </p:cNvPr>
            <p:cNvSpPr>
              <a:spLocks noChangeArrowheads="1"/>
            </p:cNvSpPr>
            <p:nvPr/>
          </p:nvSpPr>
          <p:spPr bwMode="auto">
            <a:xfrm>
              <a:off x="15386686" y="8026240"/>
              <a:ext cx="1277677" cy="2422645"/>
            </a:xfrm>
            <a:custGeom>
              <a:avLst/>
              <a:gdLst>
                <a:gd name="T0" fmla="*/ 2165 w 2166"/>
                <a:gd name="T1" fmla="*/ 4104 h 4105"/>
                <a:gd name="T2" fmla="*/ 0 w 2166"/>
                <a:gd name="T3" fmla="*/ 4104 h 4105"/>
                <a:gd name="T4" fmla="*/ 0 w 2166"/>
                <a:gd name="T5" fmla="*/ 1461 h 4105"/>
                <a:gd name="T6" fmla="*/ 1082 w 2166"/>
                <a:gd name="T7" fmla="*/ 0 h 4105"/>
                <a:gd name="T8" fmla="*/ 2165 w 2166"/>
                <a:gd name="T9" fmla="*/ 1461 h 4105"/>
                <a:gd name="T10" fmla="*/ 2165 w 2166"/>
                <a:gd name="T11" fmla="*/ 4104 h 4105"/>
              </a:gdLst>
              <a:ahLst/>
              <a:cxnLst>
                <a:cxn ang="0">
                  <a:pos x="T0" y="T1"/>
                </a:cxn>
                <a:cxn ang="0">
                  <a:pos x="T2" y="T3"/>
                </a:cxn>
                <a:cxn ang="0">
                  <a:pos x="T4" y="T5"/>
                </a:cxn>
                <a:cxn ang="0">
                  <a:pos x="T6" y="T7"/>
                </a:cxn>
                <a:cxn ang="0">
                  <a:pos x="T8" y="T9"/>
                </a:cxn>
                <a:cxn ang="0">
                  <a:pos x="T10" y="T11"/>
                </a:cxn>
              </a:cxnLst>
              <a:rect l="0" t="0" r="r" b="b"/>
              <a:pathLst>
                <a:path w="2166" h="4105">
                  <a:moveTo>
                    <a:pt x="2165" y="4104"/>
                  </a:moveTo>
                  <a:lnTo>
                    <a:pt x="0" y="4104"/>
                  </a:lnTo>
                  <a:lnTo>
                    <a:pt x="0" y="1461"/>
                  </a:lnTo>
                  <a:lnTo>
                    <a:pt x="1082" y="0"/>
                  </a:lnTo>
                  <a:lnTo>
                    <a:pt x="2165" y="1461"/>
                  </a:lnTo>
                  <a:lnTo>
                    <a:pt x="2165" y="4104"/>
                  </a:ln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4" name="Freeform 206">
              <a:extLst>
                <a:ext uri="{FF2B5EF4-FFF2-40B4-BE49-F238E27FC236}">
                  <a16:creationId xmlns:a16="http://schemas.microsoft.com/office/drawing/2014/main" id="{04E7A5A4-1866-664E-887D-B17F3DE40821}"/>
                </a:ext>
              </a:extLst>
            </p:cNvPr>
            <p:cNvSpPr>
              <a:spLocks noChangeArrowheads="1"/>
            </p:cNvSpPr>
            <p:nvPr/>
          </p:nvSpPr>
          <p:spPr bwMode="auto">
            <a:xfrm>
              <a:off x="15550624" y="8999461"/>
              <a:ext cx="184757" cy="392932"/>
            </a:xfrm>
            <a:custGeom>
              <a:avLst/>
              <a:gdLst>
                <a:gd name="T0" fmla="*/ 313 w 314"/>
                <a:gd name="T1" fmla="*/ 159 h 665"/>
                <a:gd name="T2" fmla="*/ 313 w 314"/>
                <a:gd name="T3" fmla="*/ 159 h 665"/>
                <a:gd name="T4" fmla="*/ 313 w 314"/>
                <a:gd name="T5" fmla="*/ 159 h 665"/>
                <a:gd name="T6" fmla="*/ 160 w 314"/>
                <a:gd name="T7" fmla="*/ 0 h 665"/>
                <a:gd name="T8" fmla="*/ 0 w 314"/>
                <a:gd name="T9" fmla="*/ 159 h 665"/>
                <a:gd name="T10" fmla="*/ 0 w 314"/>
                <a:gd name="T11" fmla="*/ 159 h 665"/>
                <a:gd name="T12" fmla="*/ 0 w 314"/>
                <a:gd name="T13" fmla="*/ 159 h 665"/>
                <a:gd name="T14" fmla="*/ 0 w 314"/>
                <a:gd name="T15" fmla="*/ 664 h 665"/>
                <a:gd name="T16" fmla="*/ 313 w 314"/>
                <a:gd name="T17" fmla="*/ 664 h 665"/>
                <a:gd name="T18" fmla="*/ 313 w 314"/>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59"/>
                  </a:moveTo>
                  <a:lnTo>
                    <a:pt x="313" y="159"/>
                  </a:lnTo>
                  <a:lnTo>
                    <a:pt x="313" y="159"/>
                  </a:lnTo>
                  <a:cubicBezTo>
                    <a:pt x="313" y="66"/>
                    <a:pt x="246" y="0"/>
                    <a:pt x="160" y="0"/>
                  </a:cubicBezTo>
                  <a:cubicBezTo>
                    <a:pt x="67" y="0"/>
                    <a:pt x="0" y="66"/>
                    <a:pt x="0" y="159"/>
                  </a:cubicBezTo>
                  <a:lnTo>
                    <a:pt x="0" y="159"/>
                  </a:lnTo>
                  <a:lnTo>
                    <a:pt x="0" y="159"/>
                  </a:lnTo>
                  <a:cubicBezTo>
                    <a:pt x="0" y="664"/>
                    <a:pt x="0" y="664"/>
                    <a:pt x="0" y="664"/>
                  </a:cubicBezTo>
                  <a:cubicBezTo>
                    <a:pt x="313" y="664"/>
                    <a:pt x="313" y="664"/>
                    <a:pt x="313" y="664"/>
                  </a:cubicBezTo>
                  <a:cubicBezTo>
                    <a:pt x="313" y="159"/>
                    <a:pt x="313" y="159"/>
                    <a:pt x="313"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5" name="Freeform 207">
              <a:extLst>
                <a:ext uri="{FF2B5EF4-FFF2-40B4-BE49-F238E27FC236}">
                  <a16:creationId xmlns:a16="http://schemas.microsoft.com/office/drawing/2014/main" id="{0D4E4F54-ECF0-5741-88E9-E49792B347B9}"/>
                </a:ext>
              </a:extLst>
            </p:cNvPr>
            <p:cNvSpPr>
              <a:spLocks noChangeArrowheads="1"/>
            </p:cNvSpPr>
            <p:nvPr/>
          </p:nvSpPr>
          <p:spPr bwMode="auto">
            <a:xfrm>
              <a:off x="15805639" y="8999461"/>
              <a:ext cx="184757" cy="392932"/>
            </a:xfrm>
            <a:custGeom>
              <a:avLst/>
              <a:gdLst>
                <a:gd name="T0" fmla="*/ 312 w 313"/>
                <a:gd name="T1" fmla="*/ 159 h 665"/>
                <a:gd name="T2" fmla="*/ 312 w 313"/>
                <a:gd name="T3" fmla="*/ 159 h 665"/>
                <a:gd name="T4" fmla="*/ 312 w 313"/>
                <a:gd name="T5" fmla="*/ 159 h 665"/>
                <a:gd name="T6" fmla="*/ 160 w 313"/>
                <a:gd name="T7" fmla="*/ 0 h 665"/>
                <a:gd name="T8" fmla="*/ 0 w 313"/>
                <a:gd name="T9" fmla="*/ 159 h 665"/>
                <a:gd name="T10" fmla="*/ 0 w 313"/>
                <a:gd name="T11" fmla="*/ 159 h 665"/>
                <a:gd name="T12" fmla="*/ 0 w 313"/>
                <a:gd name="T13" fmla="*/ 159 h 665"/>
                <a:gd name="T14" fmla="*/ 0 w 313"/>
                <a:gd name="T15" fmla="*/ 664 h 665"/>
                <a:gd name="T16" fmla="*/ 312 w 313"/>
                <a:gd name="T17" fmla="*/ 664 h 665"/>
                <a:gd name="T18" fmla="*/ 312 w 313"/>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59"/>
                  </a:moveTo>
                  <a:lnTo>
                    <a:pt x="312" y="159"/>
                  </a:lnTo>
                  <a:lnTo>
                    <a:pt x="312" y="159"/>
                  </a:lnTo>
                  <a:cubicBezTo>
                    <a:pt x="312" y="66"/>
                    <a:pt x="246" y="0"/>
                    <a:pt x="160" y="0"/>
                  </a:cubicBezTo>
                  <a:cubicBezTo>
                    <a:pt x="66" y="0"/>
                    <a:pt x="0" y="66"/>
                    <a:pt x="0" y="159"/>
                  </a:cubicBezTo>
                  <a:lnTo>
                    <a:pt x="0" y="159"/>
                  </a:lnTo>
                  <a:lnTo>
                    <a:pt x="0" y="159"/>
                  </a:lnTo>
                  <a:cubicBezTo>
                    <a:pt x="0" y="664"/>
                    <a:pt x="0" y="664"/>
                    <a:pt x="0" y="664"/>
                  </a:cubicBezTo>
                  <a:cubicBezTo>
                    <a:pt x="312" y="664"/>
                    <a:pt x="312" y="664"/>
                    <a:pt x="312" y="664"/>
                  </a:cubicBezTo>
                  <a:cubicBezTo>
                    <a:pt x="312" y="159"/>
                    <a:pt x="312" y="159"/>
                    <a:pt x="312"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6" name="Freeform 208">
              <a:extLst>
                <a:ext uri="{FF2B5EF4-FFF2-40B4-BE49-F238E27FC236}">
                  <a16:creationId xmlns:a16="http://schemas.microsoft.com/office/drawing/2014/main" id="{82672DD4-CCBC-7A4E-937A-E191D83451AE}"/>
                </a:ext>
              </a:extLst>
            </p:cNvPr>
            <p:cNvSpPr>
              <a:spLocks noChangeArrowheads="1"/>
            </p:cNvSpPr>
            <p:nvPr/>
          </p:nvSpPr>
          <p:spPr bwMode="auto">
            <a:xfrm>
              <a:off x="16060654" y="8999461"/>
              <a:ext cx="184757" cy="392932"/>
            </a:xfrm>
            <a:custGeom>
              <a:avLst/>
              <a:gdLst>
                <a:gd name="T0" fmla="*/ 312 w 313"/>
                <a:gd name="T1" fmla="*/ 159 h 665"/>
                <a:gd name="T2" fmla="*/ 312 w 313"/>
                <a:gd name="T3" fmla="*/ 159 h 665"/>
                <a:gd name="T4" fmla="*/ 312 w 313"/>
                <a:gd name="T5" fmla="*/ 159 h 665"/>
                <a:gd name="T6" fmla="*/ 159 w 313"/>
                <a:gd name="T7" fmla="*/ 0 h 665"/>
                <a:gd name="T8" fmla="*/ 0 w 313"/>
                <a:gd name="T9" fmla="*/ 159 h 665"/>
                <a:gd name="T10" fmla="*/ 0 w 313"/>
                <a:gd name="T11" fmla="*/ 159 h 665"/>
                <a:gd name="T12" fmla="*/ 0 w 313"/>
                <a:gd name="T13" fmla="*/ 159 h 665"/>
                <a:gd name="T14" fmla="*/ 0 w 313"/>
                <a:gd name="T15" fmla="*/ 664 h 665"/>
                <a:gd name="T16" fmla="*/ 312 w 313"/>
                <a:gd name="T17" fmla="*/ 664 h 665"/>
                <a:gd name="T18" fmla="*/ 312 w 313"/>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59"/>
                  </a:moveTo>
                  <a:lnTo>
                    <a:pt x="312" y="159"/>
                  </a:lnTo>
                  <a:lnTo>
                    <a:pt x="312" y="159"/>
                  </a:lnTo>
                  <a:cubicBezTo>
                    <a:pt x="312" y="66"/>
                    <a:pt x="245" y="0"/>
                    <a:pt x="159" y="0"/>
                  </a:cubicBezTo>
                  <a:cubicBezTo>
                    <a:pt x="66" y="0"/>
                    <a:pt x="0" y="66"/>
                    <a:pt x="0" y="159"/>
                  </a:cubicBezTo>
                  <a:lnTo>
                    <a:pt x="0" y="159"/>
                  </a:lnTo>
                  <a:lnTo>
                    <a:pt x="0" y="159"/>
                  </a:lnTo>
                  <a:cubicBezTo>
                    <a:pt x="0" y="664"/>
                    <a:pt x="0" y="664"/>
                    <a:pt x="0" y="664"/>
                  </a:cubicBezTo>
                  <a:cubicBezTo>
                    <a:pt x="312" y="664"/>
                    <a:pt x="312" y="664"/>
                    <a:pt x="312" y="664"/>
                  </a:cubicBezTo>
                  <a:cubicBezTo>
                    <a:pt x="312" y="159"/>
                    <a:pt x="312" y="159"/>
                    <a:pt x="312"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7" name="Freeform 209">
              <a:extLst>
                <a:ext uri="{FF2B5EF4-FFF2-40B4-BE49-F238E27FC236}">
                  <a16:creationId xmlns:a16="http://schemas.microsoft.com/office/drawing/2014/main" id="{FF093B7F-875B-FE40-9915-7B8661736E17}"/>
                </a:ext>
              </a:extLst>
            </p:cNvPr>
            <p:cNvSpPr>
              <a:spLocks noChangeArrowheads="1"/>
            </p:cNvSpPr>
            <p:nvPr/>
          </p:nvSpPr>
          <p:spPr bwMode="auto">
            <a:xfrm>
              <a:off x="16315669" y="8999461"/>
              <a:ext cx="184757" cy="392932"/>
            </a:xfrm>
            <a:custGeom>
              <a:avLst/>
              <a:gdLst>
                <a:gd name="T0" fmla="*/ 313 w 314"/>
                <a:gd name="T1" fmla="*/ 159 h 665"/>
                <a:gd name="T2" fmla="*/ 313 w 314"/>
                <a:gd name="T3" fmla="*/ 159 h 665"/>
                <a:gd name="T4" fmla="*/ 313 w 314"/>
                <a:gd name="T5" fmla="*/ 159 h 665"/>
                <a:gd name="T6" fmla="*/ 160 w 314"/>
                <a:gd name="T7" fmla="*/ 0 h 665"/>
                <a:gd name="T8" fmla="*/ 0 w 314"/>
                <a:gd name="T9" fmla="*/ 159 h 665"/>
                <a:gd name="T10" fmla="*/ 0 w 314"/>
                <a:gd name="T11" fmla="*/ 159 h 665"/>
                <a:gd name="T12" fmla="*/ 0 w 314"/>
                <a:gd name="T13" fmla="*/ 159 h 665"/>
                <a:gd name="T14" fmla="*/ 0 w 314"/>
                <a:gd name="T15" fmla="*/ 664 h 665"/>
                <a:gd name="T16" fmla="*/ 313 w 314"/>
                <a:gd name="T17" fmla="*/ 664 h 665"/>
                <a:gd name="T18" fmla="*/ 313 w 314"/>
                <a:gd name="T19" fmla="*/ 159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59"/>
                  </a:moveTo>
                  <a:lnTo>
                    <a:pt x="313" y="159"/>
                  </a:lnTo>
                  <a:lnTo>
                    <a:pt x="313" y="159"/>
                  </a:lnTo>
                  <a:cubicBezTo>
                    <a:pt x="313" y="66"/>
                    <a:pt x="246" y="0"/>
                    <a:pt x="160" y="0"/>
                  </a:cubicBezTo>
                  <a:cubicBezTo>
                    <a:pt x="67" y="0"/>
                    <a:pt x="0" y="66"/>
                    <a:pt x="0" y="159"/>
                  </a:cubicBezTo>
                  <a:lnTo>
                    <a:pt x="0" y="159"/>
                  </a:lnTo>
                  <a:lnTo>
                    <a:pt x="0" y="159"/>
                  </a:lnTo>
                  <a:cubicBezTo>
                    <a:pt x="0" y="664"/>
                    <a:pt x="0" y="664"/>
                    <a:pt x="0" y="664"/>
                  </a:cubicBezTo>
                  <a:cubicBezTo>
                    <a:pt x="313" y="664"/>
                    <a:pt x="313" y="664"/>
                    <a:pt x="313" y="664"/>
                  </a:cubicBezTo>
                  <a:cubicBezTo>
                    <a:pt x="313" y="159"/>
                    <a:pt x="313" y="159"/>
                    <a:pt x="313" y="159"/>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8" name="Freeform 210">
              <a:extLst>
                <a:ext uri="{FF2B5EF4-FFF2-40B4-BE49-F238E27FC236}">
                  <a16:creationId xmlns:a16="http://schemas.microsoft.com/office/drawing/2014/main" id="{D2E9EC4E-B0D4-CC42-8451-0AD0A0FAB7E9}"/>
                </a:ext>
              </a:extLst>
            </p:cNvPr>
            <p:cNvSpPr>
              <a:spLocks noChangeArrowheads="1"/>
            </p:cNvSpPr>
            <p:nvPr/>
          </p:nvSpPr>
          <p:spPr bwMode="auto">
            <a:xfrm>
              <a:off x="15550624" y="9480868"/>
              <a:ext cx="184757" cy="392931"/>
            </a:xfrm>
            <a:custGeom>
              <a:avLst/>
              <a:gdLst>
                <a:gd name="T0" fmla="*/ 313 w 314"/>
                <a:gd name="T1" fmla="*/ 166 h 665"/>
                <a:gd name="T2" fmla="*/ 313 w 314"/>
                <a:gd name="T3" fmla="*/ 166 h 665"/>
                <a:gd name="T4" fmla="*/ 313 w 314"/>
                <a:gd name="T5" fmla="*/ 159 h 665"/>
                <a:gd name="T6" fmla="*/ 160 w 314"/>
                <a:gd name="T7" fmla="*/ 0 h 665"/>
                <a:gd name="T8" fmla="*/ 0 w 314"/>
                <a:gd name="T9" fmla="*/ 159 h 665"/>
                <a:gd name="T10" fmla="*/ 0 w 314"/>
                <a:gd name="T11" fmla="*/ 166 h 665"/>
                <a:gd name="T12" fmla="*/ 0 w 314"/>
                <a:gd name="T13" fmla="*/ 166 h 665"/>
                <a:gd name="T14" fmla="*/ 0 w 314"/>
                <a:gd name="T15" fmla="*/ 664 h 665"/>
                <a:gd name="T16" fmla="*/ 313 w 314"/>
                <a:gd name="T17" fmla="*/ 664 h 665"/>
                <a:gd name="T18" fmla="*/ 313 w 314"/>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66"/>
                  </a:moveTo>
                  <a:lnTo>
                    <a:pt x="313" y="166"/>
                  </a:lnTo>
                  <a:cubicBezTo>
                    <a:pt x="313" y="159"/>
                    <a:pt x="313" y="159"/>
                    <a:pt x="313" y="159"/>
                  </a:cubicBezTo>
                  <a:cubicBezTo>
                    <a:pt x="313" y="73"/>
                    <a:pt x="246" y="0"/>
                    <a:pt x="160" y="0"/>
                  </a:cubicBezTo>
                  <a:cubicBezTo>
                    <a:pt x="67" y="0"/>
                    <a:pt x="0" y="73"/>
                    <a:pt x="0" y="159"/>
                  </a:cubicBezTo>
                  <a:cubicBezTo>
                    <a:pt x="0" y="159"/>
                    <a:pt x="0" y="159"/>
                    <a:pt x="0" y="166"/>
                  </a:cubicBezTo>
                  <a:lnTo>
                    <a:pt x="0" y="166"/>
                  </a:lnTo>
                  <a:cubicBezTo>
                    <a:pt x="0" y="664"/>
                    <a:pt x="0" y="664"/>
                    <a:pt x="0" y="664"/>
                  </a:cubicBezTo>
                  <a:cubicBezTo>
                    <a:pt x="313" y="664"/>
                    <a:pt x="313" y="664"/>
                    <a:pt x="313" y="664"/>
                  </a:cubicBezTo>
                  <a:cubicBezTo>
                    <a:pt x="313" y="166"/>
                    <a:pt x="313" y="166"/>
                    <a:pt x="313"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29" name="Freeform 211">
              <a:extLst>
                <a:ext uri="{FF2B5EF4-FFF2-40B4-BE49-F238E27FC236}">
                  <a16:creationId xmlns:a16="http://schemas.microsoft.com/office/drawing/2014/main" id="{0AC202B4-0074-4347-BE51-9899FF39C2C5}"/>
                </a:ext>
              </a:extLst>
            </p:cNvPr>
            <p:cNvSpPr>
              <a:spLocks noChangeArrowheads="1"/>
            </p:cNvSpPr>
            <p:nvPr/>
          </p:nvSpPr>
          <p:spPr bwMode="auto">
            <a:xfrm>
              <a:off x="15805639" y="9480868"/>
              <a:ext cx="184757" cy="392931"/>
            </a:xfrm>
            <a:custGeom>
              <a:avLst/>
              <a:gdLst>
                <a:gd name="T0" fmla="*/ 312 w 313"/>
                <a:gd name="T1" fmla="*/ 166 h 665"/>
                <a:gd name="T2" fmla="*/ 312 w 313"/>
                <a:gd name="T3" fmla="*/ 166 h 665"/>
                <a:gd name="T4" fmla="*/ 312 w 313"/>
                <a:gd name="T5" fmla="*/ 159 h 665"/>
                <a:gd name="T6" fmla="*/ 160 w 313"/>
                <a:gd name="T7" fmla="*/ 0 h 665"/>
                <a:gd name="T8" fmla="*/ 0 w 313"/>
                <a:gd name="T9" fmla="*/ 159 h 665"/>
                <a:gd name="T10" fmla="*/ 0 w 313"/>
                <a:gd name="T11" fmla="*/ 166 h 665"/>
                <a:gd name="T12" fmla="*/ 0 w 313"/>
                <a:gd name="T13" fmla="*/ 166 h 665"/>
                <a:gd name="T14" fmla="*/ 0 w 313"/>
                <a:gd name="T15" fmla="*/ 664 h 665"/>
                <a:gd name="T16" fmla="*/ 312 w 313"/>
                <a:gd name="T17" fmla="*/ 664 h 665"/>
                <a:gd name="T18" fmla="*/ 312 w 313"/>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66"/>
                  </a:moveTo>
                  <a:lnTo>
                    <a:pt x="312" y="166"/>
                  </a:lnTo>
                  <a:cubicBezTo>
                    <a:pt x="312" y="159"/>
                    <a:pt x="312" y="159"/>
                    <a:pt x="312" y="159"/>
                  </a:cubicBezTo>
                  <a:cubicBezTo>
                    <a:pt x="312" y="73"/>
                    <a:pt x="246" y="0"/>
                    <a:pt x="160" y="0"/>
                  </a:cubicBezTo>
                  <a:cubicBezTo>
                    <a:pt x="66" y="0"/>
                    <a:pt x="0" y="73"/>
                    <a:pt x="0" y="159"/>
                  </a:cubicBezTo>
                  <a:cubicBezTo>
                    <a:pt x="0" y="159"/>
                    <a:pt x="0" y="159"/>
                    <a:pt x="0" y="166"/>
                  </a:cubicBezTo>
                  <a:lnTo>
                    <a:pt x="0" y="166"/>
                  </a:lnTo>
                  <a:cubicBezTo>
                    <a:pt x="0" y="664"/>
                    <a:pt x="0" y="664"/>
                    <a:pt x="0" y="664"/>
                  </a:cubicBezTo>
                  <a:cubicBezTo>
                    <a:pt x="312" y="664"/>
                    <a:pt x="312" y="664"/>
                    <a:pt x="312" y="664"/>
                  </a:cubicBezTo>
                  <a:cubicBezTo>
                    <a:pt x="312" y="166"/>
                    <a:pt x="312" y="166"/>
                    <a:pt x="312"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0" name="Freeform 212">
              <a:extLst>
                <a:ext uri="{FF2B5EF4-FFF2-40B4-BE49-F238E27FC236}">
                  <a16:creationId xmlns:a16="http://schemas.microsoft.com/office/drawing/2014/main" id="{90BCCC08-6CE1-ED45-952D-3CC4A88D5816}"/>
                </a:ext>
              </a:extLst>
            </p:cNvPr>
            <p:cNvSpPr>
              <a:spLocks noChangeArrowheads="1"/>
            </p:cNvSpPr>
            <p:nvPr/>
          </p:nvSpPr>
          <p:spPr bwMode="auto">
            <a:xfrm>
              <a:off x="16060654" y="9480868"/>
              <a:ext cx="184757" cy="392931"/>
            </a:xfrm>
            <a:custGeom>
              <a:avLst/>
              <a:gdLst>
                <a:gd name="T0" fmla="*/ 312 w 313"/>
                <a:gd name="T1" fmla="*/ 166 h 665"/>
                <a:gd name="T2" fmla="*/ 312 w 313"/>
                <a:gd name="T3" fmla="*/ 166 h 665"/>
                <a:gd name="T4" fmla="*/ 312 w 313"/>
                <a:gd name="T5" fmla="*/ 159 h 665"/>
                <a:gd name="T6" fmla="*/ 159 w 313"/>
                <a:gd name="T7" fmla="*/ 0 h 665"/>
                <a:gd name="T8" fmla="*/ 0 w 313"/>
                <a:gd name="T9" fmla="*/ 159 h 665"/>
                <a:gd name="T10" fmla="*/ 0 w 313"/>
                <a:gd name="T11" fmla="*/ 166 h 665"/>
                <a:gd name="T12" fmla="*/ 0 w 313"/>
                <a:gd name="T13" fmla="*/ 166 h 665"/>
                <a:gd name="T14" fmla="*/ 0 w 313"/>
                <a:gd name="T15" fmla="*/ 664 h 665"/>
                <a:gd name="T16" fmla="*/ 312 w 313"/>
                <a:gd name="T17" fmla="*/ 664 h 665"/>
                <a:gd name="T18" fmla="*/ 312 w 313"/>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665">
                  <a:moveTo>
                    <a:pt x="312" y="166"/>
                  </a:moveTo>
                  <a:lnTo>
                    <a:pt x="312" y="166"/>
                  </a:lnTo>
                  <a:cubicBezTo>
                    <a:pt x="312" y="159"/>
                    <a:pt x="312" y="159"/>
                    <a:pt x="312" y="159"/>
                  </a:cubicBezTo>
                  <a:cubicBezTo>
                    <a:pt x="312" y="73"/>
                    <a:pt x="245" y="0"/>
                    <a:pt x="159" y="0"/>
                  </a:cubicBezTo>
                  <a:cubicBezTo>
                    <a:pt x="66" y="0"/>
                    <a:pt x="0" y="73"/>
                    <a:pt x="0" y="159"/>
                  </a:cubicBezTo>
                  <a:cubicBezTo>
                    <a:pt x="0" y="159"/>
                    <a:pt x="0" y="159"/>
                    <a:pt x="0" y="166"/>
                  </a:cubicBezTo>
                  <a:lnTo>
                    <a:pt x="0" y="166"/>
                  </a:lnTo>
                  <a:cubicBezTo>
                    <a:pt x="0" y="664"/>
                    <a:pt x="0" y="664"/>
                    <a:pt x="0" y="664"/>
                  </a:cubicBezTo>
                  <a:cubicBezTo>
                    <a:pt x="312" y="664"/>
                    <a:pt x="312" y="664"/>
                    <a:pt x="312" y="664"/>
                  </a:cubicBezTo>
                  <a:cubicBezTo>
                    <a:pt x="312" y="166"/>
                    <a:pt x="312" y="166"/>
                    <a:pt x="312"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1" name="Freeform 213">
              <a:extLst>
                <a:ext uri="{FF2B5EF4-FFF2-40B4-BE49-F238E27FC236}">
                  <a16:creationId xmlns:a16="http://schemas.microsoft.com/office/drawing/2014/main" id="{CCBBC644-CAFA-A342-86C1-F6F3E57561A9}"/>
                </a:ext>
              </a:extLst>
            </p:cNvPr>
            <p:cNvSpPr>
              <a:spLocks noChangeArrowheads="1"/>
            </p:cNvSpPr>
            <p:nvPr/>
          </p:nvSpPr>
          <p:spPr bwMode="auto">
            <a:xfrm>
              <a:off x="16315669" y="9480868"/>
              <a:ext cx="184757" cy="392931"/>
            </a:xfrm>
            <a:custGeom>
              <a:avLst/>
              <a:gdLst>
                <a:gd name="T0" fmla="*/ 313 w 314"/>
                <a:gd name="T1" fmla="*/ 166 h 665"/>
                <a:gd name="T2" fmla="*/ 313 w 314"/>
                <a:gd name="T3" fmla="*/ 166 h 665"/>
                <a:gd name="T4" fmla="*/ 313 w 314"/>
                <a:gd name="T5" fmla="*/ 159 h 665"/>
                <a:gd name="T6" fmla="*/ 160 w 314"/>
                <a:gd name="T7" fmla="*/ 0 h 665"/>
                <a:gd name="T8" fmla="*/ 0 w 314"/>
                <a:gd name="T9" fmla="*/ 159 h 665"/>
                <a:gd name="T10" fmla="*/ 0 w 314"/>
                <a:gd name="T11" fmla="*/ 166 h 665"/>
                <a:gd name="T12" fmla="*/ 0 w 314"/>
                <a:gd name="T13" fmla="*/ 166 h 665"/>
                <a:gd name="T14" fmla="*/ 0 w 314"/>
                <a:gd name="T15" fmla="*/ 664 h 665"/>
                <a:gd name="T16" fmla="*/ 313 w 314"/>
                <a:gd name="T17" fmla="*/ 664 h 665"/>
                <a:gd name="T18" fmla="*/ 313 w 314"/>
                <a:gd name="T19" fmla="*/ 166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4" h="665">
                  <a:moveTo>
                    <a:pt x="313" y="166"/>
                  </a:moveTo>
                  <a:lnTo>
                    <a:pt x="313" y="166"/>
                  </a:lnTo>
                  <a:cubicBezTo>
                    <a:pt x="313" y="159"/>
                    <a:pt x="313" y="159"/>
                    <a:pt x="313" y="159"/>
                  </a:cubicBezTo>
                  <a:cubicBezTo>
                    <a:pt x="313" y="73"/>
                    <a:pt x="246" y="0"/>
                    <a:pt x="160" y="0"/>
                  </a:cubicBezTo>
                  <a:cubicBezTo>
                    <a:pt x="67" y="0"/>
                    <a:pt x="0" y="73"/>
                    <a:pt x="0" y="159"/>
                  </a:cubicBezTo>
                  <a:cubicBezTo>
                    <a:pt x="0" y="159"/>
                    <a:pt x="0" y="159"/>
                    <a:pt x="0" y="166"/>
                  </a:cubicBezTo>
                  <a:lnTo>
                    <a:pt x="0" y="166"/>
                  </a:lnTo>
                  <a:cubicBezTo>
                    <a:pt x="0" y="664"/>
                    <a:pt x="0" y="664"/>
                    <a:pt x="0" y="664"/>
                  </a:cubicBezTo>
                  <a:cubicBezTo>
                    <a:pt x="313" y="664"/>
                    <a:pt x="313" y="664"/>
                    <a:pt x="313" y="664"/>
                  </a:cubicBezTo>
                  <a:cubicBezTo>
                    <a:pt x="313" y="166"/>
                    <a:pt x="313" y="166"/>
                    <a:pt x="313" y="166"/>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2" name="Freeform 214">
              <a:extLst>
                <a:ext uri="{FF2B5EF4-FFF2-40B4-BE49-F238E27FC236}">
                  <a16:creationId xmlns:a16="http://schemas.microsoft.com/office/drawing/2014/main" id="{457871B3-8694-3A4A-B18C-A26284A3B02C}"/>
                </a:ext>
              </a:extLst>
            </p:cNvPr>
            <p:cNvSpPr>
              <a:spLocks noChangeArrowheads="1"/>
            </p:cNvSpPr>
            <p:nvPr/>
          </p:nvSpPr>
          <p:spPr bwMode="auto">
            <a:xfrm>
              <a:off x="19214515" y="8596122"/>
              <a:ext cx="1277679" cy="2219672"/>
            </a:xfrm>
            <a:custGeom>
              <a:avLst/>
              <a:gdLst>
                <a:gd name="T0" fmla="*/ 2165 w 2166"/>
                <a:gd name="T1" fmla="*/ 3759 h 3760"/>
                <a:gd name="T2" fmla="*/ 0 w 2166"/>
                <a:gd name="T3" fmla="*/ 3759 h 3760"/>
                <a:gd name="T4" fmla="*/ 0 w 2166"/>
                <a:gd name="T5" fmla="*/ 584 h 3760"/>
                <a:gd name="T6" fmla="*/ 445 w 2166"/>
                <a:gd name="T7" fmla="*/ 0 h 3760"/>
                <a:gd name="T8" fmla="*/ 1707 w 2166"/>
                <a:gd name="T9" fmla="*/ 0 h 3760"/>
                <a:gd name="T10" fmla="*/ 2165 w 2166"/>
                <a:gd name="T11" fmla="*/ 584 h 3760"/>
                <a:gd name="T12" fmla="*/ 2165 w 2166"/>
                <a:gd name="T13" fmla="*/ 3759 h 3760"/>
              </a:gdLst>
              <a:ahLst/>
              <a:cxnLst>
                <a:cxn ang="0">
                  <a:pos x="T0" y="T1"/>
                </a:cxn>
                <a:cxn ang="0">
                  <a:pos x="T2" y="T3"/>
                </a:cxn>
                <a:cxn ang="0">
                  <a:pos x="T4" y="T5"/>
                </a:cxn>
                <a:cxn ang="0">
                  <a:pos x="T6" y="T7"/>
                </a:cxn>
                <a:cxn ang="0">
                  <a:pos x="T8" y="T9"/>
                </a:cxn>
                <a:cxn ang="0">
                  <a:pos x="T10" y="T11"/>
                </a:cxn>
                <a:cxn ang="0">
                  <a:pos x="T12" y="T13"/>
                </a:cxn>
              </a:cxnLst>
              <a:rect l="0" t="0" r="r" b="b"/>
              <a:pathLst>
                <a:path w="2166" h="3760">
                  <a:moveTo>
                    <a:pt x="2165" y="3759"/>
                  </a:moveTo>
                  <a:lnTo>
                    <a:pt x="0" y="3759"/>
                  </a:lnTo>
                  <a:lnTo>
                    <a:pt x="0" y="584"/>
                  </a:lnTo>
                  <a:lnTo>
                    <a:pt x="445" y="0"/>
                  </a:lnTo>
                  <a:lnTo>
                    <a:pt x="1707" y="0"/>
                  </a:lnTo>
                  <a:lnTo>
                    <a:pt x="2165" y="584"/>
                  </a:lnTo>
                  <a:lnTo>
                    <a:pt x="2165" y="3759"/>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3" name="Freeform 215">
              <a:extLst>
                <a:ext uri="{FF2B5EF4-FFF2-40B4-BE49-F238E27FC236}">
                  <a16:creationId xmlns:a16="http://schemas.microsoft.com/office/drawing/2014/main" id="{0B663601-8149-984C-B5EA-FAA41D7F283D}"/>
                </a:ext>
              </a:extLst>
            </p:cNvPr>
            <p:cNvSpPr>
              <a:spLocks noChangeArrowheads="1"/>
            </p:cNvSpPr>
            <p:nvPr/>
          </p:nvSpPr>
          <p:spPr bwMode="auto">
            <a:xfrm>
              <a:off x="19508564" y="9041096"/>
              <a:ext cx="689581" cy="317468"/>
            </a:xfrm>
            <a:custGeom>
              <a:avLst/>
              <a:gdLst>
                <a:gd name="T0" fmla="*/ 1169 w 1170"/>
                <a:gd name="T1" fmla="*/ 538 h 539"/>
                <a:gd name="T2" fmla="*/ 0 w 1170"/>
                <a:gd name="T3" fmla="*/ 538 h 539"/>
                <a:gd name="T4" fmla="*/ 0 w 1170"/>
                <a:gd name="T5" fmla="*/ 0 h 539"/>
                <a:gd name="T6" fmla="*/ 1169 w 1170"/>
                <a:gd name="T7" fmla="*/ 0 h 539"/>
                <a:gd name="T8" fmla="*/ 1169 w 1170"/>
                <a:gd name="T9" fmla="*/ 538 h 539"/>
              </a:gdLst>
              <a:ahLst/>
              <a:cxnLst>
                <a:cxn ang="0">
                  <a:pos x="T0" y="T1"/>
                </a:cxn>
                <a:cxn ang="0">
                  <a:pos x="T2" y="T3"/>
                </a:cxn>
                <a:cxn ang="0">
                  <a:pos x="T4" y="T5"/>
                </a:cxn>
                <a:cxn ang="0">
                  <a:pos x="T6" y="T7"/>
                </a:cxn>
                <a:cxn ang="0">
                  <a:pos x="T8" y="T9"/>
                </a:cxn>
              </a:cxnLst>
              <a:rect l="0" t="0" r="r" b="b"/>
              <a:pathLst>
                <a:path w="1170" h="539">
                  <a:moveTo>
                    <a:pt x="1169" y="538"/>
                  </a:moveTo>
                  <a:lnTo>
                    <a:pt x="0" y="538"/>
                  </a:lnTo>
                  <a:lnTo>
                    <a:pt x="0" y="0"/>
                  </a:lnTo>
                  <a:lnTo>
                    <a:pt x="1169" y="0"/>
                  </a:lnTo>
                  <a:lnTo>
                    <a:pt x="1169" y="538"/>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4" name="Freeform 216">
              <a:extLst>
                <a:ext uri="{FF2B5EF4-FFF2-40B4-BE49-F238E27FC236}">
                  <a16:creationId xmlns:a16="http://schemas.microsoft.com/office/drawing/2014/main" id="{9B11361E-0BAA-DD43-930B-28518BE3528D}"/>
                </a:ext>
              </a:extLst>
            </p:cNvPr>
            <p:cNvSpPr>
              <a:spLocks noChangeArrowheads="1"/>
            </p:cNvSpPr>
            <p:nvPr/>
          </p:nvSpPr>
          <p:spPr bwMode="auto">
            <a:xfrm>
              <a:off x="19508564" y="9527708"/>
              <a:ext cx="689581" cy="317468"/>
            </a:xfrm>
            <a:custGeom>
              <a:avLst/>
              <a:gdLst>
                <a:gd name="T0" fmla="*/ 1169 w 1170"/>
                <a:gd name="T1" fmla="*/ 538 h 539"/>
                <a:gd name="T2" fmla="*/ 0 w 1170"/>
                <a:gd name="T3" fmla="*/ 538 h 539"/>
                <a:gd name="T4" fmla="*/ 0 w 1170"/>
                <a:gd name="T5" fmla="*/ 0 h 539"/>
                <a:gd name="T6" fmla="*/ 1169 w 1170"/>
                <a:gd name="T7" fmla="*/ 0 h 539"/>
                <a:gd name="T8" fmla="*/ 1169 w 1170"/>
                <a:gd name="T9" fmla="*/ 538 h 539"/>
              </a:gdLst>
              <a:ahLst/>
              <a:cxnLst>
                <a:cxn ang="0">
                  <a:pos x="T0" y="T1"/>
                </a:cxn>
                <a:cxn ang="0">
                  <a:pos x="T2" y="T3"/>
                </a:cxn>
                <a:cxn ang="0">
                  <a:pos x="T4" y="T5"/>
                </a:cxn>
                <a:cxn ang="0">
                  <a:pos x="T6" y="T7"/>
                </a:cxn>
                <a:cxn ang="0">
                  <a:pos x="T8" y="T9"/>
                </a:cxn>
              </a:cxnLst>
              <a:rect l="0" t="0" r="r" b="b"/>
              <a:pathLst>
                <a:path w="1170" h="539">
                  <a:moveTo>
                    <a:pt x="1169" y="538"/>
                  </a:moveTo>
                  <a:lnTo>
                    <a:pt x="0" y="538"/>
                  </a:lnTo>
                  <a:lnTo>
                    <a:pt x="0" y="0"/>
                  </a:lnTo>
                  <a:lnTo>
                    <a:pt x="1169" y="0"/>
                  </a:lnTo>
                  <a:lnTo>
                    <a:pt x="1169" y="538"/>
                  </a:lnTo>
                </a:path>
              </a:pathLst>
            </a:custGeom>
            <a:solidFill>
              <a:srgbClr val="16BDC4"/>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5" name="Freeform 217">
              <a:extLst>
                <a:ext uri="{FF2B5EF4-FFF2-40B4-BE49-F238E27FC236}">
                  <a16:creationId xmlns:a16="http://schemas.microsoft.com/office/drawing/2014/main" id="{05AD697D-5133-AB40-A41C-4727329CBEE5}"/>
                </a:ext>
              </a:extLst>
            </p:cNvPr>
            <p:cNvSpPr>
              <a:spLocks noChangeArrowheads="1"/>
            </p:cNvSpPr>
            <p:nvPr/>
          </p:nvSpPr>
          <p:spPr bwMode="auto">
            <a:xfrm>
              <a:off x="14114212" y="8312482"/>
              <a:ext cx="1275076" cy="2414837"/>
            </a:xfrm>
            <a:custGeom>
              <a:avLst/>
              <a:gdLst>
                <a:gd name="T0" fmla="*/ 2159 w 2160"/>
                <a:gd name="T1" fmla="*/ 4090 h 4091"/>
                <a:gd name="T2" fmla="*/ 0 w 2160"/>
                <a:gd name="T3" fmla="*/ 4090 h 4091"/>
                <a:gd name="T4" fmla="*/ 0 w 2160"/>
                <a:gd name="T5" fmla="*/ 0 h 4091"/>
                <a:gd name="T6" fmla="*/ 2159 w 2160"/>
                <a:gd name="T7" fmla="*/ 0 h 4091"/>
                <a:gd name="T8" fmla="*/ 2159 w 2160"/>
                <a:gd name="T9" fmla="*/ 4090 h 4091"/>
              </a:gdLst>
              <a:ahLst/>
              <a:cxnLst>
                <a:cxn ang="0">
                  <a:pos x="T0" y="T1"/>
                </a:cxn>
                <a:cxn ang="0">
                  <a:pos x="T2" y="T3"/>
                </a:cxn>
                <a:cxn ang="0">
                  <a:pos x="T4" y="T5"/>
                </a:cxn>
                <a:cxn ang="0">
                  <a:pos x="T6" y="T7"/>
                </a:cxn>
                <a:cxn ang="0">
                  <a:pos x="T8" y="T9"/>
                </a:cxn>
              </a:cxnLst>
              <a:rect l="0" t="0" r="r" b="b"/>
              <a:pathLst>
                <a:path w="2160" h="4091">
                  <a:moveTo>
                    <a:pt x="2159" y="4090"/>
                  </a:moveTo>
                  <a:lnTo>
                    <a:pt x="0" y="4090"/>
                  </a:lnTo>
                  <a:lnTo>
                    <a:pt x="0" y="0"/>
                  </a:lnTo>
                  <a:lnTo>
                    <a:pt x="2159" y="0"/>
                  </a:lnTo>
                  <a:lnTo>
                    <a:pt x="2159" y="4090"/>
                  </a:lnTo>
                </a:path>
              </a:pathLst>
            </a:custGeom>
            <a:solidFill>
              <a:srgbClr val="E31F16"/>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6" name="Freeform 218">
              <a:extLst>
                <a:ext uri="{FF2B5EF4-FFF2-40B4-BE49-F238E27FC236}">
                  <a16:creationId xmlns:a16="http://schemas.microsoft.com/office/drawing/2014/main" id="{06F8D67D-C385-6F42-BF85-299CE9C96F81}"/>
                </a:ext>
              </a:extLst>
            </p:cNvPr>
            <p:cNvSpPr>
              <a:spLocks noChangeArrowheads="1"/>
            </p:cNvSpPr>
            <p:nvPr/>
          </p:nvSpPr>
          <p:spPr bwMode="auto">
            <a:xfrm>
              <a:off x="14322388" y="8598723"/>
              <a:ext cx="255015" cy="124905"/>
            </a:xfrm>
            <a:custGeom>
              <a:avLst/>
              <a:gdLst>
                <a:gd name="T0" fmla="*/ 432 w 433"/>
                <a:gd name="T1" fmla="*/ 212 h 213"/>
                <a:gd name="T2" fmla="*/ 0 w 433"/>
                <a:gd name="T3" fmla="*/ 212 h 213"/>
                <a:gd name="T4" fmla="*/ 0 w 433"/>
                <a:gd name="T5" fmla="*/ 0 h 213"/>
                <a:gd name="T6" fmla="*/ 432 w 433"/>
                <a:gd name="T7" fmla="*/ 0 h 213"/>
                <a:gd name="T8" fmla="*/ 432 w 433"/>
                <a:gd name="T9" fmla="*/ 212 h 213"/>
              </a:gdLst>
              <a:ahLst/>
              <a:cxnLst>
                <a:cxn ang="0">
                  <a:pos x="T0" y="T1"/>
                </a:cxn>
                <a:cxn ang="0">
                  <a:pos x="T2" y="T3"/>
                </a:cxn>
                <a:cxn ang="0">
                  <a:pos x="T4" y="T5"/>
                </a:cxn>
                <a:cxn ang="0">
                  <a:pos x="T6" y="T7"/>
                </a:cxn>
                <a:cxn ang="0">
                  <a:pos x="T8" y="T9"/>
                </a:cxn>
              </a:cxnLst>
              <a:rect l="0" t="0" r="r" b="b"/>
              <a:pathLst>
                <a:path w="433" h="213">
                  <a:moveTo>
                    <a:pt x="432" y="212"/>
                  </a:moveTo>
                  <a:lnTo>
                    <a:pt x="0" y="212"/>
                  </a:lnTo>
                  <a:lnTo>
                    <a:pt x="0" y="0"/>
                  </a:lnTo>
                  <a:lnTo>
                    <a:pt x="432" y="0"/>
                  </a:lnTo>
                  <a:lnTo>
                    <a:pt x="432" y="21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7" name="Freeform 219">
              <a:extLst>
                <a:ext uri="{FF2B5EF4-FFF2-40B4-BE49-F238E27FC236}">
                  <a16:creationId xmlns:a16="http://schemas.microsoft.com/office/drawing/2014/main" id="{C15DB471-C632-1346-BB06-1FEA02A21CC5}"/>
                </a:ext>
              </a:extLst>
            </p:cNvPr>
            <p:cNvSpPr>
              <a:spLocks noChangeArrowheads="1"/>
            </p:cNvSpPr>
            <p:nvPr/>
          </p:nvSpPr>
          <p:spPr bwMode="auto">
            <a:xfrm>
              <a:off x="14624242" y="8598723"/>
              <a:ext cx="255015" cy="124905"/>
            </a:xfrm>
            <a:custGeom>
              <a:avLst/>
              <a:gdLst>
                <a:gd name="T0" fmla="*/ 431 w 432"/>
                <a:gd name="T1" fmla="*/ 212 h 213"/>
                <a:gd name="T2" fmla="*/ 0 w 432"/>
                <a:gd name="T3" fmla="*/ 212 h 213"/>
                <a:gd name="T4" fmla="*/ 0 w 432"/>
                <a:gd name="T5" fmla="*/ 0 h 213"/>
                <a:gd name="T6" fmla="*/ 431 w 432"/>
                <a:gd name="T7" fmla="*/ 0 h 213"/>
                <a:gd name="T8" fmla="*/ 431 w 432"/>
                <a:gd name="T9" fmla="*/ 212 h 213"/>
              </a:gdLst>
              <a:ahLst/>
              <a:cxnLst>
                <a:cxn ang="0">
                  <a:pos x="T0" y="T1"/>
                </a:cxn>
                <a:cxn ang="0">
                  <a:pos x="T2" y="T3"/>
                </a:cxn>
                <a:cxn ang="0">
                  <a:pos x="T4" y="T5"/>
                </a:cxn>
                <a:cxn ang="0">
                  <a:pos x="T6" y="T7"/>
                </a:cxn>
                <a:cxn ang="0">
                  <a:pos x="T8" y="T9"/>
                </a:cxn>
              </a:cxnLst>
              <a:rect l="0" t="0" r="r" b="b"/>
              <a:pathLst>
                <a:path w="432" h="213">
                  <a:moveTo>
                    <a:pt x="431" y="212"/>
                  </a:moveTo>
                  <a:lnTo>
                    <a:pt x="0" y="212"/>
                  </a:lnTo>
                  <a:lnTo>
                    <a:pt x="0" y="0"/>
                  </a:lnTo>
                  <a:lnTo>
                    <a:pt x="431" y="0"/>
                  </a:lnTo>
                  <a:lnTo>
                    <a:pt x="431" y="21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8" name="Freeform 220">
              <a:extLst>
                <a:ext uri="{FF2B5EF4-FFF2-40B4-BE49-F238E27FC236}">
                  <a16:creationId xmlns:a16="http://schemas.microsoft.com/office/drawing/2014/main" id="{0CEFA034-5E60-2044-80FF-DC41336C8A80}"/>
                </a:ext>
              </a:extLst>
            </p:cNvPr>
            <p:cNvSpPr>
              <a:spLocks noChangeArrowheads="1"/>
            </p:cNvSpPr>
            <p:nvPr/>
          </p:nvSpPr>
          <p:spPr bwMode="auto">
            <a:xfrm>
              <a:off x="14926097" y="8598723"/>
              <a:ext cx="255015" cy="124905"/>
            </a:xfrm>
            <a:custGeom>
              <a:avLst/>
              <a:gdLst>
                <a:gd name="T0" fmla="*/ 432 w 433"/>
                <a:gd name="T1" fmla="*/ 212 h 213"/>
                <a:gd name="T2" fmla="*/ 0 w 433"/>
                <a:gd name="T3" fmla="*/ 212 h 213"/>
                <a:gd name="T4" fmla="*/ 0 w 433"/>
                <a:gd name="T5" fmla="*/ 0 h 213"/>
                <a:gd name="T6" fmla="*/ 432 w 433"/>
                <a:gd name="T7" fmla="*/ 0 h 213"/>
                <a:gd name="T8" fmla="*/ 432 w 433"/>
                <a:gd name="T9" fmla="*/ 212 h 213"/>
              </a:gdLst>
              <a:ahLst/>
              <a:cxnLst>
                <a:cxn ang="0">
                  <a:pos x="T0" y="T1"/>
                </a:cxn>
                <a:cxn ang="0">
                  <a:pos x="T2" y="T3"/>
                </a:cxn>
                <a:cxn ang="0">
                  <a:pos x="T4" y="T5"/>
                </a:cxn>
                <a:cxn ang="0">
                  <a:pos x="T6" y="T7"/>
                </a:cxn>
                <a:cxn ang="0">
                  <a:pos x="T8" y="T9"/>
                </a:cxn>
              </a:cxnLst>
              <a:rect l="0" t="0" r="r" b="b"/>
              <a:pathLst>
                <a:path w="433" h="213">
                  <a:moveTo>
                    <a:pt x="432" y="212"/>
                  </a:moveTo>
                  <a:lnTo>
                    <a:pt x="0" y="212"/>
                  </a:lnTo>
                  <a:lnTo>
                    <a:pt x="0" y="0"/>
                  </a:lnTo>
                  <a:lnTo>
                    <a:pt x="432" y="0"/>
                  </a:lnTo>
                  <a:lnTo>
                    <a:pt x="432" y="212"/>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39" name="Freeform 221">
              <a:extLst>
                <a:ext uri="{FF2B5EF4-FFF2-40B4-BE49-F238E27FC236}">
                  <a16:creationId xmlns:a16="http://schemas.microsoft.com/office/drawing/2014/main" id="{AB923049-9EA4-3F46-B576-92E1B93D3E7D}"/>
                </a:ext>
              </a:extLst>
            </p:cNvPr>
            <p:cNvSpPr>
              <a:spLocks noChangeArrowheads="1"/>
            </p:cNvSpPr>
            <p:nvPr/>
          </p:nvSpPr>
          <p:spPr bwMode="auto">
            <a:xfrm>
              <a:off x="14322388" y="8830319"/>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0" name="Freeform 222">
              <a:extLst>
                <a:ext uri="{FF2B5EF4-FFF2-40B4-BE49-F238E27FC236}">
                  <a16:creationId xmlns:a16="http://schemas.microsoft.com/office/drawing/2014/main" id="{0EC8250C-1774-1241-B480-10A3D6C997C1}"/>
                </a:ext>
              </a:extLst>
            </p:cNvPr>
            <p:cNvSpPr>
              <a:spLocks noChangeArrowheads="1"/>
            </p:cNvSpPr>
            <p:nvPr/>
          </p:nvSpPr>
          <p:spPr bwMode="auto">
            <a:xfrm>
              <a:off x="14624242" y="8830319"/>
              <a:ext cx="255015" cy="127507"/>
            </a:xfrm>
            <a:custGeom>
              <a:avLst/>
              <a:gdLst>
                <a:gd name="T0" fmla="*/ 431 w 432"/>
                <a:gd name="T1" fmla="*/ 213 h 214"/>
                <a:gd name="T2" fmla="*/ 0 w 432"/>
                <a:gd name="T3" fmla="*/ 213 h 214"/>
                <a:gd name="T4" fmla="*/ 0 w 432"/>
                <a:gd name="T5" fmla="*/ 0 h 214"/>
                <a:gd name="T6" fmla="*/ 431 w 432"/>
                <a:gd name="T7" fmla="*/ 0 h 214"/>
                <a:gd name="T8" fmla="*/ 431 w 432"/>
                <a:gd name="T9" fmla="*/ 213 h 214"/>
              </a:gdLst>
              <a:ahLst/>
              <a:cxnLst>
                <a:cxn ang="0">
                  <a:pos x="T0" y="T1"/>
                </a:cxn>
                <a:cxn ang="0">
                  <a:pos x="T2" y="T3"/>
                </a:cxn>
                <a:cxn ang="0">
                  <a:pos x="T4" y="T5"/>
                </a:cxn>
                <a:cxn ang="0">
                  <a:pos x="T6" y="T7"/>
                </a:cxn>
                <a:cxn ang="0">
                  <a:pos x="T8" y="T9"/>
                </a:cxn>
              </a:cxnLst>
              <a:rect l="0" t="0" r="r" b="b"/>
              <a:pathLst>
                <a:path w="432" h="214">
                  <a:moveTo>
                    <a:pt x="431" y="213"/>
                  </a:moveTo>
                  <a:lnTo>
                    <a:pt x="0" y="213"/>
                  </a:lnTo>
                  <a:lnTo>
                    <a:pt x="0" y="0"/>
                  </a:lnTo>
                  <a:lnTo>
                    <a:pt x="431" y="0"/>
                  </a:lnTo>
                  <a:lnTo>
                    <a:pt x="431"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1" name="Freeform 223">
              <a:extLst>
                <a:ext uri="{FF2B5EF4-FFF2-40B4-BE49-F238E27FC236}">
                  <a16:creationId xmlns:a16="http://schemas.microsoft.com/office/drawing/2014/main" id="{9818B5D5-DDA0-FA4A-8AF1-C90CEB859FD8}"/>
                </a:ext>
              </a:extLst>
            </p:cNvPr>
            <p:cNvSpPr>
              <a:spLocks noChangeArrowheads="1"/>
            </p:cNvSpPr>
            <p:nvPr/>
          </p:nvSpPr>
          <p:spPr bwMode="auto">
            <a:xfrm>
              <a:off x="14926097" y="8830319"/>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2" name="Freeform 224">
              <a:extLst>
                <a:ext uri="{FF2B5EF4-FFF2-40B4-BE49-F238E27FC236}">
                  <a16:creationId xmlns:a16="http://schemas.microsoft.com/office/drawing/2014/main" id="{03F4FAC6-3C4C-5849-8BDF-FCE64E041EA0}"/>
                </a:ext>
              </a:extLst>
            </p:cNvPr>
            <p:cNvSpPr>
              <a:spLocks noChangeArrowheads="1"/>
            </p:cNvSpPr>
            <p:nvPr/>
          </p:nvSpPr>
          <p:spPr bwMode="auto">
            <a:xfrm>
              <a:off x="14322388" y="9056710"/>
              <a:ext cx="255015" cy="130110"/>
            </a:xfrm>
            <a:custGeom>
              <a:avLst/>
              <a:gdLst>
                <a:gd name="T0" fmla="*/ 432 w 433"/>
                <a:gd name="T1" fmla="*/ 219 h 220"/>
                <a:gd name="T2" fmla="*/ 0 w 433"/>
                <a:gd name="T3" fmla="*/ 219 h 220"/>
                <a:gd name="T4" fmla="*/ 0 w 433"/>
                <a:gd name="T5" fmla="*/ 0 h 220"/>
                <a:gd name="T6" fmla="*/ 432 w 433"/>
                <a:gd name="T7" fmla="*/ 0 h 220"/>
                <a:gd name="T8" fmla="*/ 432 w 433"/>
                <a:gd name="T9" fmla="*/ 219 h 220"/>
              </a:gdLst>
              <a:ahLst/>
              <a:cxnLst>
                <a:cxn ang="0">
                  <a:pos x="T0" y="T1"/>
                </a:cxn>
                <a:cxn ang="0">
                  <a:pos x="T2" y="T3"/>
                </a:cxn>
                <a:cxn ang="0">
                  <a:pos x="T4" y="T5"/>
                </a:cxn>
                <a:cxn ang="0">
                  <a:pos x="T6" y="T7"/>
                </a:cxn>
                <a:cxn ang="0">
                  <a:pos x="T8" y="T9"/>
                </a:cxn>
              </a:cxnLst>
              <a:rect l="0" t="0" r="r" b="b"/>
              <a:pathLst>
                <a:path w="433" h="220">
                  <a:moveTo>
                    <a:pt x="432" y="219"/>
                  </a:moveTo>
                  <a:lnTo>
                    <a:pt x="0" y="219"/>
                  </a:lnTo>
                  <a:lnTo>
                    <a:pt x="0" y="0"/>
                  </a:lnTo>
                  <a:lnTo>
                    <a:pt x="432" y="0"/>
                  </a:lnTo>
                  <a:lnTo>
                    <a:pt x="432" y="219"/>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3" name="Freeform 225">
              <a:extLst>
                <a:ext uri="{FF2B5EF4-FFF2-40B4-BE49-F238E27FC236}">
                  <a16:creationId xmlns:a16="http://schemas.microsoft.com/office/drawing/2014/main" id="{EF111238-CCAA-6741-9850-E1AFC337625A}"/>
                </a:ext>
              </a:extLst>
            </p:cNvPr>
            <p:cNvSpPr>
              <a:spLocks noChangeArrowheads="1"/>
            </p:cNvSpPr>
            <p:nvPr/>
          </p:nvSpPr>
          <p:spPr bwMode="auto">
            <a:xfrm>
              <a:off x="14624242" y="9056710"/>
              <a:ext cx="255015" cy="130110"/>
            </a:xfrm>
            <a:custGeom>
              <a:avLst/>
              <a:gdLst>
                <a:gd name="T0" fmla="*/ 431 w 432"/>
                <a:gd name="T1" fmla="*/ 219 h 220"/>
                <a:gd name="T2" fmla="*/ 0 w 432"/>
                <a:gd name="T3" fmla="*/ 219 h 220"/>
                <a:gd name="T4" fmla="*/ 0 w 432"/>
                <a:gd name="T5" fmla="*/ 0 h 220"/>
                <a:gd name="T6" fmla="*/ 431 w 432"/>
                <a:gd name="T7" fmla="*/ 0 h 220"/>
                <a:gd name="T8" fmla="*/ 431 w 432"/>
                <a:gd name="T9" fmla="*/ 219 h 220"/>
              </a:gdLst>
              <a:ahLst/>
              <a:cxnLst>
                <a:cxn ang="0">
                  <a:pos x="T0" y="T1"/>
                </a:cxn>
                <a:cxn ang="0">
                  <a:pos x="T2" y="T3"/>
                </a:cxn>
                <a:cxn ang="0">
                  <a:pos x="T4" y="T5"/>
                </a:cxn>
                <a:cxn ang="0">
                  <a:pos x="T6" y="T7"/>
                </a:cxn>
                <a:cxn ang="0">
                  <a:pos x="T8" y="T9"/>
                </a:cxn>
              </a:cxnLst>
              <a:rect l="0" t="0" r="r" b="b"/>
              <a:pathLst>
                <a:path w="432" h="220">
                  <a:moveTo>
                    <a:pt x="431" y="219"/>
                  </a:moveTo>
                  <a:lnTo>
                    <a:pt x="0" y="219"/>
                  </a:lnTo>
                  <a:lnTo>
                    <a:pt x="0" y="0"/>
                  </a:lnTo>
                  <a:lnTo>
                    <a:pt x="431" y="0"/>
                  </a:lnTo>
                  <a:lnTo>
                    <a:pt x="431" y="219"/>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4" name="Freeform 226">
              <a:extLst>
                <a:ext uri="{FF2B5EF4-FFF2-40B4-BE49-F238E27FC236}">
                  <a16:creationId xmlns:a16="http://schemas.microsoft.com/office/drawing/2014/main" id="{E1F38307-C4D1-7A41-800B-3721960E5B99}"/>
                </a:ext>
              </a:extLst>
            </p:cNvPr>
            <p:cNvSpPr>
              <a:spLocks noChangeArrowheads="1"/>
            </p:cNvSpPr>
            <p:nvPr/>
          </p:nvSpPr>
          <p:spPr bwMode="auto">
            <a:xfrm>
              <a:off x="14926097" y="9056710"/>
              <a:ext cx="255015" cy="130110"/>
            </a:xfrm>
            <a:custGeom>
              <a:avLst/>
              <a:gdLst>
                <a:gd name="T0" fmla="*/ 432 w 433"/>
                <a:gd name="T1" fmla="*/ 219 h 220"/>
                <a:gd name="T2" fmla="*/ 0 w 433"/>
                <a:gd name="T3" fmla="*/ 219 h 220"/>
                <a:gd name="T4" fmla="*/ 0 w 433"/>
                <a:gd name="T5" fmla="*/ 0 h 220"/>
                <a:gd name="T6" fmla="*/ 432 w 433"/>
                <a:gd name="T7" fmla="*/ 0 h 220"/>
                <a:gd name="T8" fmla="*/ 432 w 433"/>
                <a:gd name="T9" fmla="*/ 219 h 220"/>
              </a:gdLst>
              <a:ahLst/>
              <a:cxnLst>
                <a:cxn ang="0">
                  <a:pos x="T0" y="T1"/>
                </a:cxn>
                <a:cxn ang="0">
                  <a:pos x="T2" y="T3"/>
                </a:cxn>
                <a:cxn ang="0">
                  <a:pos x="T4" y="T5"/>
                </a:cxn>
                <a:cxn ang="0">
                  <a:pos x="T6" y="T7"/>
                </a:cxn>
                <a:cxn ang="0">
                  <a:pos x="T8" y="T9"/>
                </a:cxn>
              </a:cxnLst>
              <a:rect l="0" t="0" r="r" b="b"/>
              <a:pathLst>
                <a:path w="433" h="220">
                  <a:moveTo>
                    <a:pt x="432" y="219"/>
                  </a:moveTo>
                  <a:lnTo>
                    <a:pt x="0" y="219"/>
                  </a:lnTo>
                  <a:lnTo>
                    <a:pt x="0" y="0"/>
                  </a:lnTo>
                  <a:lnTo>
                    <a:pt x="432" y="0"/>
                  </a:lnTo>
                  <a:lnTo>
                    <a:pt x="432" y="219"/>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5" name="Freeform 227">
              <a:extLst>
                <a:ext uri="{FF2B5EF4-FFF2-40B4-BE49-F238E27FC236}">
                  <a16:creationId xmlns:a16="http://schemas.microsoft.com/office/drawing/2014/main" id="{FA17317D-3D3E-D241-8293-909DF8F524DD}"/>
                </a:ext>
              </a:extLst>
            </p:cNvPr>
            <p:cNvSpPr>
              <a:spLocks noChangeArrowheads="1"/>
            </p:cNvSpPr>
            <p:nvPr/>
          </p:nvSpPr>
          <p:spPr bwMode="auto">
            <a:xfrm>
              <a:off x="14322388" y="9288306"/>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6" name="Freeform 228">
              <a:extLst>
                <a:ext uri="{FF2B5EF4-FFF2-40B4-BE49-F238E27FC236}">
                  <a16:creationId xmlns:a16="http://schemas.microsoft.com/office/drawing/2014/main" id="{FFEDB90C-6F83-DD4F-ADAC-59CA6F66BA8A}"/>
                </a:ext>
              </a:extLst>
            </p:cNvPr>
            <p:cNvSpPr>
              <a:spLocks noChangeArrowheads="1"/>
            </p:cNvSpPr>
            <p:nvPr/>
          </p:nvSpPr>
          <p:spPr bwMode="auto">
            <a:xfrm>
              <a:off x="14624242" y="9288306"/>
              <a:ext cx="255015" cy="127507"/>
            </a:xfrm>
            <a:custGeom>
              <a:avLst/>
              <a:gdLst>
                <a:gd name="T0" fmla="*/ 431 w 432"/>
                <a:gd name="T1" fmla="*/ 213 h 214"/>
                <a:gd name="T2" fmla="*/ 0 w 432"/>
                <a:gd name="T3" fmla="*/ 213 h 214"/>
                <a:gd name="T4" fmla="*/ 0 w 432"/>
                <a:gd name="T5" fmla="*/ 0 h 214"/>
                <a:gd name="T6" fmla="*/ 431 w 432"/>
                <a:gd name="T7" fmla="*/ 0 h 214"/>
                <a:gd name="T8" fmla="*/ 431 w 432"/>
                <a:gd name="T9" fmla="*/ 213 h 214"/>
              </a:gdLst>
              <a:ahLst/>
              <a:cxnLst>
                <a:cxn ang="0">
                  <a:pos x="T0" y="T1"/>
                </a:cxn>
                <a:cxn ang="0">
                  <a:pos x="T2" y="T3"/>
                </a:cxn>
                <a:cxn ang="0">
                  <a:pos x="T4" y="T5"/>
                </a:cxn>
                <a:cxn ang="0">
                  <a:pos x="T6" y="T7"/>
                </a:cxn>
                <a:cxn ang="0">
                  <a:pos x="T8" y="T9"/>
                </a:cxn>
              </a:cxnLst>
              <a:rect l="0" t="0" r="r" b="b"/>
              <a:pathLst>
                <a:path w="432" h="214">
                  <a:moveTo>
                    <a:pt x="431" y="213"/>
                  </a:moveTo>
                  <a:lnTo>
                    <a:pt x="0" y="213"/>
                  </a:lnTo>
                  <a:lnTo>
                    <a:pt x="0" y="0"/>
                  </a:lnTo>
                  <a:lnTo>
                    <a:pt x="431" y="0"/>
                  </a:lnTo>
                  <a:lnTo>
                    <a:pt x="431"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7" name="Freeform 229">
              <a:extLst>
                <a:ext uri="{FF2B5EF4-FFF2-40B4-BE49-F238E27FC236}">
                  <a16:creationId xmlns:a16="http://schemas.microsoft.com/office/drawing/2014/main" id="{48E87064-796B-7F41-914B-DED3BEDDE963}"/>
                </a:ext>
              </a:extLst>
            </p:cNvPr>
            <p:cNvSpPr>
              <a:spLocks noChangeArrowheads="1"/>
            </p:cNvSpPr>
            <p:nvPr/>
          </p:nvSpPr>
          <p:spPr bwMode="auto">
            <a:xfrm>
              <a:off x="14926097" y="9288306"/>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49" name="Freeform 230">
              <a:extLst>
                <a:ext uri="{FF2B5EF4-FFF2-40B4-BE49-F238E27FC236}">
                  <a16:creationId xmlns:a16="http://schemas.microsoft.com/office/drawing/2014/main" id="{46049F4B-E7B6-0248-B8B9-3F15BD029741}"/>
                </a:ext>
              </a:extLst>
            </p:cNvPr>
            <p:cNvSpPr>
              <a:spLocks noChangeArrowheads="1"/>
            </p:cNvSpPr>
            <p:nvPr/>
          </p:nvSpPr>
          <p:spPr bwMode="auto">
            <a:xfrm>
              <a:off x="14322388" y="9514696"/>
              <a:ext cx="255015" cy="130110"/>
            </a:xfrm>
            <a:custGeom>
              <a:avLst/>
              <a:gdLst>
                <a:gd name="T0" fmla="*/ 432 w 433"/>
                <a:gd name="T1" fmla="*/ 220 h 221"/>
                <a:gd name="T2" fmla="*/ 0 w 433"/>
                <a:gd name="T3" fmla="*/ 220 h 221"/>
                <a:gd name="T4" fmla="*/ 0 w 433"/>
                <a:gd name="T5" fmla="*/ 0 h 221"/>
                <a:gd name="T6" fmla="*/ 432 w 433"/>
                <a:gd name="T7" fmla="*/ 0 h 221"/>
                <a:gd name="T8" fmla="*/ 432 w 433"/>
                <a:gd name="T9" fmla="*/ 220 h 221"/>
              </a:gdLst>
              <a:ahLst/>
              <a:cxnLst>
                <a:cxn ang="0">
                  <a:pos x="T0" y="T1"/>
                </a:cxn>
                <a:cxn ang="0">
                  <a:pos x="T2" y="T3"/>
                </a:cxn>
                <a:cxn ang="0">
                  <a:pos x="T4" y="T5"/>
                </a:cxn>
                <a:cxn ang="0">
                  <a:pos x="T6" y="T7"/>
                </a:cxn>
                <a:cxn ang="0">
                  <a:pos x="T8" y="T9"/>
                </a:cxn>
              </a:cxnLst>
              <a:rect l="0" t="0" r="r" b="b"/>
              <a:pathLst>
                <a:path w="433" h="221">
                  <a:moveTo>
                    <a:pt x="432" y="220"/>
                  </a:moveTo>
                  <a:lnTo>
                    <a:pt x="0" y="220"/>
                  </a:lnTo>
                  <a:lnTo>
                    <a:pt x="0" y="0"/>
                  </a:lnTo>
                  <a:lnTo>
                    <a:pt x="432" y="0"/>
                  </a:lnTo>
                  <a:lnTo>
                    <a:pt x="432" y="22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0" name="Freeform 231">
              <a:extLst>
                <a:ext uri="{FF2B5EF4-FFF2-40B4-BE49-F238E27FC236}">
                  <a16:creationId xmlns:a16="http://schemas.microsoft.com/office/drawing/2014/main" id="{63EDC910-DB3D-CF43-9F01-90E92F000419}"/>
                </a:ext>
              </a:extLst>
            </p:cNvPr>
            <p:cNvSpPr>
              <a:spLocks noChangeArrowheads="1"/>
            </p:cNvSpPr>
            <p:nvPr/>
          </p:nvSpPr>
          <p:spPr bwMode="auto">
            <a:xfrm>
              <a:off x="14624242" y="9514696"/>
              <a:ext cx="255015" cy="130110"/>
            </a:xfrm>
            <a:custGeom>
              <a:avLst/>
              <a:gdLst>
                <a:gd name="T0" fmla="*/ 431 w 432"/>
                <a:gd name="T1" fmla="*/ 220 h 221"/>
                <a:gd name="T2" fmla="*/ 0 w 432"/>
                <a:gd name="T3" fmla="*/ 220 h 221"/>
                <a:gd name="T4" fmla="*/ 0 w 432"/>
                <a:gd name="T5" fmla="*/ 0 h 221"/>
                <a:gd name="T6" fmla="*/ 431 w 432"/>
                <a:gd name="T7" fmla="*/ 0 h 221"/>
                <a:gd name="T8" fmla="*/ 431 w 432"/>
                <a:gd name="T9" fmla="*/ 220 h 221"/>
              </a:gdLst>
              <a:ahLst/>
              <a:cxnLst>
                <a:cxn ang="0">
                  <a:pos x="T0" y="T1"/>
                </a:cxn>
                <a:cxn ang="0">
                  <a:pos x="T2" y="T3"/>
                </a:cxn>
                <a:cxn ang="0">
                  <a:pos x="T4" y="T5"/>
                </a:cxn>
                <a:cxn ang="0">
                  <a:pos x="T6" y="T7"/>
                </a:cxn>
                <a:cxn ang="0">
                  <a:pos x="T8" y="T9"/>
                </a:cxn>
              </a:cxnLst>
              <a:rect l="0" t="0" r="r" b="b"/>
              <a:pathLst>
                <a:path w="432" h="221">
                  <a:moveTo>
                    <a:pt x="431" y="220"/>
                  </a:moveTo>
                  <a:lnTo>
                    <a:pt x="0" y="220"/>
                  </a:lnTo>
                  <a:lnTo>
                    <a:pt x="0" y="0"/>
                  </a:lnTo>
                  <a:lnTo>
                    <a:pt x="431" y="0"/>
                  </a:lnTo>
                  <a:lnTo>
                    <a:pt x="431" y="22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1" name="Freeform 232">
              <a:extLst>
                <a:ext uri="{FF2B5EF4-FFF2-40B4-BE49-F238E27FC236}">
                  <a16:creationId xmlns:a16="http://schemas.microsoft.com/office/drawing/2014/main" id="{0B0E68B4-AC9A-C24D-A582-AC5FF9A836DD}"/>
                </a:ext>
              </a:extLst>
            </p:cNvPr>
            <p:cNvSpPr>
              <a:spLocks noChangeArrowheads="1"/>
            </p:cNvSpPr>
            <p:nvPr/>
          </p:nvSpPr>
          <p:spPr bwMode="auto">
            <a:xfrm>
              <a:off x="14926097" y="9514696"/>
              <a:ext cx="255015" cy="130110"/>
            </a:xfrm>
            <a:custGeom>
              <a:avLst/>
              <a:gdLst>
                <a:gd name="T0" fmla="*/ 432 w 433"/>
                <a:gd name="T1" fmla="*/ 220 h 221"/>
                <a:gd name="T2" fmla="*/ 0 w 433"/>
                <a:gd name="T3" fmla="*/ 220 h 221"/>
                <a:gd name="T4" fmla="*/ 0 w 433"/>
                <a:gd name="T5" fmla="*/ 0 h 221"/>
                <a:gd name="T6" fmla="*/ 432 w 433"/>
                <a:gd name="T7" fmla="*/ 0 h 221"/>
                <a:gd name="T8" fmla="*/ 432 w 433"/>
                <a:gd name="T9" fmla="*/ 220 h 221"/>
              </a:gdLst>
              <a:ahLst/>
              <a:cxnLst>
                <a:cxn ang="0">
                  <a:pos x="T0" y="T1"/>
                </a:cxn>
                <a:cxn ang="0">
                  <a:pos x="T2" y="T3"/>
                </a:cxn>
                <a:cxn ang="0">
                  <a:pos x="T4" y="T5"/>
                </a:cxn>
                <a:cxn ang="0">
                  <a:pos x="T6" y="T7"/>
                </a:cxn>
                <a:cxn ang="0">
                  <a:pos x="T8" y="T9"/>
                </a:cxn>
              </a:cxnLst>
              <a:rect l="0" t="0" r="r" b="b"/>
              <a:pathLst>
                <a:path w="433" h="221">
                  <a:moveTo>
                    <a:pt x="432" y="220"/>
                  </a:moveTo>
                  <a:lnTo>
                    <a:pt x="0" y="220"/>
                  </a:lnTo>
                  <a:lnTo>
                    <a:pt x="0" y="0"/>
                  </a:lnTo>
                  <a:lnTo>
                    <a:pt x="432" y="0"/>
                  </a:lnTo>
                  <a:lnTo>
                    <a:pt x="432" y="220"/>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2" name="Freeform 233">
              <a:extLst>
                <a:ext uri="{FF2B5EF4-FFF2-40B4-BE49-F238E27FC236}">
                  <a16:creationId xmlns:a16="http://schemas.microsoft.com/office/drawing/2014/main" id="{ACAB30AB-2119-834D-8D01-74D0A305B439}"/>
                </a:ext>
              </a:extLst>
            </p:cNvPr>
            <p:cNvSpPr>
              <a:spLocks noChangeArrowheads="1"/>
            </p:cNvSpPr>
            <p:nvPr/>
          </p:nvSpPr>
          <p:spPr bwMode="auto">
            <a:xfrm>
              <a:off x="14322388" y="9746292"/>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53" name="Freeform 234">
              <a:extLst>
                <a:ext uri="{FF2B5EF4-FFF2-40B4-BE49-F238E27FC236}">
                  <a16:creationId xmlns:a16="http://schemas.microsoft.com/office/drawing/2014/main" id="{7FF30306-7136-E34E-9C6E-36F994BC2367}"/>
                </a:ext>
              </a:extLst>
            </p:cNvPr>
            <p:cNvSpPr>
              <a:spLocks noChangeArrowheads="1"/>
            </p:cNvSpPr>
            <p:nvPr/>
          </p:nvSpPr>
          <p:spPr bwMode="auto">
            <a:xfrm>
              <a:off x="14624242" y="9746292"/>
              <a:ext cx="255015" cy="127507"/>
            </a:xfrm>
            <a:custGeom>
              <a:avLst/>
              <a:gdLst>
                <a:gd name="T0" fmla="*/ 431 w 432"/>
                <a:gd name="T1" fmla="*/ 213 h 214"/>
                <a:gd name="T2" fmla="*/ 0 w 432"/>
                <a:gd name="T3" fmla="*/ 213 h 214"/>
                <a:gd name="T4" fmla="*/ 0 w 432"/>
                <a:gd name="T5" fmla="*/ 0 h 214"/>
                <a:gd name="T6" fmla="*/ 431 w 432"/>
                <a:gd name="T7" fmla="*/ 0 h 214"/>
                <a:gd name="T8" fmla="*/ 431 w 432"/>
                <a:gd name="T9" fmla="*/ 213 h 214"/>
              </a:gdLst>
              <a:ahLst/>
              <a:cxnLst>
                <a:cxn ang="0">
                  <a:pos x="T0" y="T1"/>
                </a:cxn>
                <a:cxn ang="0">
                  <a:pos x="T2" y="T3"/>
                </a:cxn>
                <a:cxn ang="0">
                  <a:pos x="T4" y="T5"/>
                </a:cxn>
                <a:cxn ang="0">
                  <a:pos x="T6" y="T7"/>
                </a:cxn>
                <a:cxn ang="0">
                  <a:pos x="T8" y="T9"/>
                </a:cxn>
              </a:cxnLst>
              <a:rect l="0" t="0" r="r" b="b"/>
              <a:pathLst>
                <a:path w="432" h="214">
                  <a:moveTo>
                    <a:pt x="431" y="213"/>
                  </a:moveTo>
                  <a:lnTo>
                    <a:pt x="0" y="213"/>
                  </a:lnTo>
                  <a:lnTo>
                    <a:pt x="0" y="0"/>
                  </a:lnTo>
                  <a:lnTo>
                    <a:pt x="431" y="0"/>
                  </a:lnTo>
                  <a:lnTo>
                    <a:pt x="431"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2" name="Freeform 235">
              <a:extLst>
                <a:ext uri="{FF2B5EF4-FFF2-40B4-BE49-F238E27FC236}">
                  <a16:creationId xmlns:a16="http://schemas.microsoft.com/office/drawing/2014/main" id="{9D87864F-256A-A34B-A9F6-07A6F4CA333B}"/>
                </a:ext>
              </a:extLst>
            </p:cNvPr>
            <p:cNvSpPr>
              <a:spLocks noChangeArrowheads="1"/>
            </p:cNvSpPr>
            <p:nvPr/>
          </p:nvSpPr>
          <p:spPr bwMode="auto">
            <a:xfrm>
              <a:off x="14926097" y="9746292"/>
              <a:ext cx="255015" cy="127507"/>
            </a:xfrm>
            <a:custGeom>
              <a:avLst/>
              <a:gdLst>
                <a:gd name="T0" fmla="*/ 432 w 433"/>
                <a:gd name="T1" fmla="*/ 213 h 214"/>
                <a:gd name="T2" fmla="*/ 0 w 433"/>
                <a:gd name="T3" fmla="*/ 213 h 214"/>
                <a:gd name="T4" fmla="*/ 0 w 433"/>
                <a:gd name="T5" fmla="*/ 0 h 214"/>
                <a:gd name="T6" fmla="*/ 432 w 433"/>
                <a:gd name="T7" fmla="*/ 0 h 214"/>
                <a:gd name="T8" fmla="*/ 432 w 433"/>
                <a:gd name="T9" fmla="*/ 213 h 214"/>
              </a:gdLst>
              <a:ahLst/>
              <a:cxnLst>
                <a:cxn ang="0">
                  <a:pos x="T0" y="T1"/>
                </a:cxn>
                <a:cxn ang="0">
                  <a:pos x="T2" y="T3"/>
                </a:cxn>
                <a:cxn ang="0">
                  <a:pos x="T4" y="T5"/>
                </a:cxn>
                <a:cxn ang="0">
                  <a:pos x="T6" y="T7"/>
                </a:cxn>
                <a:cxn ang="0">
                  <a:pos x="T8" y="T9"/>
                </a:cxn>
              </a:cxnLst>
              <a:rect l="0" t="0" r="r" b="b"/>
              <a:pathLst>
                <a:path w="433" h="214">
                  <a:moveTo>
                    <a:pt x="432" y="213"/>
                  </a:moveTo>
                  <a:lnTo>
                    <a:pt x="0" y="213"/>
                  </a:lnTo>
                  <a:lnTo>
                    <a:pt x="0" y="0"/>
                  </a:lnTo>
                  <a:lnTo>
                    <a:pt x="432" y="0"/>
                  </a:lnTo>
                  <a:lnTo>
                    <a:pt x="432" y="213"/>
                  </a:lnTo>
                </a:path>
              </a:pathLst>
            </a:custGeom>
            <a:solidFill>
              <a:srgbClr val="FBD07A"/>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4" name="Freeform 236">
              <a:extLst>
                <a:ext uri="{FF2B5EF4-FFF2-40B4-BE49-F238E27FC236}">
                  <a16:creationId xmlns:a16="http://schemas.microsoft.com/office/drawing/2014/main" id="{93B4F71E-75B2-7C44-9FA3-BD81C1D54A54}"/>
                </a:ext>
              </a:extLst>
            </p:cNvPr>
            <p:cNvSpPr>
              <a:spLocks noChangeArrowheads="1"/>
            </p:cNvSpPr>
            <p:nvPr/>
          </p:nvSpPr>
          <p:spPr bwMode="auto">
            <a:xfrm>
              <a:off x="11558856" y="8304676"/>
              <a:ext cx="1277679" cy="2422643"/>
            </a:xfrm>
            <a:custGeom>
              <a:avLst/>
              <a:gdLst>
                <a:gd name="T0" fmla="*/ 2165 w 2166"/>
                <a:gd name="T1" fmla="*/ 4103 h 4104"/>
                <a:gd name="T2" fmla="*/ 0 w 2166"/>
                <a:gd name="T3" fmla="*/ 4103 h 4104"/>
                <a:gd name="T4" fmla="*/ 0 w 2166"/>
                <a:gd name="T5" fmla="*/ 1467 h 4104"/>
                <a:gd name="T6" fmla="*/ 1082 w 2166"/>
                <a:gd name="T7" fmla="*/ 0 h 4104"/>
                <a:gd name="T8" fmla="*/ 2165 w 2166"/>
                <a:gd name="T9" fmla="*/ 1467 h 4104"/>
                <a:gd name="T10" fmla="*/ 2165 w 2166"/>
                <a:gd name="T11" fmla="*/ 4103 h 4104"/>
              </a:gdLst>
              <a:ahLst/>
              <a:cxnLst>
                <a:cxn ang="0">
                  <a:pos x="T0" y="T1"/>
                </a:cxn>
                <a:cxn ang="0">
                  <a:pos x="T2" y="T3"/>
                </a:cxn>
                <a:cxn ang="0">
                  <a:pos x="T4" y="T5"/>
                </a:cxn>
                <a:cxn ang="0">
                  <a:pos x="T6" y="T7"/>
                </a:cxn>
                <a:cxn ang="0">
                  <a:pos x="T8" y="T9"/>
                </a:cxn>
                <a:cxn ang="0">
                  <a:pos x="T10" y="T11"/>
                </a:cxn>
              </a:cxnLst>
              <a:rect l="0" t="0" r="r" b="b"/>
              <a:pathLst>
                <a:path w="2166" h="4104">
                  <a:moveTo>
                    <a:pt x="2165" y="4103"/>
                  </a:moveTo>
                  <a:lnTo>
                    <a:pt x="0" y="4103"/>
                  </a:lnTo>
                  <a:lnTo>
                    <a:pt x="0" y="1467"/>
                  </a:lnTo>
                  <a:lnTo>
                    <a:pt x="1082" y="0"/>
                  </a:lnTo>
                  <a:lnTo>
                    <a:pt x="2165" y="1467"/>
                  </a:lnTo>
                  <a:lnTo>
                    <a:pt x="2165" y="4103"/>
                  </a:lnTo>
                </a:path>
              </a:pathLst>
            </a:custGeom>
            <a:solidFill>
              <a:schemeClr val="bg1">
                <a:lumMod val="95000"/>
              </a:schemeClr>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6" name="Freeform 237">
              <a:extLst>
                <a:ext uri="{FF2B5EF4-FFF2-40B4-BE49-F238E27FC236}">
                  <a16:creationId xmlns:a16="http://schemas.microsoft.com/office/drawing/2014/main" id="{9CF49A83-8FA2-1442-BE8B-86E8DC915D11}"/>
                </a:ext>
              </a:extLst>
            </p:cNvPr>
            <p:cNvSpPr>
              <a:spLocks noChangeArrowheads="1"/>
            </p:cNvSpPr>
            <p:nvPr/>
          </p:nvSpPr>
          <p:spPr bwMode="auto">
            <a:xfrm>
              <a:off x="11954390" y="8955225"/>
              <a:ext cx="174348" cy="377318"/>
            </a:xfrm>
            <a:custGeom>
              <a:avLst/>
              <a:gdLst>
                <a:gd name="T0" fmla="*/ 293 w 294"/>
                <a:gd name="T1" fmla="*/ 637 h 638"/>
                <a:gd name="T2" fmla="*/ 0 w 294"/>
                <a:gd name="T3" fmla="*/ 637 h 638"/>
                <a:gd name="T4" fmla="*/ 0 w 294"/>
                <a:gd name="T5" fmla="*/ 0 h 638"/>
                <a:gd name="T6" fmla="*/ 293 w 294"/>
                <a:gd name="T7" fmla="*/ 0 h 638"/>
                <a:gd name="T8" fmla="*/ 293 w 294"/>
                <a:gd name="T9" fmla="*/ 637 h 638"/>
              </a:gdLst>
              <a:ahLst/>
              <a:cxnLst>
                <a:cxn ang="0">
                  <a:pos x="T0" y="T1"/>
                </a:cxn>
                <a:cxn ang="0">
                  <a:pos x="T2" y="T3"/>
                </a:cxn>
                <a:cxn ang="0">
                  <a:pos x="T4" y="T5"/>
                </a:cxn>
                <a:cxn ang="0">
                  <a:pos x="T6" y="T7"/>
                </a:cxn>
                <a:cxn ang="0">
                  <a:pos x="T8" y="T9"/>
                </a:cxn>
              </a:cxnLst>
              <a:rect l="0" t="0" r="r" b="b"/>
              <a:pathLst>
                <a:path w="294" h="638">
                  <a:moveTo>
                    <a:pt x="293" y="637"/>
                  </a:moveTo>
                  <a:lnTo>
                    <a:pt x="0" y="637"/>
                  </a:lnTo>
                  <a:lnTo>
                    <a:pt x="0" y="0"/>
                  </a:lnTo>
                  <a:lnTo>
                    <a:pt x="293" y="0"/>
                  </a:lnTo>
                  <a:lnTo>
                    <a:pt x="293"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7" name="Freeform 238">
              <a:extLst>
                <a:ext uri="{FF2B5EF4-FFF2-40B4-BE49-F238E27FC236}">
                  <a16:creationId xmlns:a16="http://schemas.microsoft.com/office/drawing/2014/main" id="{7DF38597-3D1D-BA4B-906F-4DAEB0C49B25}"/>
                </a:ext>
              </a:extLst>
            </p:cNvPr>
            <p:cNvSpPr>
              <a:spLocks noChangeArrowheads="1"/>
            </p:cNvSpPr>
            <p:nvPr/>
          </p:nvSpPr>
          <p:spPr bwMode="auto">
            <a:xfrm>
              <a:off x="12222417" y="8955225"/>
              <a:ext cx="169142" cy="377318"/>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8" name="Freeform 239">
              <a:extLst>
                <a:ext uri="{FF2B5EF4-FFF2-40B4-BE49-F238E27FC236}">
                  <a16:creationId xmlns:a16="http://schemas.microsoft.com/office/drawing/2014/main" id="{C5BB2455-188C-D140-86C0-B42F2A26A63A}"/>
                </a:ext>
              </a:extLst>
            </p:cNvPr>
            <p:cNvSpPr>
              <a:spLocks noChangeArrowheads="1"/>
            </p:cNvSpPr>
            <p:nvPr/>
          </p:nvSpPr>
          <p:spPr bwMode="auto">
            <a:xfrm>
              <a:off x="11954390" y="9457448"/>
              <a:ext cx="174348" cy="377319"/>
            </a:xfrm>
            <a:custGeom>
              <a:avLst/>
              <a:gdLst>
                <a:gd name="T0" fmla="*/ 293 w 294"/>
                <a:gd name="T1" fmla="*/ 637 h 638"/>
                <a:gd name="T2" fmla="*/ 0 w 294"/>
                <a:gd name="T3" fmla="*/ 637 h 638"/>
                <a:gd name="T4" fmla="*/ 0 w 294"/>
                <a:gd name="T5" fmla="*/ 0 h 638"/>
                <a:gd name="T6" fmla="*/ 293 w 294"/>
                <a:gd name="T7" fmla="*/ 0 h 638"/>
                <a:gd name="T8" fmla="*/ 293 w 294"/>
                <a:gd name="T9" fmla="*/ 637 h 638"/>
              </a:gdLst>
              <a:ahLst/>
              <a:cxnLst>
                <a:cxn ang="0">
                  <a:pos x="T0" y="T1"/>
                </a:cxn>
                <a:cxn ang="0">
                  <a:pos x="T2" y="T3"/>
                </a:cxn>
                <a:cxn ang="0">
                  <a:pos x="T4" y="T5"/>
                </a:cxn>
                <a:cxn ang="0">
                  <a:pos x="T6" y="T7"/>
                </a:cxn>
                <a:cxn ang="0">
                  <a:pos x="T8" y="T9"/>
                </a:cxn>
              </a:cxnLst>
              <a:rect l="0" t="0" r="r" b="b"/>
              <a:pathLst>
                <a:path w="294" h="638">
                  <a:moveTo>
                    <a:pt x="293" y="637"/>
                  </a:moveTo>
                  <a:lnTo>
                    <a:pt x="0" y="637"/>
                  </a:lnTo>
                  <a:lnTo>
                    <a:pt x="0" y="0"/>
                  </a:lnTo>
                  <a:lnTo>
                    <a:pt x="293" y="0"/>
                  </a:lnTo>
                  <a:lnTo>
                    <a:pt x="293"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69" name="Freeform 240">
              <a:extLst>
                <a:ext uri="{FF2B5EF4-FFF2-40B4-BE49-F238E27FC236}">
                  <a16:creationId xmlns:a16="http://schemas.microsoft.com/office/drawing/2014/main" id="{8BAEC323-5ACE-384C-A2F3-80EF839A61C2}"/>
                </a:ext>
              </a:extLst>
            </p:cNvPr>
            <p:cNvSpPr>
              <a:spLocks noChangeArrowheads="1"/>
            </p:cNvSpPr>
            <p:nvPr/>
          </p:nvSpPr>
          <p:spPr bwMode="auto">
            <a:xfrm>
              <a:off x="12222417" y="9457448"/>
              <a:ext cx="169142" cy="377319"/>
            </a:xfrm>
            <a:custGeom>
              <a:avLst/>
              <a:gdLst>
                <a:gd name="T0" fmla="*/ 286 w 287"/>
                <a:gd name="T1" fmla="*/ 637 h 638"/>
                <a:gd name="T2" fmla="*/ 0 w 287"/>
                <a:gd name="T3" fmla="*/ 637 h 638"/>
                <a:gd name="T4" fmla="*/ 0 w 287"/>
                <a:gd name="T5" fmla="*/ 0 h 638"/>
                <a:gd name="T6" fmla="*/ 286 w 287"/>
                <a:gd name="T7" fmla="*/ 0 h 638"/>
                <a:gd name="T8" fmla="*/ 286 w 287"/>
                <a:gd name="T9" fmla="*/ 637 h 638"/>
              </a:gdLst>
              <a:ahLst/>
              <a:cxnLst>
                <a:cxn ang="0">
                  <a:pos x="T0" y="T1"/>
                </a:cxn>
                <a:cxn ang="0">
                  <a:pos x="T2" y="T3"/>
                </a:cxn>
                <a:cxn ang="0">
                  <a:pos x="T4" y="T5"/>
                </a:cxn>
                <a:cxn ang="0">
                  <a:pos x="T6" y="T7"/>
                </a:cxn>
                <a:cxn ang="0">
                  <a:pos x="T8" y="T9"/>
                </a:cxn>
              </a:cxnLst>
              <a:rect l="0" t="0" r="r" b="b"/>
              <a:pathLst>
                <a:path w="287" h="638">
                  <a:moveTo>
                    <a:pt x="286" y="637"/>
                  </a:moveTo>
                  <a:lnTo>
                    <a:pt x="0" y="637"/>
                  </a:lnTo>
                  <a:lnTo>
                    <a:pt x="0" y="0"/>
                  </a:lnTo>
                  <a:lnTo>
                    <a:pt x="286" y="0"/>
                  </a:lnTo>
                  <a:lnTo>
                    <a:pt x="286" y="637"/>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0" name="Freeform 241">
              <a:extLst>
                <a:ext uri="{FF2B5EF4-FFF2-40B4-BE49-F238E27FC236}">
                  <a16:creationId xmlns:a16="http://schemas.microsoft.com/office/drawing/2014/main" id="{862215C2-5655-E545-892B-566BC3FCB876}"/>
                </a:ext>
              </a:extLst>
            </p:cNvPr>
            <p:cNvSpPr>
              <a:spLocks noChangeArrowheads="1"/>
            </p:cNvSpPr>
            <p:nvPr/>
          </p:nvSpPr>
          <p:spPr bwMode="auto">
            <a:xfrm>
              <a:off x="17939439" y="8736640"/>
              <a:ext cx="1277679" cy="1990679"/>
            </a:xfrm>
            <a:custGeom>
              <a:avLst/>
              <a:gdLst>
                <a:gd name="T0" fmla="*/ 2164 w 2165"/>
                <a:gd name="T1" fmla="*/ 3373 h 3374"/>
                <a:gd name="T2" fmla="*/ 0 w 2165"/>
                <a:gd name="T3" fmla="*/ 3373 h 3374"/>
                <a:gd name="T4" fmla="*/ 0 w 2165"/>
                <a:gd name="T5" fmla="*/ 0 h 3374"/>
                <a:gd name="T6" fmla="*/ 2164 w 2165"/>
                <a:gd name="T7" fmla="*/ 0 h 3374"/>
                <a:gd name="T8" fmla="*/ 2164 w 2165"/>
                <a:gd name="T9" fmla="*/ 3373 h 3374"/>
              </a:gdLst>
              <a:ahLst/>
              <a:cxnLst>
                <a:cxn ang="0">
                  <a:pos x="T0" y="T1"/>
                </a:cxn>
                <a:cxn ang="0">
                  <a:pos x="T2" y="T3"/>
                </a:cxn>
                <a:cxn ang="0">
                  <a:pos x="T4" y="T5"/>
                </a:cxn>
                <a:cxn ang="0">
                  <a:pos x="T6" y="T7"/>
                </a:cxn>
                <a:cxn ang="0">
                  <a:pos x="T8" y="T9"/>
                </a:cxn>
              </a:cxnLst>
              <a:rect l="0" t="0" r="r" b="b"/>
              <a:pathLst>
                <a:path w="2165" h="3374">
                  <a:moveTo>
                    <a:pt x="2164" y="3373"/>
                  </a:moveTo>
                  <a:lnTo>
                    <a:pt x="0" y="3373"/>
                  </a:lnTo>
                  <a:lnTo>
                    <a:pt x="0" y="0"/>
                  </a:lnTo>
                  <a:lnTo>
                    <a:pt x="2164" y="0"/>
                  </a:lnTo>
                  <a:lnTo>
                    <a:pt x="2164" y="3373"/>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1" name="Freeform 242">
              <a:extLst>
                <a:ext uri="{FF2B5EF4-FFF2-40B4-BE49-F238E27FC236}">
                  <a16:creationId xmlns:a16="http://schemas.microsoft.com/office/drawing/2014/main" id="{6DB5C581-6128-134B-A756-C1971E881677}"/>
                </a:ext>
              </a:extLst>
            </p:cNvPr>
            <p:cNvSpPr>
              <a:spLocks noChangeArrowheads="1"/>
            </p:cNvSpPr>
            <p:nvPr/>
          </p:nvSpPr>
          <p:spPr bwMode="auto">
            <a:xfrm>
              <a:off x="18056539" y="8481625"/>
              <a:ext cx="975822" cy="515235"/>
            </a:xfrm>
            <a:custGeom>
              <a:avLst/>
              <a:gdLst>
                <a:gd name="T0" fmla="*/ 1653 w 1654"/>
                <a:gd name="T1" fmla="*/ 870 h 871"/>
                <a:gd name="T2" fmla="*/ 0 w 1654"/>
                <a:gd name="T3" fmla="*/ 870 h 871"/>
                <a:gd name="T4" fmla="*/ 0 w 1654"/>
                <a:gd name="T5" fmla="*/ 0 h 871"/>
                <a:gd name="T6" fmla="*/ 1653 w 1654"/>
                <a:gd name="T7" fmla="*/ 0 h 871"/>
                <a:gd name="T8" fmla="*/ 1653 w 1654"/>
                <a:gd name="T9" fmla="*/ 870 h 871"/>
              </a:gdLst>
              <a:ahLst/>
              <a:cxnLst>
                <a:cxn ang="0">
                  <a:pos x="T0" y="T1"/>
                </a:cxn>
                <a:cxn ang="0">
                  <a:pos x="T2" y="T3"/>
                </a:cxn>
                <a:cxn ang="0">
                  <a:pos x="T4" y="T5"/>
                </a:cxn>
                <a:cxn ang="0">
                  <a:pos x="T6" y="T7"/>
                </a:cxn>
                <a:cxn ang="0">
                  <a:pos x="T8" y="T9"/>
                </a:cxn>
              </a:cxnLst>
              <a:rect l="0" t="0" r="r" b="b"/>
              <a:pathLst>
                <a:path w="1654" h="871">
                  <a:moveTo>
                    <a:pt x="1653" y="870"/>
                  </a:moveTo>
                  <a:lnTo>
                    <a:pt x="0" y="870"/>
                  </a:lnTo>
                  <a:lnTo>
                    <a:pt x="0" y="0"/>
                  </a:lnTo>
                  <a:lnTo>
                    <a:pt x="1653" y="0"/>
                  </a:lnTo>
                  <a:lnTo>
                    <a:pt x="1653" y="870"/>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2" name="Freeform 243">
              <a:extLst>
                <a:ext uri="{FF2B5EF4-FFF2-40B4-BE49-F238E27FC236}">
                  <a16:creationId xmlns:a16="http://schemas.microsoft.com/office/drawing/2014/main" id="{13B1F674-EF0C-8B4A-A169-C571ACD35617}"/>
                </a:ext>
              </a:extLst>
            </p:cNvPr>
            <p:cNvSpPr>
              <a:spLocks noChangeArrowheads="1"/>
            </p:cNvSpPr>
            <p:nvPr/>
          </p:nvSpPr>
          <p:spPr bwMode="auto">
            <a:xfrm>
              <a:off x="18173637" y="8263041"/>
              <a:ext cx="744228" cy="387726"/>
            </a:xfrm>
            <a:custGeom>
              <a:avLst/>
              <a:gdLst>
                <a:gd name="T0" fmla="*/ 1262 w 1263"/>
                <a:gd name="T1" fmla="*/ 657 h 658"/>
                <a:gd name="T2" fmla="*/ 0 w 1263"/>
                <a:gd name="T3" fmla="*/ 657 h 658"/>
                <a:gd name="T4" fmla="*/ 0 w 1263"/>
                <a:gd name="T5" fmla="*/ 0 h 658"/>
                <a:gd name="T6" fmla="*/ 1262 w 1263"/>
                <a:gd name="T7" fmla="*/ 0 h 658"/>
                <a:gd name="T8" fmla="*/ 1262 w 1263"/>
                <a:gd name="T9" fmla="*/ 657 h 658"/>
              </a:gdLst>
              <a:ahLst/>
              <a:cxnLst>
                <a:cxn ang="0">
                  <a:pos x="T0" y="T1"/>
                </a:cxn>
                <a:cxn ang="0">
                  <a:pos x="T2" y="T3"/>
                </a:cxn>
                <a:cxn ang="0">
                  <a:pos x="T4" y="T5"/>
                </a:cxn>
                <a:cxn ang="0">
                  <a:pos x="T6" y="T7"/>
                </a:cxn>
                <a:cxn ang="0">
                  <a:pos x="T8" y="T9"/>
                </a:cxn>
              </a:cxnLst>
              <a:rect l="0" t="0" r="r" b="b"/>
              <a:pathLst>
                <a:path w="1263" h="658">
                  <a:moveTo>
                    <a:pt x="1262" y="657"/>
                  </a:moveTo>
                  <a:lnTo>
                    <a:pt x="0" y="657"/>
                  </a:lnTo>
                  <a:lnTo>
                    <a:pt x="0" y="0"/>
                  </a:lnTo>
                  <a:lnTo>
                    <a:pt x="1262" y="0"/>
                  </a:lnTo>
                  <a:lnTo>
                    <a:pt x="1262" y="657"/>
                  </a:lnTo>
                </a:path>
              </a:pathLst>
            </a:cu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3" name="Freeform 244">
              <a:extLst>
                <a:ext uri="{FF2B5EF4-FFF2-40B4-BE49-F238E27FC236}">
                  <a16:creationId xmlns:a16="http://schemas.microsoft.com/office/drawing/2014/main" id="{FE5BED12-B5DA-5344-BD64-C5CD5B3A1455}"/>
                </a:ext>
              </a:extLst>
            </p:cNvPr>
            <p:cNvSpPr>
              <a:spLocks noChangeArrowheads="1"/>
            </p:cNvSpPr>
            <p:nvPr/>
          </p:nvSpPr>
          <p:spPr bwMode="auto">
            <a:xfrm>
              <a:off x="18158024" y="8884965"/>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4" name="Freeform 245">
              <a:extLst>
                <a:ext uri="{FF2B5EF4-FFF2-40B4-BE49-F238E27FC236}">
                  <a16:creationId xmlns:a16="http://schemas.microsoft.com/office/drawing/2014/main" id="{237F0962-F186-014A-B56A-72C172088E9F}"/>
                </a:ext>
              </a:extLst>
            </p:cNvPr>
            <p:cNvSpPr>
              <a:spLocks noChangeArrowheads="1"/>
            </p:cNvSpPr>
            <p:nvPr/>
          </p:nvSpPr>
          <p:spPr bwMode="auto">
            <a:xfrm>
              <a:off x="18397426" y="8884965"/>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79" name="Freeform 246">
              <a:extLst>
                <a:ext uri="{FF2B5EF4-FFF2-40B4-BE49-F238E27FC236}">
                  <a16:creationId xmlns:a16="http://schemas.microsoft.com/office/drawing/2014/main" id="{82F1AF2C-0AE7-6845-A68F-C95B6AF0D74D}"/>
                </a:ext>
              </a:extLst>
            </p:cNvPr>
            <p:cNvSpPr>
              <a:spLocks noChangeArrowheads="1"/>
            </p:cNvSpPr>
            <p:nvPr/>
          </p:nvSpPr>
          <p:spPr bwMode="auto">
            <a:xfrm>
              <a:off x="18631623" y="8884965"/>
              <a:ext cx="124905" cy="299253"/>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89" name="Freeform 247">
              <a:extLst>
                <a:ext uri="{FF2B5EF4-FFF2-40B4-BE49-F238E27FC236}">
                  <a16:creationId xmlns:a16="http://schemas.microsoft.com/office/drawing/2014/main" id="{B0E40FD8-A152-F942-9280-4B4285E09009}"/>
                </a:ext>
              </a:extLst>
            </p:cNvPr>
            <p:cNvSpPr>
              <a:spLocks noChangeArrowheads="1"/>
            </p:cNvSpPr>
            <p:nvPr/>
          </p:nvSpPr>
          <p:spPr bwMode="auto">
            <a:xfrm>
              <a:off x="18871025" y="8884965"/>
              <a:ext cx="127508" cy="299253"/>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3" name="Freeform 248">
              <a:extLst>
                <a:ext uri="{FF2B5EF4-FFF2-40B4-BE49-F238E27FC236}">
                  <a16:creationId xmlns:a16="http://schemas.microsoft.com/office/drawing/2014/main" id="{6587FBE1-3AF6-CE44-B270-7425D8562938}"/>
                </a:ext>
              </a:extLst>
            </p:cNvPr>
            <p:cNvSpPr>
              <a:spLocks noChangeArrowheads="1"/>
            </p:cNvSpPr>
            <p:nvPr/>
          </p:nvSpPr>
          <p:spPr bwMode="auto">
            <a:xfrm>
              <a:off x="18158024" y="9296112"/>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4" name="Freeform 249">
              <a:extLst>
                <a:ext uri="{FF2B5EF4-FFF2-40B4-BE49-F238E27FC236}">
                  <a16:creationId xmlns:a16="http://schemas.microsoft.com/office/drawing/2014/main" id="{D9994FAC-891F-2840-A400-8CB8300B05BA}"/>
                </a:ext>
              </a:extLst>
            </p:cNvPr>
            <p:cNvSpPr>
              <a:spLocks noChangeArrowheads="1"/>
            </p:cNvSpPr>
            <p:nvPr/>
          </p:nvSpPr>
          <p:spPr bwMode="auto">
            <a:xfrm>
              <a:off x="18397426" y="9296112"/>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5" name="Freeform 250">
              <a:extLst>
                <a:ext uri="{FF2B5EF4-FFF2-40B4-BE49-F238E27FC236}">
                  <a16:creationId xmlns:a16="http://schemas.microsoft.com/office/drawing/2014/main" id="{615344AD-79E8-B044-A89D-46D8FA0C1A91}"/>
                </a:ext>
              </a:extLst>
            </p:cNvPr>
            <p:cNvSpPr>
              <a:spLocks noChangeArrowheads="1"/>
            </p:cNvSpPr>
            <p:nvPr/>
          </p:nvSpPr>
          <p:spPr bwMode="auto">
            <a:xfrm>
              <a:off x="18631623" y="9296112"/>
              <a:ext cx="124905" cy="299253"/>
            </a:xfrm>
            <a:custGeom>
              <a:avLst/>
              <a:gdLst>
                <a:gd name="T0" fmla="*/ 212 w 213"/>
                <a:gd name="T1" fmla="*/ 504 h 505"/>
                <a:gd name="T2" fmla="*/ 0 w 213"/>
                <a:gd name="T3" fmla="*/ 504 h 505"/>
                <a:gd name="T4" fmla="*/ 0 w 213"/>
                <a:gd name="T5" fmla="*/ 0 h 505"/>
                <a:gd name="T6" fmla="*/ 212 w 213"/>
                <a:gd name="T7" fmla="*/ 0 h 505"/>
                <a:gd name="T8" fmla="*/ 212 w 213"/>
                <a:gd name="T9" fmla="*/ 504 h 505"/>
              </a:gdLst>
              <a:ahLst/>
              <a:cxnLst>
                <a:cxn ang="0">
                  <a:pos x="T0" y="T1"/>
                </a:cxn>
                <a:cxn ang="0">
                  <a:pos x="T2" y="T3"/>
                </a:cxn>
                <a:cxn ang="0">
                  <a:pos x="T4" y="T5"/>
                </a:cxn>
                <a:cxn ang="0">
                  <a:pos x="T6" y="T7"/>
                </a:cxn>
                <a:cxn ang="0">
                  <a:pos x="T8" y="T9"/>
                </a:cxn>
              </a:cxnLst>
              <a:rect l="0" t="0" r="r" b="b"/>
              <a:pathLst>
                <a:path w="213" h="505">
                  <a:moveTo>
                    <a:pt x="212" y="504"/>
                  </a:moveTo>
                  <a:lnTo>
                    <a:pt x="0" y="504"/>
                  </a:lnTo>
                  <a:lnTo>
                    <a:pt x="0" y="0"/>
                  </a:lnTo>
                  <a:lnTo>
                    <a:pt x="212" y="0"/>
                  </a:lnTo>
                  <a:lnTo>
                    <a:pt x="212"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7" name="Freeform 251">
              <a:extLst>
                <a:ext uri="{FF2B5EF4-FFF2-40B4-BE49-F238E27FC236}">
                  <a16:creationId xmlns:a16="http://schemas.microsoft.com/office/drawing/2014/main" id="{E8CC11B3-4B9B-E346-A931-81CCC98C740C}"/>
                </a:ext>
              </a:extLst>
            </p:cNvPr>
            <p:cNvSpPr>
              <a:spLocks noChangeArrowheads="1"/>
            </p:cNvSpPr>
            <p:nvPr/>
          </p:nvSpPr>
          <p:spPr bwMode="auto">
            <a:xfrm>
              <a:off x="18871025" y="9296112"/>
              <a:ext cx="127508" cy="299253"/>
            </a:xfrm>
            <a:custGeom>
              <a:avLst/>
              <a:gdLst>
                <a:gd name="T0" fmla="*/ 213 w 214"/>
                <a:gd name="T1" fmla="*/ 504 h 505"/>
                <a:gd name="T2" fmla="*/ 0 w 214"/>
                <a:gd name="T3" fmla="*/ 504 h 505"/>
                <a:gd name="T4" fmla="*/ 0 w 214"/>
                <a:gd name="T5" fmla="*/ 0 h 505"/>
                <a:gd name="T6" fmla="*/ 213 w 214"/>
                <a:gd name="T7" fmla="*/ 0 h 505"/>
                <a:gd name="T8" fmla="*/ 213 w 214"/>
                <a:gd name="T9" fmla="*/ 504 h 505"/>
              </a:gdLst>
              <a:ahLst/>
              <a:cxnLst>
                <a:cxn ang="0">
                  <a:pos x="T0" y="T1"/>
                </a:cxn>
                <a:cxn ang="0">
                  <a:pos x="T2" y="T3"/>
                </a:cxn>
                <a:cxn ang="0">
                  <a:pos x="T4" y="T5"/>
                </a:cxn>
                <a:cxn ang="0">
                  <a:pos x="T6" y="T7"/>
                </a:cxn>
                <a:cxn ang="0">
                  <a:pos x="T8" y="T9"/>
                </a:cxn>
              </a:cxnLst>
              <a:rect l="0" t="0" r="r" b="b"/>
              <a:pathLst>
                <a:path w="214" h="505">
                  <a:moveTo>
                    <a:pt x="213" y="504"/>
                  </a:moveTo>
                  <a:lnTo>
                    <a:pt x="0" y="504"/>
                  </a:lnTo>
                  <a:lnTo>
                    <a:pt x="0" y="0"/>
                  </a:lnTo>
                  <a:lnTo>
                    <a:pt x="213" y="0"/>
                  </a:lnTo>
                  <a:lnTo>
                    <a:pt x="213" y="504"/>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298" name="Freeform 252">
              <a:extLst>
                <a:ext uri="{FF2B5EF4-FFF2-40B4-BE49-F238E27FC236}">
                  <a16:creationId xmlns:a16="http://schemas.microsoft.com/office/drawing/2014/main" id="{AA714370-7C48-774A-A623-03E739A05A79}"/>
                </a:ext>
              </a:extLst>
            </p:cNvPr>
            <p:cNvSpPr>
              <a:spLocks noChangeArrowheads="1"/>
            </p:cNvSpPr>
            <p:nvPr/>
          </p:nvSpPr>
          <p:spPr bwMode="auto">
            <a:xfrm>
              <a:off x="18158024" y="9704657"/>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0" name="Freeform 253">
              <a:extLst>
                <a:ext uri="{FF2B5EF4-FFF2-40B4-BE49-F238E27FC236}">
                  <a16:creationId xmlns:a16="http://schemas.microsoft.com/office/drawing/2014/main" id="{D67023BF-6A99-1745-AA53-859C4B820CD9}"/>
                </a:ext>
              </a:extLst>
            </p:cNvPr>
            <p:cNvSpPr>
              <a:spLocks noChangeArrowheads="1"/>
            </p:cNvSpPr>
            <p:nvPr/>
          </p:nvSpPr>
          <p:spPr bwMode="auto">
            <a:xfrm>
              <a:off x="18397426" y="9704657"/>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2" name="Freeform 254">
              <a:extLst>
                <a:ext uri="{FF2B5EF4-FFF2-40B4-BE49-F238E27FC236}">
                  <a16:creationId xmlns:a16="http://schemas.microsoft.com/office/drawing/2014/main" id="{56B32064-16E8-3B4E-ADCF-8A4B56912A32}"/>
                </a:ext>
              </a:extLst>
            </p:cNvPr>
            <p:cNvSpPr>
              <a:spLocks noChangeArrowheads="1"/>
            </p:cNvSpPr>
            <p:nvPr/>
          </p:nvSpPr>
          <p:spPr bwMode="auto">
            <a:xfrm>
              <a:off x="18631623" y="9704657"/>
              <a:ext cx="124905" cy="299252"/>
            </a:xfrm>
            <a:custGeom>
              <a:avLst/>
              <a:gdLst>
                <a:gd name="T0" fmla="*/ 212 w 213"/>
                <a:gd name="T1" fmla="*/ 505 h 506"/>
                <a:gd name="T2" fmla="*/ 0 w 213"/>
                <a:gd name="T3" fmla="*/ 505 h 506"/>
                <a:gd name="T4" fmla="*/ 0 w 213"/>
                <a:gd name="T5" fmla="*/ 0 h 506"/>
                <a:gd name="T6" fmla="*/ 212 w 213"/>
                <a:gd name="T7" fmla="*/ 0 h 506"/>
                <a:gd name="T8" fmla="*/ 212 w 213"/>
                <a:gd name="T9" fmla="*/ 505 h 506"/>
              </a:gdLst>
              <a:ahLst/>
              <a:cxnLst>
                <a:cxn ang="0">
                  <a:pos x="T0" y="T1"/>
                </a:cxn>
                <a:cxn ang="0">
                  <a:pos x="T2" y="T3"/>
                </a:cxn>
                <a:cxn ang="0">
                  <a:pos x="T4" y="T5"/>
                </a:cxn>
                <a:cxn ang="0">
                  <a:pos x="T6" y="T7"/>
                </a:cxn>
                <a:cxn ang="0">
                  <a:pos x="T8" y="T9"/>
                </a:cxn>
              </a:cxnLst>
              <a:rect l="0" t="0" r="r" b="b"/>
              <a:pathLst>
                <a:path w="213" h="506">
                  <a:moveTo>
                    <a:pt x="212" y="505"/>
                  </a:moveTo>
                  <a:lnTo>
                    <a:pt x="0" y="505"/>
                  </a:lnTo>
                  <a:lnTo>
                    <a:pt x="0" y="0"/>
                  </a:lnTo>
                  <a:lnTo>
                    <a:pt x="212" y="0"/>
                  </a:lnTo>
                  <a:lnTo>
                    <a:pt x="212"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3" name="Freeform 255">
              <a:extLst>
                <a:ext uri="{FF2B5EF4-FFF2-40B4-BE49-F238E27FC236}">
                  <a16:creationId xmlns:a16="http://schemas.microsoft.com/office/drawing/2014/main" id="{ACF5097F-9B1E-CA4B-B1F0-7BED40F72D38}"/>
                </a:ext>
              </a:extLst>
            </p:cNvPr>
            <p:cNvSpPr>
              <a:spLocks noChangeArrowheads="1"/>
            </p:cNvSpPr>
            <p:nvPr/>
          </p:nvSpPr>
          <p:spPr bwMode="auto">
            <a:xfrm>
              <a:off x="18871025" y="9704657"/>
              <a:ext cx="127508" cy="299252"/>
            </a:xfrm>
            <a:custGeom>
              <a:avLst/>
              <a:gdLst>
                <a:gd name="T0" fmla="*/ 213 w 214"/>
                <a:gd name="T1" fmla="*/ 505 h 506"/>
                <a:gd name="T2" fmla="*/ 0 w 214"/>
                <a:gd name="T3" fmla="*/ 505 h 506"/>
                <a:gd name="T4" fmla="*/ 0 w 214"/>
                <a:gd name="T5" fmla="*/ 0 h 506"/>
                <a:gd name="T6" fmla="*/ 213 w 214"/>
                <a:gd name="T7" fmla="*/ 0 h 506"/>
                <a:gd name="T8" fmla="*/ 213 w 214"/>
                <a:gd name="T9" fmla="*/ 505 h 506"/>
              </a:gdLst>
              <a:ahLst/>
              <a:cxnLst>
                <a:cxn ang="0">
                  <a:pos x="T0" y="T1"/>
                </a:cxn>
                <a:cxn ang="0">
                  <a:pos x="T2" y="T3"/>
                </a:cxn>
                <a:cxn ang="0">
                  <a:pos x="T4" y="T5"/>
                </a:cxn>
                <a:cxn ang="0">
                  <a:pos x="T6" y="T7"/>
                </a:cxn>
                <a:cxn ang="0">
                  <a:pos x="T8" y="T9"/>
                </a:cxn>
              </a:cxnLst>
              <a:rect l="0" t="0" r="r" b="b"/>
              <a:pathLst>
                <a:path w="214" h="506">
                  <a:moveTo>
                    <a:pt x="213" y="505"/>
                  </a:moveTo>
                  <a:lnTo>
                    <a:pt x="0" y="505"/>
                  </a:lnTo>
                  <a:lnTo>
                    <a:pt x="0" y="0"/>
                  </a:lnTo>
                  <a:lnTo>
                    <a:pt x="213" y="0"/>
                  </a:lnTo>
                  <a:lnTo>
                    <a:pt x="213" y="505"/>
                  </a:lnTo>
                </a:path>
              </a:pathLst>
            </a:custGeom>
            <a:solidFill>
              <a:srgbClr val="DDDDDC"/>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4" name="Freeform 256">
              <a:extLst>
                <a:ext uri="{FF2B5EF4-FFF2-40B4-BE49-F238E27FC236}">
                  <a16:creationId xmlns:a16="http://schemas.microsoft.com/office/drawing/2014/main" id="{290DF68A-6DBB-8946-8640-2359696660F7}"/>
                </a:ext>
              </a:extLst>
            </p:cNvPr>
            <p:cNvSpPr>
              <a:spLocks noChangeArrowheads="1"/>
            </p:cNvSpPr>
            <p:nvPr/>
          </p:nvSpPr>
          <p:spPr bwMode="auto">
            <a:xfrm>
              <a:off x="20492194" y="8065274"/>
              <a:ext cx="1275076" cy="2420042"/>
            </a:xfrm>
            <a:custGeom>
              <a:avLst/>
              <a:gdLst>
                <a:gd name="T0" fmla="*/ 2158 w 2159"/>
                <a:gd name="T1" fmla="*/ 4098 h 4099"/>
                <a:gd name="T2" fmla="*/ 0 w 2159"/>
                <a:gd name="T3" fmla="*/ 4098 h 4099"/>
                <a:gd name="T4" fmla="*/ 0 w 2159"/>
                <a:gd name="T5" fmla="*/ 1461 h 4099"/>
                <a:gd name="T6" fmla="*/ 1083 w 2159"/>
                <a:gd name="T7" fmla="*/ 0 h 4099"/>
                <a:gd name="T8" fmla="*/ 2158 w 2159"/>
                <a:gd name="T9" fmla="*/ 1461 h 4099"/>
                <a:gd name="T10" fmla="*/ 2158 w 2159"/>
                <a:gd name="T11" fmla="*/ 4098 h 4099"/>
              </a:gdLst>
              <a:ahLst/>
              <a:cxnLst>
                <a:cxn ang="0">
                  <a:pos x="T0" y="T1"/>
                </a:cxn>
                <a:cxn ang="0">
                  <a:pos x="T2" y="T3"/>
                </a:cxn>
                <a:cxn ang="0">
                  <a:pos x="T4" y="T5"/>
                </a:cxn>
                <a:cxn ang="0">
                  <a:pos x="T6" y="T7"/>
                </a:cxn>
                <a:cxn ang="0">
                  <a:pos x="T8" y="T9"/>
                </a:cxn>
                <a:cxn ang="0">
                  <a:pos x="T10" y="T11"/>
                </a:cxn>
              </a:cxnLst>
              <a:rect l="0" t="0" r="r" b="b"/>
              <a:pathLst>
                <a:path w="2159" h="4099">
                  <a:moveTo>
                    <a:pt x="2158" y="4098"/>
                  </a:moveTo>
                  <a:lnTo>
                    <a:pt x="0" y="4098"/>
                  </a:lnTo>
                  <a:lnTo>
                    <a:pt x="0" y="1461"/>
                  </a:lnTo>
                  <a:lnTo>
                    <a:pt x="1083" y="0"/>
                  </a:lnTo>
                  <a:lnTo>
                    <a:pt x="2158" y="1461"/>
                  </a:lnTo>
                  <a:lnTo>
                    <a:pt x="2158" y="4098"/>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5" name="Freeform 257">
              <a:extLst>
                <a:ext uri="{FF2B5EF4-FFF2-40B4-BE49-F238E27FC236}">
                  <a16:creationId xmlns:a16="http://schemas.microsoft.com/office/drawing/2014/main" id="{AF9D9AD5-6322-B543-9B80-6CBC5C7FBE94}"/>
                </a:ext>
              </a:extLst>
            </p:cNvPr>
            <p:cNvSpPr>
              <a:spLocks noChangeArrowheads="1"/>
            </p:cNvSpPr>
            <p:nvPr/>
          </p:nvSpPr>
          <p:spPr bwMode="auto">
            <a:xfrm>
              <a:off x="20752413" y="8890169"/>
              <a:ext cx="307059" cy="309662"/>
            </a:xfrm>
            <a:custGeom>
              <a:avLst/>
              <a:gdLst>
                <a:gd name="T0" fmla="*/ 519 w 520"/>
                <a:gd name="T1" fmla="*/ 259 h 525"/>
                <a:gd name="T2" fmla="*/ 519 w 520"/>
                <a:gd name="T3" fmla="*/ 259 h 525"/>
                <a:gd name="T4" fmla="*/ 260 w 520"/>
                <a:gd name="T5" fmla="*/ 0 h 525"/>
                <a:gd name="T6" fmla="*/ 0 w 520"/>
                <a:gd name="T7" fmla="*/ 259 h 525"/>
                <a:gd name="T8" fmla="*/ 260 w 520"/>
                <a:gd name="T9" fmla="*/ 524 h 525"/>
                <a:gd name="T10" fmla="*/ 519 w 520"/>
                <a:gd name="T11" fmla="*/ 259 h 525"/>
              </a:gdLst>
              <a:ahLst/>
              <a:cxnLst>
                <a:cxn ang="0">
                  <a:pos x="T0" y="T1"/>
                </a:cxn>
                <a:cxn ang="0">
                  <a:pos x="T2" y="T3"/>
                </a:cxn>
                <a:cxn ang="0">
                  <a:pos x="T4" y="T5"/>
                </a:cxn>
                <a:cxn ang="0">
                  <a:pos x="T6" y="T7"/>
                </a:cxn>
                <a:cxn ang="0">
                  <a:pos x="T8" y="T9"/>
                </a:cxn>
                <a:cxn ang="0">
                  <a:pos x="T10" y="T11"/>
                </a:cxn>
              </a:cxnLst>
              <a:rect l="0" t="0" r="r" b="b"/>
              <a:pathLst>
                <a:path w="520" h="525">
                  <a:moveTo>
                    <a:pt x="519" y="259"/>
                  </a:moveTo>
                  <a:lnTo>
                    <a:pt x="519" y="259"/>
                  </a:lnTo>
                  <a:cubicBezTo>
                    <a:pt x="519" y="119"/>
                    <a:pt x="406" y="0"/>
                    <a:pt x="260" y="0"/>
                  </a:cubicBezTo>
                  <a:cubicBezTo>
                    <a:pt x="114" y="0"/>
                    <a:pt x="0" y="119"/>
                    <a:pt x="0" y="259"/>
                  </a:cubicBezTo>
                  <a:cubicBezTo>
                    <a:pt x="0" y="405"/>
                    <a:pt x="114" y="524"/>
                    <a:pt x="260" y="524"/>
                  </a:cubicBezTo>
                  <a:cubicBezTo>
                    <a:pt x="406" y="524"/>
                    <a:pt x="519" y="405"/>
                    <a:pt x="519"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6" name="Freeform 258">
              <a:extLst>
                <a:ext uri="{FF2B5EF4-FFF2-40B4-BE49-F238E27FC236}">
                  <a16:creationId xmlns:a16="http://schemas.microsoft.com/office/drawing/2014/main" id="{F76173C6-22D9-4E47-9852-C56A79E6409B}"/>
                </a:ext>
              </a:extLst>
            </p:cNvPr>
            <p:cNvSpPr>
              <a:spLocks noChangeArrowheads="1"/>
            </p:cNvSpPr>
            <p:nvPr/>
          </p:nvSpPr>
          <p:spPr bwMode="auto">
            <a:xfrm>
              <a:off x="21202592" y="8890169"/>
              <a:ext cx="307059" cy="309662"/>
            </a:xfrm>
            <a:custGeom>
              <a:avLst/>
              <a:gdLst>
                <a:gd name="T0" fmla="*/ 518 w 519"/>
                <a:gd name="T1" fmla="*/ 259 h 525"/>
                <a:gd name="T2" fmla="*/ 518 w 519"/>
                <a:gd name="T3" fmla="*/ 259 h 525"/>
                <a:gd name="T4" fmla="*/ 259 w 519"/>
                <a:gd name="T5" fmla="*/ 0 h 525"/>
                <a:gd name="T6" fmla="*/ 0 w 519"/>
                <a:gd name="T7" fmla="*/ 259 h 525"/>
                <a:gd name="T8" fmla="*/ 259 w 519"/>
                <a:gd name="T9" fmla="*/ 524 h 525"/>
                <a:gd name="T10" fmla="*/ 518 w 519"/>
                <a:gd name="T11" fmla="*/ 259 h 525"/>
              </a:gdLst>
              <a:ahLst/>
              <a:cxnLst>
                <a:cxn ang="0">
                  <a:pos x="T0" y="T1"/>
                </a:cxn>
                <a:cxn ang="0">
                  <a:pos x="T2" y="T3"/>
                </a:cxn>
                <a:cxn ang="0">
                  <a:pos x="T4" y="T5"/>
                </a:cxn>
                <a:cxn ang="0">
                  <a:pos x="T6" y="T7"/>
                </a:cxn>
                <a:cxn ang="0">
                  <a:pos x="T8" y="T9"/>
                </a:cxn>
                <a:cxn ang="0">
                  <a:pos x="T10" y="T11"/>
                </a:cxn>
              </a:cxnLst>
              <a:rect l="0" t="0" r="r" b="b"/>
              <a:pathLst>
                <a:path w="519" h="525">
                  <a:moveTo>
                    <a:pt x="518" y="259"/>
                  </a:moveTo>
                  <a:lnTo>
                    <a:pt x="518" y="259"/>
                  </a:lnTo>
                  <a:cubicBezTo>
                    <a:pt x="518" y="119"/>
                    <a:pt x="405" y="0"/>
                    <a:pt x="259" y="0"/>
                  </a:cubicBezTo>
                  <a:cubicBezTo>
                    <a:pt x="113" y="0"/>
                    <a:pt x="0" y="119"/>
                    <a:pt x="0" y="259"/>
                  </a:cubicBezTo>
                  <a:cubicBezTo>
                    <a:pt x="0" y="405"/>
                    <a:pt x="113" y="524"/>
                    <a:pt x="259" y="524"/>
                  </a:cubicBezTo>
                  <a:cubicBezTo>
                    <a:pt x="405" y="524"/>
                    <a:pt x="518" y="405"/>
                    <a:pt x="518"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7" name="Freeform 259">
              <a:extLst>
                <a:ext uri="{FF2B5EF4-FFF2-40B4-BE49-F238E27FC236}">
                  <a16:creationId xmlns:a16="http://schemas.microsoft.com/office/drawing/2014/main" id="{0DE20BC9-FB90-BF4D-8B9C-CE1D02AB5BB1}"/>
                </a:ext>
              </a:extLst>
            </p:cNvPr>
            <p:cNvSpPr>
              <a:spLocks noChangeArrowheads="1"/>
            </p:cNvSpPr>
            <p:nvPr/>
          </p:nvSpPr>
          <p:spPr bwMode="auto">
            <a:xfrm>
              <a:off x="20752413" y="9327338"/>
              <a:ext cx="307059" cy="307059"/>
            </a:xfrm>
            <a:custGeom>
              <a:avLst/>
              <a:gdLst>
                <a:gd name="T0" fmla="*/ 519 w 520"/>
                <a:gd name="T1" fmla="*/ 259 h 519"/>
                <a:gd name="T2" fmla="*/ 519 w 520"/>
                <a:gd name="T3" fmla="*/ 259 h 519"/>
                <a:gd name="T4" fmla="*/ 260 w 520"/>
                <a:gd name="T5" fmla="*/ 0 h 519"/>
                <a:gd name="T6" fmla="*/ 0 w 520"/>
                <a:gd name="T7" fmla="*/ 259 h 519"/>
                <a:gd name="T8" fmla="*/ 260 w 520"/>
                <a:gd name="T9" fmla="*/ 518 h 519"/>
                <a:gd name="T10" fmla="*/ 519 w 520"/>
                <a:gd name="T11" fmla="*/ 259 h 519"/>
              </a:gdLst>
              <a:ahLst/>
              <a:cxnLst>
                <a:cxn ang="0">
                  <a:pos x="T0" y="T1"/>
                </a:cxn>
                <a:cxn ang="0">
                  <a:pos x="T2" y="T3"/>
                </a:cxn>
                <a:cxn ang="0">
                  <a:pos x="T4" y="T5"/>
                </a:cxn>
                <a:cxn ang="0">
                  <a:pos x="T6" y="T7"/>
                </a:cxn>
                <a:cxn ang="0">
                  <a:pos x="T8" y="T9"/>
                </a:cxn>
                <a:cxn ang="0">
                  <a:pos x="T10" y="T11"/>
                </a:cxn>
              </a:cxnLst>
              <a:rect l="0" t="0" r="r" b="b"/>
              <a:pathLst>
                <a:path w="520" h="519">
                  <a:moveTo>
                    <a:pt x="519" y="259"/>
                  </a:moveTo>
                  <a:lnTo>
                    <a:pt x="519" y="259"/>
                  </a:lnTo>
                  <a:cubicBezTo>
                    <a:pt x="519" y="113"/>
                    <a:pt x="406" y="0"/>
                    <a:pt x="260" y="0"/>
                  </a:cubicBezTo>
                  <a:cubicBezTo>
                    <a:pt x="114" y="0"/>
                    <a:pt x="0" y="113"/>
                    <a:pt x="0" y="259"/>
                  </a:cubicBezTo>
                  <a:cubicBezTo>
                    <a:pt x="0" y="405"/>
                    <a:pt x="114" y="518"/>
                    <a:pt x="260" y="518"/>
                  </a:cubicBezTo>
                  <a:cubicBezTo>
                    <a:pt x="406" y="518"/>
                    <a:pt x="519" y="405"/>
                    <a:pt x="519"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8" name="Freeform 260">
              <a:extLst>
                <a:ext uri="{FF2B5EF4-FFF2-40B4-BE49-F238E27FC236}">
                  <a16:creationId xmlns:a16="http://schemas.microsoft.com/office/drawing/2014/main" id="{2F7D9C1B-CF98-B94B-804C-3810D5DCCD74}"/>
                </a:ext>
              </a:extLst>
            </p:cNvPr>
            <p:cNvSpPr>
              <a:spLocks noChangeArrowheads="1"/>
            </p:cNvSpPr>
            <p:nvPr/>
          </p:nvSpPr>
          <p:spPr bwMode="auto">
            <a:xfrm>
              <a:off x="21202592" y="9327338"/>
              <a:ext cx="307059" cy="307059"/>
            </a:xfrm>
            <a:custGeom>
              <a:avLst/>
              <a:gdLst>
                <a:gd name="T0" fmla="*/ 518 w 519"/>
                <a:gd name="T1" fmla="*/ 259 h 519"/>
                <a:gd name="T2" fmla="*/ 518 w 519"/>
                <a:gd name="T3" fmla="*/ 259 h 519"/>
                <a:gd name="T4" fmla="*/ 259 w 519"/>
                <a:gd name="T5" fmla="*/ 0 h 519"/>
                <a:gd name="T6" fmla="*/ 0 w 519"/>
                <a:gd name="T7" fmla="*/ 259 h 519"/>
                <a:gd name="T8" fmla="*/ 259 w 519"/>
                <a:gd name="T9" fmla="*/ 518 h 519"/>
                <a:gd name="T10" fmla="*/ 518 w 519"/>
                <a:gd name="T11" fmla="*/ 259 h 519"/>
              </a:gdLst>
              <a:ahLst/>
              <a:cxnLst>
                <a:cxn ang="0">
                  <a:pos x="T0" y="T1"/>
                </a:cxn>
                <a:cxn ang="0">
                  <a:pos x="T2" y="T3"/>
                </a:cxn>
                <a:cxn ang="0">
                  <a:pos x="T4" y="T5"/>
                </a:cxn>
                <a:cxn ang="0">
                  <a:pos x="T6" y="T7"/>
                </a:cxn>
                <a:cxn ang="0">
                  <a:pos x="T8" y="T9"/>
                </a:cxn>
                <a:cxn ang="0">
                  <a:pos x="T10" y="T11"/>
                </a:cxn>
              </a:cxnLst>
              <a:rect l="0" t="0" r="r" b="b"/>
              <a:pathLst>
                <a:path w="519" h="519">
                  <a:moveTo>
                    <a:pt x="518" y="259"/>
                  </a:moveTo>
                  <a:lnTo>
                    <a:pt x="518" y="259"/>
                  </a:lnTo>
                  <a:cubicBezTo>
                    <a:pt x="518" y="113"/>
                    <a:pt x="405" y="0"/>
                    <a:pt x="259" y="0"/>
                  </a:cubicBezTo>
                  <a:cubicBezTo>
                    <a:pt x="113" y="0"/>
                    <a:pt x="0" y="113"/>
                    <a:pt x="0" y="259"/>
                  </a:cubicBezTo>
                  <a:cubicBezTo>
                    <a:pt x="0" y="405"/>
                    <a:pt x="113" y="518"/>
                    <a:pt x="259" y="518"/>
                  </a:cubicBezTo>
                  <a:cubicBezTo>
                    <a:pt x="405" y="518"/>
                    <a:pt x="518" y="405"/>
                    <a:pt x="518" y="259"/>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9" name="Freeform 261">
              <a:extLst>
                <a:ext uri="{FF2B5EF4-FFF2-40B4-BE49-F238E27FC236}">
                  <a16:creationId xmlns:a16="http://schemas.microsoft.com/office/drawing/2014/main" id="{05D48AFB-BC42-3A43-B7E5-839C1F94D0A6}"/>
                </a:ext>
              </a:extLst>
            </p:cNvPr>
            <p:cNvSpPr>
              <a:spLocks noChangeArrowheads="1"/>
            </p:cNvSpPr>
            <p:nvPr/>
          </p:nvSpPr>
          <p:spPr bwMode="auto">
            <a:xfrm>
              <a:off x="20752413" y="9767110"/>
              <a:ext cx="307059" cy="307059"/>
            </a:xfrm>
            <a:custGeom>
              <a:avLst/>
              <a:gdLst>
                <a:gd name="T0" fmla="*/ 519 w 520"/>
                <a:gd name="T1" fmla="*/ 260 h 519"/>
                <a:gd name="T2" fmla="*/ 519 w 520"/>
                <a:gd name="T3" fmla="*/ 260 h 519"/>
                <a:gd name="T4" fmla="*/ 260 w 520"/>
                <a:gd name="T5" fmla="*/ 0 h 519"/>
                <a:gd name="T6" fmla="*/ 0 w 520"/>
                <a:gd name="T7" fmla="*/ 260 h 519"/>
                <a:gd name="T8" fmla="*/ 260 w 520"/>
                <a:gd name="T9" fmla="*/ 518 h 519"/>
                <a:gd name="T10" fmla="*/ 519 w 520"/>
                <a:gd name="T11" fmla="*/ 260 h 519"/>
              </a:gdLst>
              <a:ahLst/>
              <a:cxnLst>
                <a:cxn ang="0">
                  <a:pos x="T0" y="T1"/>
                </a:cxn>
                <a:cxn ang="0">
                  <a:pos x="T2" y="T3"/>
                </a:cxn>
                <a:cxn ang="0">
                  <a:pos x="T4" y="T5"/>
                </a:cxn>
                <a:cxn ang="0">
                  <a:pos x="T6" y="T7"/>
                </a:cxn>
                <a:cxn ang="0">
                  <a:pos x="T8" y="T9"/>
                </a:cxn>
                <a:cxn ang="0">
                  <a:pos x="T10" y="T11"/>
                </a:cxn>
              </a:cxnLst>
              <a:rect l="0" t="0" r="r" b="b"/>
              <a:pathLst>
                <a:path w="520" h="519">
                  <a:moveTo>
                    <a:pt x="519" y="260"/>
                  </a:moveTo>
                  <a:lnTo>
                    <a:pt x="519" y="260"/>
                  </a:lnTo>
                  <a:cubicBezTo>
                    <a:pt x="519" y="113"/>
                    <a:pt x="406" y="0"/>
                    <a:pt x="260" y="0"/>
                  </a:cubicBezTo>
                  <a:cubicBezTo>
                    <a:pt x="114" y="0"/>
                    <a:pt x="0" y="113"/>
                    <a:pt x="0" y="260"/>
                  </a:cubicBezTo>
                  <a:cubicBezTo>
                    <a:pt x="0" y="406"/>
                    <a:pt x="114" y="518"/>
                    <a:pt x="260" y="518"/>
                  </a:cubicBezTo>
                  <a:cubicBezTo>
                    <a:pt x="406" y="518"/>
                    <a:pt x="519" y="406"/>
                    <a:pt x="519" y="260"/>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0" name="Freeform 262">
              <a:extLst>
                <a:ext uri="{FF2B5EF4-FFF2-40B4-BE49-F238E27FC236}">
                  <a16:creationId xmlns:a16="http://schemas.microsoft.com/office/drawing/2014/main" id="{3D758C89-A111-8E4B-BC98-5B10EBD6F5F1}"/>
                </a:ext>
              </a:extLst>
            </p:cNvPr>
            <p:cNvSpPr>
              <a:spLocks noChangeArrowheads="1"/>
            </p:cNvSpPr>
            <p:nvPr/>
          </p:nvSpPr>
          <p:spPr bwMode="auto">
            <a:xfrm>
              <a:off x="21202592" y="9767110"/>
              <a:ext cx="307059" cy="307059"/>
            </a:xfrm>
            <a:custGeom>
              <a:avLst/>
              <a:gdLst>
                <a:gd name="T0" fmla="*/ 518 w 519"/>
                <a:gd name="T1" fmla="*/ 260 h 519"/>
                <a:gd name="T2" fmla="*/ 518 w 519"/>
                <a:gd name="T3" fmla="*/ 260 h 519"/>
                <a:gd name="T4" fmla="*/ 259 w 519"/>
                <a:gd name="T5" fmla="*/ 0 h 519"/>
                <a:gd name="T6" fmla="*/ 0 w 519"/>
                <a:gd name="T7" fmla="*/ 260 h 519"/>
                <a:gd name="T8" fmla="*/ 259 w 519"/>
                <a:gd name="T9" fmla="*/ 518 h 519"/>
                <a:gd name="T10" fmla="*/ 518 w 519"/>
                <a:gd name="T11" fmla="*/ 260 h 519"/>
              </a:gdLst>
              <a:ahLst/>
              <a:cxnLst>
                <a:cxn ang="0">
                  <a:pos x="T0" y="T1"/>
                </a:cxn>
                <a:cxn ang="0">
                  <a:pos x="T2" y="T3"/>
                </a:cxn>
                <a:cxn ang="0">
                  <a:pos x="T4" y="T5"/>
                </a:cxn>
                <a:cxn ang="0">
                  <a:pos x="T6" y="T7"/>
                </a:cxn>
                <a:cxn ang="0">
                  <a:pos x="T8" y="T9"/>
                </a:cxn>
                <a:cxn ang="0">
                  <a:pos x="T10" y="T11"/>
                </a:cxn>
              </a:cxnLst>
              <a:rect l="0" t="0" r="r" b="b"/>
              <a:pathLst>
                <a:path w="519" h="519">
                  <a:moveTo>
                    <a:pt x="518" y="260"/>
                  </a:moveTo>
                  <a:lnTo>
                    <a:pt x="518" y="260"/>
                  </a:lnTo>
                  <a:cubicBezTo>
                    <a:pt x="518" y="113"/>
                    <a:pt x="405" y="0"/>
                    <a:pt x="259" y="0"/>
                  </a:cubicBezTo>
                  <a:cubicBezTo>
                    <a:pt x="113" y="0"/>
                    <a:pt x="0" y="113"/>
                    <a:pt x="0" y="260"/>
                  </a:cubicBezTo>
                  <a:cubicBezTo>
                    <a:pt x="0" y="406"/>
                    <a:pt x="113" y="518"/>
                    <a:pt x="259" y="518"/>
                  </a:cubicBezTo>
                  <a:cubicBezTo>
                    <a:pt x="405" y="518"/>
                    <a:pt x="518" y="406"/>
                    <a:pt x="518" y="260"/>
                  </a:cubicBezTo>
                </a:path>
              </a:pathLst>
            </a:custGeom>
            <a:solidFill>
              <a:srgbClr val="002738"/>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1" name="Freeform 263">
              <a:extLst>
                <a:ext uri="{FF2B5EF4-FFF2-40B4-BE49-F238E27FC236}">
                  <a16:creationId xmlns:a16="http://schemas.microsoft.com/office/drawing/2014/main" id="{FB46EC18-F8F0-8C49-8605-50C22FBCBB68}"/>
                </a:ext>
              </a:extLst>
            </p:cNvPr>
            <p:cNvSpPr>
              <a:spLocks noChangeArrowheads="1"/>
            </p:cNvSpPr>
            <p:nvPr/>
          </p:nvSpPr>
          <p:spPr bwMode="auto">
            <a:xfrm>
              <a:off x="11064439" y="10441078"/>
              <a:ext cx="11558952" cy="434567"/>
            </a:xfrm>
            <a:custGeom>
              <a:avLst/>
              <a:gdLst>
                <a:gd name="T0" fmla="*/ 19589 w 19590"/>
                <a:gd name="T1" fmla="*/ 0 h 738"/>
                <a:gd name="T2" fmla="*/ 0 w 19590"/>
                <a:gd name="T3" fmla="*/ 0 h 738"/>
                <a:gd name="T4" fmla="*/ 0 w 19590"/>
                <a:gd name="T5" fmla="*/ 737 h 738"/>
                <a:gd name="T6" fmla="*/ 19589 w 19590"/>
                <a:gd name="T7" fmla="*/ 737 h 738"/>
                <a:gd name="T8" fmla="*/ 19589 w 19590"/>
                <a:gd name="T9" fmla="*/ 0 h 738"/>
              </a:gdLst>
              <a:ahLst/>
              <a:cxnLst>
                <a:cxn ang="0">
                  <a:pos x="T0" y="T1"/>
                </a:cxn>
                <a:cxn ang="0">
                  <a:pos x="T2" y="T3"/>
                </a:cxn>
                <a:cxn ang="0">
                  <a:pos x="T4" y="T5"/>
                </a:cxn>
                <a:cxn ang="0">
                  <a:pos x="T6" y="T7"/>
                </a:cxn>
                <a:cxn ang="0">
                  <a:pos x="T8" y="T9"/>
                </a:cxn>
              </a:cxnLst>
              <a:rect l="0" t="0" r="r" b="b"/>
              <a:pathLst>
                <a:path w="19590" h="738">
                  <a:moveTo>
                    <a:pt x="19589" y="0"/>
                  </a:moveTo>
                  <a:lnTo>
                    <a:pt x="0" y="0"/>
                  </a:lnTo>
                  <a:lnTo>
                    <a:pt x="0" y="737"/>
                  </a:lnTo>
                  <a:lnTo>
                    <a:pt x="19589" y="737"/>
                  </a:lnTo>
                  <a:lnTo>
                    <a:pt x="19589" y="0"/>
                  </a:lnTo>
                </a:path>
              </a:pathLst>
            </a:custGeom>
            <a:solidFill>
              <a:srgbClr val="7DCED1"/>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2" name="Freeform 264">
              <a:extLst>
                <a:ext uri="{FF2B5EF4-FFF2-40B4-BE49-F238E27FC236}">
                  <a16:creationId xmlns:a16="http://schemas.microsoft.com/office/drawing/2014/main" id="{8ECCC093-4FA1-2A4E-B746-D1F6B78A224E}"/>
                </a:ext>
              </a:extLst>
            </p:cNvPr>
            <p:cNvSpPr>
              <a:spLocks noChangeArrowheads="1"/>
            </p:cNvSpPr>
            <p:nvPr/>
          </p:nvSpPr>
          <p:spPr bwMode="auto">
            <a:xfrm>
              <a:off x="12797501"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3" name="Freeform 265">
              <a:extLst>
                <a:ext uri="{FF2B5EF4-FFF2-40B4-BE49-F238E27FC236}">
                  <a16:creationId xmlns:a16="http://schemas.microsoft.com/office/drawing/2014/main" id="{4696BAF5-BBAA-A74E-BD34-3A6182512EB0}"/>
                </a:ext>
              </a:extLst>
            </p:cNvPr>
            <p:cNvSpPr>
              <a:spLocks noChangeArrowheads="1"/>
            </p:cNvSpPr>
            <p:nvPr/>
          </p:nvSpPr>
          <p:spPr bwMode="auto">
            <a:xfrm>
              <a:off x="12495646" y="9186819"/>
              <a:ext cx="340888" cy="1139762"/>
            </a:xfrm>
            <a:custGeom>
              <a:avLst/>
              <a:gdLst>
                <a:gd name="T0" fmla="*/ 0 w 579"/>
                <a:gd name="T1" fmla="*/ 1361 h 1933"/>
                <a:gd name="T2" fmla="*/ 0 w 579"/>
                <a:gd name="T3" fmla="*/ 1361 h 1933"/>
                <a:gd name="T4" fmla="*/ 578 w 579"/>
                <a:gd name="T5" fmla="*/ 1932 h 1933"/>
                <a:gd name="T6" fmla="*/ 578 w 579"/>
                <a:gd name="T7" fmla="*/ 0 h 1933"/>
                <a:gd name="T8" fmla="*/ 0 w 579"/>
                <a:gd name="T9" fmla="*/ 1361 h 1933"/>
              </a:gdLst>
              <a:ahLst/>
              <a:cxnLst>
                <a:cxn ang="0">
                  <a:pos x="T0" y="T1"/>
                </a:cxn>
                <a:cxn ang="0">
                  <a:pos x="T2" y="T3"/>
                </a:cxn>
                <a:cxn ang="0">
                  <a:pos x="T4" y="T5"/>
                </a:cxn>
                <a:cxn ang="0">
                  <a:pos x="T6" y="T7"/>
                </a:cxn>
                <a:cxn ang="0">
                  <a:pos x="T8" y="T9"/>
                </a:cxn>
              </a:cxnLst>
              <a:rect l="0" t="0" r="r" b="b"/>
              <a:pathLst>
                <a:path w="579" h="1933">
                  <a:moveTo>
                    <a:pt x="0" y="1361"/>
                  </a:moveTo>
                  <a:lnTo>
                    <a:pt x="0" y="1361"/>
                  </a:lnTo>
                  <a:cubicBezTo>
                    <a:pt x="0" y="1673"/>
                    <a:pt x="259" y="1932"/>
                    <a:pt x="578" y="1932"/>
                  </a:cubicBezTo>
                  <a:cubicBezTo>
                    <a:pt x="578" y="0"/>
                    <a:pt x="578" y="0"/>
                    <a:pt x="578" y="0"/>
                  </a:cubicBezTo>
                  <a:cubicBezTo>
                    <a:pt x="578"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4" name="Freeform 266">
              <a:extLst>
                <a:ext uri="{FF2B5EF4-FFF2-40B4-BE49-F238E27FC236}">
                  <a16:creationId xmlns:a16="http://schemas.microsoft.com/office/drawing/2014/main" id="{85F442DF-0B47-B740-B23E-CDCAE32195A8}"/>
                </a:ext>
              </a:extLst>
            </p:cNvPr>
            <p:cNvSpPr>
              <a:spLocks noChangeArrowheads="1"/>
            </p:cNvSpPr>
            <p:nvPr/>
          </p:nvSpPr>
          <p:spPr bwMode="auto">
            <a:xfrm>
              <a:off x="12836535" y="9186819"/>
              <a:ext cx="340887" cy="1139762"/>
            </a:xfrm>
            <a:custGeom>
              <a:avLst/>
              <a:gdLst>
                <a:gd name="T0" fmla="*/ 577 w 578"/>
                <a:gd name="T1" fmla="*/ 1361 h 1933"/>
                <a:gd name="T2" fmla="*/ 577 w 578"/>
                <a:gd name="T3" fmla="*/ 1361 h 1933"/>
                <a:gd name="T4" fmla="*/ 0 w 578"/>
                <a:gd name="T5" fmla="*/ 0 h 1933"/>
                <a:gd name="T6" fmla="*/ 0 w 578"/>
                <a:gd name="T7" fmla="*/ 1932 h 1933"/>
                <a:gd name="T8" fmla="*/ 577 w 578"/>
                <a:gd name="T9" fmla="*/ 1361 h 1933"/>
              </a:gdLst>
              <a:ahLst/>
              <a:cxnLst>
                <a:cxn ang="0">
                  <a:pos x="T0" y="T1"/>
                </a:cxn>
                <a:cxn ang="0">
                  <a:pos x="T2" y="T3"/>
                </a:cxn>
                <a:cxn ang="0">
                  <a:pos x="T4" y="T5"/>
                </a:cxn>
                <a:cxn ang="0">
                  <a:pos x="T6" y="T7"/>
                </a:cxn>
                <a:cxn ang="0">
                  <a:pos x="T8" y="T9"/>
                </a:cxn>
              </a:cxnLst>
              <a:rect l="0" t="0" r="r" b="b"/>
              <a:pathLst>
                <a:path w="578" h="1933">
                  <a:moveTo>
                    <a:pt x="577" y="1361"/>
                  </a:moveTo>
                  <a:lnTo>
                    <a:pt x="577" y="1361"/>
                  </a:lnTo>
                  <a:cubicBezTo>
                    <a:pt x="577" y="1042"/>
                    <a:pt x="0" y="0"/>
                    <a:pt x="0" y="0"/>
                  </a:cubicBezTo>
                  <a:cubicBezTo>
                    <a:pt x="0" y="1932"/>
                    <a:pt x="0" y="1932"/>
                    <a:pt x="0" y="1932"/>
                  </a:cubicBezTo>
                  <a:cubicBezTo>
                    <a:pt x="318" y="1932"/>
                    <a:pt x="577" y="1673"/>
                    <a:pt x="577"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5" name="Freeform 267">
              <a:extLst>
                <a:ext uri="{FF2B5EF4-FFF2-40B4-BE49-F238E27FC236}">
                  <a16:creationId xmlns:a16="http://schemas.microsoft.com/office/drawing/2014/main" id="{716D80BC-7864-D247-97C0-F6F04F5DE87F}"/>
                </a:ext>
              </a:extLst>
            </p:cNvPr>
            <p:cNvSpPr>
              <a:spLocks noChangeArrowheads="1"/>
            </p:cNvSpPr>
            <p:nvPr/>
          </p:nvSpPr>
          <p:spPr bwMode="auto">
            <a:xfrm>
              <a:off x="11519824"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6" name="Freeform 268">
              <a:extLst>
                <a:ext uri="{FF2B5EF4-FFF2-40B4-BE49-F238E27FC236}">
                  <a16:creationId xmlns:a16="http://schemas.microsoft.com/office/drawing/2014/main" id="{0777533E-3C4B-274E-8969-729BCD42316B}"/>
                </a:ext>
              </a:extLst>
            </p:cNvPr>
            <p:cNvSpPr>
              <a:spLocks noChangeArrowheads="1"/>
            </p:cNvSpPr>
            <p:nvPr/>
          </p:nvSpPr>
          <p:spPr bwMode="auto">
            <a:xfrm>
              <a:off x="11223174" y="9186819"/>
              <a:ext cx="338285" cy="1139762"/>
            </a:xfrm>
            <a:custGeom>
              <a:avLst/>
              <a:gdLst>
                <a:gd name="T0" fmla="*/ 0 w 572"/>
                <a:gd name="T1" fmla="*/ 1361 h 1933"/>
                <a:gd name="T2" fmla="*/ 0 w 572"/>
                <a:gd name="T3" fmla="*/ 1361 h 1933"/>
                <a:gd name="T4" fmla="*/ 571 w 572"/>
                <a:gd name="T5" fmla="*/ 1932 h 1933"/>
                <a:gd name="T6" fmla="*/ 571 w 572"/>
                <a:gd name="T7" fmla="*/ 0 h 1933"/>
                <a:gd name="T8" fmla="*/ 0 w 572"/>
                <a:gd name="T9" fmla="*/ 1361 h 1933"/>
              </a:gdLst>
              <a:ahLst/>
              <a:cxnLst>
                <a:cxn ang="0">
                  <a:pos x="T0" y="T1"/>
                </a:cxn>
                <a:cxn ang="0">
                  <a:pos x="T2" y="T3"/>
                </a:cxn>
                <a:cxn ang="0">
                  <a:pos x="T4" y="T5"/>
                </a:cxn>
                <a:cxn ang="0">
                  <a:pos x="T6" y="T7"/>
                </a:cxn>
                <a:cxn ang="0">
                  <a:pos x="T8" y="T9"/>
                </a:cxn>
              </a:cxnLst>
              <a:rect l="0" t="0" r="r" b="b"/>
              <a:pathLst>
                <a:path w="572" h="1933">
                  <a:moveTo>
                    <a:pt x="0" y="1361"/>
                  </a:moveTo>
                  <a:lnTo>
                    <a:pt x="0" y="1361"/>
                  </a:lnTo>
                  <a:cubicBezTo>
                    <a:pt x="0" y="1673"/>
                    <a:pt x="259" y="1932"/>
                    <a:pt x="571" y="1932"/>
                  </a:cubicBezTo>
                  <a:cubicBezTo>
                    <a:pt x="571" y="0"/>
                    <a:pt x="571" y="0"/>
                    <a:pt x="571" y="0"/>
                  </a:cubicBezTo>
                  <a:cubicBezTo>
                    <a:pt x="571"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7" name="Freeform 269">
              <a:extLst>
                <a:ext uri="{FF2B5EF4-FFF2-40B4-BE49-F238E27FC236}">
                  <a16:creationId xmlns:a16="http://schemas.microsoft.com/office/drawing/2014/main" id="{3EFEBDB3-59DD-6C45-9BB6-17A07312AD6E}"/>
                </a:ext>
              </a:extLst>
            </p:cNvPr>
            <p:cNvSpPr>
              <a:spLocks noChangeArrowheads="1"/>
            </p:cNvSpPr>
            <p:nvPr/>
          </p:nvSpPr>
          <p:spPr bwMode="auto">
            <a:xfrm>
              <a:off x="11558856" y="9186819"/>
              <a:ext cx="340888" cy="1139762"/>
            </a:xfrm>
            <a:custGeom>
              <a:avLst/>
              <a:gdLst>
                <a:gd name="T0" fmla="*/ 578 w 579"/>
                <a:gd name="T1" fmla="*/ 1361 h 1933"/>
                <a:gd name="T2" fmla="*/ 578 w 579"/>
                <a:gd name="T3" fmla="*/ 1361 h 1933"/>
                <a:gd name="T4" fmla="*/ 0 w 579"/>
                <a:gd name="T5" fmla="*/ 0 h 1933"/>
                <a:gd name="T6" fmla="*/ 0 w 579"/>
                <a:gd name="T7" fmla="*/ 1932 h 1933"/>
                <a:gd name="T8" fmla="*/ 578 w 579"/>
                <a:gd name="T9" fmla="*/ 1361 h 1933"/>
              </a:gdLst>
              <a:ahLst/>
              <a:cxnLst>
                <a:cxn ang="0">
                  <a:pos x="T0" y="T1"/>
                </a:cxn>
                <a:cxn ang="0">
                  <a:pos x="T2" y="T3"/>
                </a:cxn>
                <a:cxn ang="0">
                  <a:pos x="T4" y="T5"/>
                </a:cxn>
                <a:cxn ang="0">
                  <a:pos x="T6" y="T7"/>
                </a:cxn>
                <a:cxn ang="0">
                  <a:pos x="T8" y="T9"/>
                </a:cxn>
              </a:cxnLst>
              <a:rect l="0" t="0" r="r" b="b"/>
              <a:pathLst>
                <a:path w="579" h="1933">
                  <a:moveTo>
                    <a:pt x="578" y="1361"/>
                  </a:moveTo>
                  <a:lnTo>
                    <a:pt x="578" y="1361"/>
                  </a:lnTo>
                  <a:cubicBezTo>
                    <a:pt x="578" y="1042"/>
                    <a:pt x="0" y="0"/>
                    <a:pt x="0" y="0"/>
                  </a:cubicBezTo>
                  <a:cubicBezTo>
                    <a:pt x="0" y="1932"/>
                    <a:pt x="0" y="1932"/>
                    <a:pt x="0" y="1932"/>
                  </a:cubicBezTo>
                  <a:cubicBezTo>
                    <a:pt x="319" y="1932"/>
                    <a:pt x="578" y="1673"/>
                    <a:pt x="578"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8" name="Freeform 270">
              <a:extLst>
                <a:ext uri="{FF2B5EF4-FFF2-40B4-BE49-F238E27FC236}">
                  <a16:creationId xmlns:a16="http://schemas.microsoft.com/office/drawing/2014/main" id="{9CF70297-A5F9-5744-8589-897872370977}"/>
                </a:ext>
              </a:extLst>
            </p:cNvPr>
            <p:cNvSpPr>
              <a:spLocks noChangeArrowheads="1"/>
            </p:cNvSpPr>
            <p:nvPr/>
          </p:nvSpPr>
          <p:spPr bwMode="auto">
            <a:xfrm>
              <a:off x="13617194"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19" name="Freeform 271">
              <a:extLst>
                <a:ext uri="{FF2B5EF4-FFF2-40B4-BE49-F238E27FC236}">
                  <a16:creationId xmlns:a16="http://schemas.microsoft.com/office/drawing/2014/main" id="{467DB2C6-4192-D945-A363-9CFABC4F8AC0}"/>
                </a:ext>
              </a:extLst>
            </p:cNvPr>
            <p:cNvSpPr>
              <a:spLocks noChangeArrowheads="1"/>
            </p:cNvSpPr>
            <p:nvPr/>
          </p:nvSpPr>
          <p:spPr bwMode="auto">
            <a:xfrm>
              <a:off x="13315339" y="9186819"/>
              <a:ext cx="340887" cy="1139762"/>
            </a:xfrm>
            <a:custGeom>
              <a:avLst/>
              <a:gdLst>
                <a:gd name="T0" fmla="*/ 0 w 579"/>
                <a:gd name="T1" fmla="*/ 1361 h 1933"/>
                <a:gd name="T2" fmla="*/ 0 w 579"/>
                <a:gd name="T3" fmla="*/ 1361 h 1933"/>
                <a:gd name="T4" fmla="*/ 578 w 579"/>
                <a:gd name="T5" fmla="*/ 1932 h 1933"/>
                <a:gd name="T6" fmla="*/ 578 w 579"/>
                <a:gd name="T7" fmla="*/ 0 h 1933"/>
                <a:gd name="T8" fmla="*/ 0 w 579"/>
                <a:gd name="T9" fmla="*/ 1361 h 1933"/>
              </a:gdLst>
              <a:ahLst/>
              <a:cxnLst>
                <a:cxn ang="0">
                  <a:pos x="T0" y="T1"/>
                </a:cxn>
                <a:cxn ang="0">
                  <a:pos x="T2" y="T3"/>
                </a:cxn>
                <a:cxn ang="0">
                  <a:pos x="T4" y="T5"/>
                </a:cxn>
                <a:cxn ang="0">
                  <a:pos x="T6" y="T7"/>
                </a:cxn>
                <a:cxn ang="0">
                  <a:pos x="T8" y="T9"/>
                </a:cxn>
              </a:cxnLst>
              <a:rect l="0" t="0" r="r" b="b"/>
              <a:pathLst>
                <a:path w="579" h="1933">
                  <a:moveTo>
                    <a:pt x="0" y="1361"/>
                  </a:moveTo>
                  <a:lnTo>
                    <a:pt x="0" y="1361"/>
                  </a:lnTo>
                  <a:cubicBezTo>
                    <a:pt x="0" y="1673"/>
                    <a:pt x="259" y="1932"/>
                    <a:pt x="578" y="1932"/>
                  </a:cubicBezTo>
                  <a:cubicBezTo>
                    <a:pt x="578" y="0"/>
                    <a:pt x="578" y="0"/>
                    <a:pt x="578" y="0"/>
                  </a:cubicBezTo>
                  <a:cubicBezTo>
                    <a:pt x="578"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0" name="Freeform 272">
              <a:extLst>
                <a:ext uri="{FF2B5EF4-FFF2-40B4-BE49-F238E27FC236}">
                  <a16:creationId xmlns:a16="http://schemas.microsoft.com/office/drawing/2014/main" id="{CA9EE007-2732-D74E-8FC8-490BBE5FC223}"/>
                </a:ext>
              </a:extLst>
            </p:cNvPr>
            <p:cNvSpPr>
              <a:spLocks noChangeArrowheads="1"/>
            </p:cNvSpPr>
            <p:nvPr/>
          </p:nvSpPr>
          <p:spPr bwMode="auto">
            <a:xfrm>
              <a:off x="13656226" y="9186819"/>
              <a:ext cx="338285" cy="1139762"/>
            </a:xfrm>
            <a:custGeom>
              <a:avLst/>
              <a:gdLst>
                <a:gd name="T0" fmla="*/ 571 w 572"/>
                <a:gd name="T1" fmla="*/ 1361 h 1933"/>
                <a:gd name="T2" fmla="*/ 571 w 572"/>
                <a:gd name="T3" fmla="*/ 1361 h 1933"/>
                <a:gd name="T4" fmla="*/ 0 w 572"/>
                <a:gd name="T5" fmla="*/ 0 h 1933"/>
                <a:gd name="T6" fmla="*/ 0 w 572"/>
                <a:gd name="T7" fmla="*/ 1932 h 1933"/>
                <a:gd name="T8" fmla="*/ 571 w 572"/>
                <a:gd name="T9" fmla="*/ 1361 h 1933"/>
              </a:gdLst>
              <a:ahLst/>
              <a:cxnLst>
                <a:cxn ang="0">
                  <a:pos x="T0" y="T1"/>
                </a:cxn>
                <a:cxn ang="0">
                  <a:pos x="T2" y="T3"/>
                </a:cxn>
                <a:cxn ang="0">
                  <a:pos x="T4" y="T5"/>
                </a:cxn>
                <a:cxn ang="0">
                  <a:pos x="T6" y="T7"/>
                </a:cxn>
                <a:cxn ang="0">
                  <a:pos x="T8" y="T9"/>
                </a:cxn>
              </a:cxnLst>
              <a:rect l="0" t="0" r="r" b="b"/>
              <a:pathLst>
                <a:path w="572" h="1933">
                  <a:moveTo>
                    <a:pt x="571" y="1361"/>
                  </a:moveTo>
                  <a:lnTo>
                    <a:pt x="571" y="1361"/>
                  </a:lnTo>
                  <a:cubicBezTo>
                    <a:pt x="571" y="1042"/>
                    <a:pt x="0" y="0"/>
                    <a:pt x="0" y="0"/>
                  </a:cubicBezTo>
                  <a:cubicBezTo>
                    <a:pt x="0" y="1932"/>
                    <a:pt x="0" y="1932"/>
                    <a:pt x="0" y="1932"/>
                  </a:cubicBezTo>
                  <a:cubicBezTo>
                    <a:pt x="318" y="1932"/>
                    <a:pt x="571" y="1673"/>
                    <a:pt x="571"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1" name="Freeform 273">
              <a:extLst>
                <a:ext uri="{FF2B5EF4-FFF2-40B4-BE49-F238E27FC236}">
                  <a16:creationId xmlns:a16="http://schemas.microsoft.com/office/drawing/2014/main" id="{07FDD803-A657-614B-80E9-3B321ABC54EA}"/>
                </a:ext>
              </a:extLst>
            </p:cNvPr>
            <p:cNvSpPr>
              <a:spLocks noChangeArrowheads="1"/>
            </p:cNvSpPr>
            <p:nvPr/>
          </p:nvSpPr>
          <p:spPr bwMode="auto">
            <a:xfrm>
              <a:off x="17903009" y="10170449"/>
              <a:ext cx="75464" cy="455385"/>
            </a:xfrm>
            <a:custGeom>
              <a:avLst/>
              <a:gdLst>
                <a:gd name="T0" fmla="*/ 126 w 127"/>
                <a:gd name="T1" fmla="*/ 771 h 772"/>
                <a:gd name="T2" fmla="*/ 0 w 127"/>
                <a:gd name="T3" fmla="*/ 771 h 772"/>
                <a:gd name="T4" fmla="*/ 0 w 127"/>
                <a:gd name="T5" fmla="*/ 0 h 772"/>
                <a:gd name="T6" fmla="*/ 126 w 127"/>
                <a:gd name="T7" fmla="*/ 0 h 772"/>
                <a:gd name="T8" fmla="*/ 126 w 127"/>
                <a:gd name="T9" fmla="*/ 771 h 772"/>
              </a:gdLst>
              <a:ahLst/>
              <a:cxnLst>
                <a:cxn ang="0">
                  <a:pos x="T0" y="T1"/>
                </a:cxn>
                <a:cxn ang="0">
                  <a:pos x="T2" y="T3"/>
                </a:cxn>
                <a:cxn ang="0">
                  <a:pos x="T4" y="T5"/>
                </a:cxn>
                <a:cxn ang="0">
                  <a:pos x="T6" y="T7"/>
                </a:cxn>
                <a:cxn ang="0">
                  <a:pos x="T8" y="T9"/>
                </a:cxn>
              </a:cxnLst>
              <a:rect l="0" t="0" r="r" b="b"/>
              <a:pathLst>
                <a:path w="127" h="772">
                  <a:moveTo>
                    <a:pt x="126" y="771"/>
                  </a:moveTo>
                  <a:lnTo>
                    <a:pt x="0" y="771"/>
                  </a:lnTo>
                  <a:lnTo>
                    <a:pt x="0" y="0"/>
                  </a:lnTo>
                  <a:lnTo>
                    <a:pt x="126" y="0"/>
                  </a:lnTo>
                  <a:lnTo>
                    <a:pt x="126"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2" name="Freeform 274">
              <a:extLst>
                <a:ext uri="{FF2B5EF4-FFF2-40B4-BE49-F238E27FC236}">
                  <a16:creationId xmlns:a16="http://schemas.microsoft.com/office/drawing/2014/main" id="{88B2E9C4-94E8-7546-84B6-10315182513B}"/>
                </a:ext>
              </a:extLst>
            </p:cNvPr>
            <p:cNvSpPr>
              <a:spLocks noChangeArrowheads="1"/>
            </p:cNvSpPr>
            <p:nvPr/>
          </p:nvSpPr>
          <p:spPr bwMode="auto">
            <a:xfrm>
              <a:off x="17601154" y="9186819"/>
              <a:ext cx="338285" cy="1139762"/>
            </a:xfrm>
            <a:custGeom>
              <a:avLst/>
              <a:gdLst>
                <a:gd name="T0" fmla="*/ 0 w 573"/>
                <a:gd name="T1" fmla="*/ 1361 h 1933"/>
                <a:gd name="T2" fmla="*/ 0 w 573"/>
                <a:gd name="T3" fmla="*/ 1361 h 1933"/>
                <a:gd name="T4" fmla="*/ 572 w 573"/>
                <a:gd name="T5" fmla="*/ 1932 h 1933"/>
                <a:gd name="T6" fmla="*/ 572 w 573"/>
                <a:gd name="T7" fmla="*/ 0 h 1933"/>
                <a:gd name="T8" fmla="*/ 0 w 573"/>
                <a:gd name="T9" fmla="*/ 1361 h 1933"/>
              </a:gdLst>
              <a:ahLst/>
              <a:cxnLst>
                <a:cxn ang="0">
                  <a:pos x="T0" y="T1"/>
                </a:cxn>
                <a:cxn ang="0">
                  <a:pos x="T2" y="T3"/>
                </a:cxn>
                <a:cxn ang="0">
                  <a:pos x="T4" y="T5"/>
                </a:cxn>
                <a:cxn ang="0">
                  <a:pos x="T6" y="T7"/>
                </a:cxn>
                <a:cxn ang="0">
                  <a:pos x="T8" y="T9"/>
                </a:cxn>
              </a:cxnLst>
              <a:rect l="0" t="0" r="r" b="b"/>
              <a:pathLst>
                <a:path w="573" h="1933">
                  <a:moveTo>
                    <a:pt x="0" y="1361"/>
                  </a:moveTo>
                  <a:lnTo>
                    <a:pt x="0" y="1361"/>
                  </a:lnTo>
                  <a:cubicBezTo>
                    <a:pt x="0" y="1673"/>
                    <a:pt x="260" y="1932"/>
                    <a:pt x="572" y="1932"/>
                  </a:cubicBezTo>
                  <a:cubicBezTo>
                    <a:pt x="572" y="0"/>
                    <a:pt x="572" y="0"/>
                    <a:pt x="572" y="0"/>
                  </a:cubicBezTo>
                  <a:cubicBezTo>
                    <a:pt x="572"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3" name="Freeform 275">
              <a:extLst>
                <a:ext uri="{FF2B5EF4-FFF2-40B4-BE49-F238E27FC236}">
                  <a16:creationId xmlns:a16="http://schemas.microsoft.com/office/drawing/2014/main" id="{092E767F-761B-D74C-8CEB-091BA2EC83DF}"/>
                </a:ext>
              </a:extLst>
            </p:cNvPr>
            <p:cNvSpPr>
              <a:spLocks noChangeArrowheads="1"/>
            </p:cNvSpPr>
            <p:nvPr/>
          </p:nvSpPr>
          <p:spPr bwMode="auto">
            <a:xfrm>
              <a:off x="17939439" y="9186819"/>
              <a:ext cx="340888" cy="1139762"/>
            </a:xfrm>
            <a:custGeom>
              <a:avLst/>
              <a:gdLst>
                <a:gd name="T0" fmla="*/ 577 w 578"/>
                <a:gd name="T1" fmla="*/ 1361 h 1933"/>
                <a:gd name="T2" fmla="*/ 577 w 578"/>
                <a:gd name="T3" fmla="*/ 1361 h 1933"/>
                <a:gd name="T4" fmla="*/ 0 w 578"/>
                <a:gd name="T5" fmla="*/ 0 h 1933"/>
                <a:gd name="T6" fmla="*/ 0 w 578"/>
                <a:gd name="T7" fmla="*/ 1932 h 1933"/>
                <a:gd name="T8" fmla="*/ 577 w 578"/>
                <a:gd name="T9" fmla="*/ 1361 h 1933"/>
              </a:gdLst>
              <a:ahLst/>
              <a:cxnLst>
                <a:cxn ang="0">
                  <a:pos x="T0" y="T1"/>
                </a:cxn>
                <a:cxn ang="0">
                  <a:pos x="T2" y="T3"/>
                </a:cxn>
                <a:cxn ang="0">
                  <a:pos x="T4" y="T5"/>
                </a:cxn>
                <a:cxn ang="0">
                  <a:pos x="T6" y="T7"/>
                </a:cxn>
                <a:cxn ang="0">
                  <a:pos x="T8" y="T9"/>
                </a:cxn>
              </a:cxnLst>
              <a:rect l="0" t="0" r="r" b="b"/>
              <a:pathLst>
                <a:path w="578" h="1933">
                  <a:moveTo>
                    <a:pt x="577" y="1361"/>
                  </a:moveTo>
                  <a:lnTo>
                    <a:pt x="577" y="1361"/>
                  </a:lnTo>
                  <a:cubicBezTo>
                    <a:pt x="577" y="1042"/>
                    <a:pt x="0" y="0"/>
                    <a:pt x="0" y="0"/>
                  </a:cubicBezTo>
                  <a:cubicBezTo>
                    <a:pt x="0" y="1932"/>
                    <a:pt x="0" y="1932"/>
                    <a:pt x="0" y="1932"/>
                  </a:cubicBezTo>
                  <a:cubicBezTo>
                    <a:pt x="318" y="1932"/>
                    <a:pt x="577" y="1673"/>
                    <a:pt x="577"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4" name="Freeform 276">
              <a:extLst>
                <a:ext uri="{FF2B5EF4-FFF2-40B4-BE49-F238E27FC236}">
                  <a16:creationId xmlns:a16="http://schemas.microsoft.com/office/drawing/2014/main" id="{385038C5-5606-4C40-8C37-03FE9043E751}"/>
                </a:ext>
              </a:extLst>
            </p:cNvPr>
            <p:cNvSpPr>
              <a:spLocks noChangeArrowheads="1"/>
            </p:cNvSpPr>
            <p:nvPr/>
          </p:nvSpPr>
          <p:spPr bwMode="auto">
            <a:xfrm>
              <a:off x="18722701" y="10170449"/>
              <a:ext cx="75463" cy="455385"/>
            </a:xfrm>
            <a:custGeom>
              <a:avLst/>
              <a:gdLst>
                <a:gd name="T0" fmla="*/ 126 w 127"/>
                <a:gd name="T1" fmla="*/ 771 h 772"/>
                <a:gd name="T2" fmla="*/ 0 w 127"/>
                <a:gd name="T3" fmla="*/ 771 h 772"/>
                <a:gd name="T4" fmla="*/ 0 w 127"/>
                <a:gd name="T5" fmla="*/ 0 h 772"/>
                <a:gd name="T6" fmla="*/ 126 w 127"/>
                <a:gd name="T7" fmla="*/ 0 h 772"/>
                <a:gd name="T8" fmla="*/ 126 w 127"/>
                <a:gd name="T9" fmla="*/ 771 h 772"/>
              </a:gdLst>
              <a:ahLst/>
              <a:cxnLst>
                <a:cxn ang="0">
                  <a:pos x="T0" y="T1"/>
                </a:cxn>
                <a:cxn ang="0">
                  <a:pos x="T2" y="T3"/>
                </a:cxn>
                <a:cxn ang="0">
                  <a:pos x="T4" y="T5"/>
                </a:cxn>
                <a:cxn ang="0">
                  <a:pos x="T6" y="T7"/>
                </a:cxn>
                <a:cxn ang="0">
                  <a:pos x="T8" y="T9"/>
                </a:cxn>
              </a:cxnLst>
              <a:rect l="0" t="0" r="r" b="b"/>
              <a:pathLst>
                <a:path w="127" h="772">
                  <a:moveTo>
                    <a:pt x="126" y="771"/>
                  </a:moveTo>
                  <a:lnTo>
                    <a:pt x="0" y="771"/>
                  </a:lnTo>
                  <a:lnTo>
                    <a:pt x="0" y="0"/>
                  </a:lnTo>
                  <a:lnTo>
                    <a:pt x="126" y="0"/>
                  </a:lnTo>
                  <a:lnTo>
                    <a:pt x="126"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5" name="Freeform 277">
              <a:extLst>
                <a:ext uri="{FF2B5EF4-FFF2-40B4-BE49-F238E27FC236}">
                  <a16:creationId xmlns:a16="http://schemas.microsoft.com/office/drawing/2014/main" id="{108C2CB9-4611-3842-B47A-0C8A843F3D9D}"/>
                </a:ext>
              </a:extLst>
            </p:cNvPr>
            <p:cNvSpPr>
              <a:spLocks noChangeArrowheads="1"/>
            </p:cNvSpPr>
            <p:nvPr/>
          </p:nvSpPr>
          <p:spPr bwMode="auto">
            <a:xfrm>
              <a:off x="18420846" y="9186819"/>
              <a:ext cx="335682" cy="1139762"/>
            </a:xfrm>
            <a:custGeom>
              <a:avLst/>
              <a:gdLst>
                <a:gd name="T0" fmla="*/ 0 w 571"/>
                <a:gd name="T1" fmla="*/ 1361 h 1933"/>
                <a:gd name="T2" fmla="*/ 0 w 571"/>
                <a:gd name="T3" fmla="*/ 1361 h 1933"/>
                <a:gd name="T4" fmla="*/ 570 w 571"/>
                <a:gd name="T5" fmla="*/ 1932 h 1933"/>
                <a:gd name="T6" fmla="*/ 570 w 571"/>
                <a:gd name="T7" fmla="*/ 0 h 1933"/>
                <a:gd name="T8" fmla="*/ 0 w 571"/>
                <a:gd name="T9" fmla="*/ 1361 h 1933"/>
              </a:gdLst>
              <a:ahLst/>
              <a:cxnLst>
                <a:cxn ang="0">
                  <a:pos x="T0" y="T1"/>
                </a:cxn>
                <a:cxn ang="0">
                  <a:pos x="T2" y="T3"/>
                </a:cxn>
                <a:cxn ang="0">
                  <a:pos x="T4" y="T5"/>
                </a:cxn>
                <a:cxn ang="0">
                  <a:pos x="T6" y="T7"/>
                </a:cxn>
                <a:cxn ang="0">
                  <a:pos x="T8" y="T9"/>
                </a:cxn>
              </a:cxnLst>
              <a:rect l="0" t="0" r="r" b="b"/>
              <a:pathLst>
                <a:path w="571" h="1933">
                  <a:moveTo>
                    <a:pt x="0" y="1361"/>
                  </a:moveTo>
                  <a:lnTo>
                    <a:pt x="0" y="1361"/>
                  </a:lnTo>
                  <a:cubicBezTo>
                    <a:pt x="0" y="1673"/>
                    <a:pt x="258" y="1932"/>
                    <a:pt x="570" y="1932"/>
                  </a:cubicBezTo>
                  <a:cubicBezTo>
                    <a:pt x="570" y="0"/>
                    <a:pt x="570" y="0"/>
                    <a:pt x="570" y="0"/>
                  </a:cubicBezTo>
                  <a:cubicBezTo>
                    <a:pt x="570"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6" name="Freeform 278">
              <a:extLst>
                <a:ext uri="{FF2B5EF4-FFF2-40B4-BE49-F238E27FC236}">
                  <a16:creationId xmlns:a16="http://schemas.microsoft.com/office/drawing/2014/main" id="{1BD2DC06-6319-CC40-BDFB-325764CADA57}"/>
                </a:ext>
              </a:extLst>
            </p:cNvPr>
            <p:cNvSpPr>
              <a:spLocks noChangeArrowheads="1"/>
            </p:cNvSpPr>
            <p:nvPr/>
          </p:nvSpPr>
          <p:spPr bwMode="auto">
            <a:xfrm>
              <a:off x="18756529" y="9186819"/>
              <a:ext cx="340888" cy="1139762"/>
            </a:xfrm>
            <a:custGeom>
              <a:avLst/>
              <a:gdLst>
                <a:gd name="T0" fmla="*/ 578 w 579"/>
                <a:gd name="T1" fmla="*/ 1361 h 1933"/>
                <a:gd name="T2" fmla="*/ 578 w 579"/>
                <a:gd name="T3" fmla="*/ 1361 h 1933"/>
                <a:gd name="T4" fmla="*/ 0 w 579"/>
                <a:gd name="T5" fmla="*/ 0 h 1933"/>
                <a:gd name="T6" fmla="*/ 0 w 579"/>
                <a:gd name="T7" fmla="*/ 1932 h 1933"/>
                <a:gd name="T8" fmla="*/ 578 w 579"/>
                <a:gd name="T9" fmla="*/ 1361 h 1933"/>
              </a:gdLst>
              <a:ahLst/>
              <a:cxnLst>
                <a:cxn ang="0">
                  <a:pos x="T0" y="T1"/>
                </a:cxn>
                <a:cxn ang="0">
                  <a:pos x="T2" y="T3"/>
                </a:cxn>
                <a:cxn ang="0">
                  <a:pos x="T4" y="T5"/>
                </a:cxn>
                <a:cxn ang="0">
                  <a:pos x="T6" y="T7"/>
                </a:cxn>
                <a:cxn ang="0">
                  <a:pos x="T8" y="T9"/>
                </a:cxn>
              </a:cxnLst>
              <a:rect l="0" t="0" r="r" b="b"/>
              <a:pathLst>
                <a:path w="579" h="1933">
                  <a:moveTo>
                    <a:pt x="578" y="1361"/>
                  </a:moveTo>
                  <a:lnTo>
                    <a:pt x="578" y="1361"/>
                  </a:lnTo>
                  <a:cubicBezTo>
                    <a:pt x="578" y="1042"/>
                    <a:pt x="0" y="0"/>
                    <a:pt x="0" y="0"/>
                  </a:cubicBezTo>
                  <a:cubicBezTo>
                    <a:pt x="0" y="1932"/>
                    <a:pt x="0" y="1932"/>
                    <a:pt x="0" y="1932"/>
                  </a:cubicBezTo>
                  <a:cubicBezTo>
                    <a:pt x="319" y="1932"/>
                    <a:pt x="578" y="1673"/>
                    <a:pt x="578"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7" name="Freeform 279">
              <a:extLst>
                <a:ext uri="{FF2B5EF4-FFF2-40B4-BE49-F238E27FC236}">
                  <a16:creationId xmlns:a16="http://schemas.microsoft.com/office/drawing/2014/main" id="{696ADA4F-E6DB-3040-9305-2DC93EDDDBDA}"/>
                </a:ext>
              </a:extLst>
            </p:cNvPr>
            <p:cNvSpPr>
              <a:spLocks noChangeArrowheads="1"/>
            </p:cNvSpPr>
            <p:nvPr/>
          </p:nvSpPr>
          <p:spPr bwMode="auto">
            <a:xfrm>
              <a:off x="21715226" y="10170449"/>
              <a:ext cx="78066" cy="455385"/>
            </a:xfrm>
            <a:custGeom>
              <a:avLst/>
              <a:gdLst>
                <a:gd name="T0" fmla="*/ 133 w 134"/>
                <a:gd name="T1" fmla="*/ 771 h 772"/>
                <a:gd name="T2" fmla="*/ 0 w 134"/>
                <a:gd name="T3" fmla="*/ 771 h 772"/>
                <a:gd name="T4" fmla="*/ 0 w 134"/>
                <a:gd name="T5" fmla="*/ 0 h 772"/>
                <a:gd name="T6" fmla="*/ 133 w 134"/>
                <a:gd name="T7" fmla="*/ 0 h 772"/>
                <a:gd name="T8" fmla="*/ 133 w 134"/>
                <a:gd name="T9" fmla="*/ 771 h 772"/>
              </a:gdLst>
              <a:ahLst/>
              <a:cxnLst>
                <a:cxn ang="0">
                  <a:pos x="T0" y="T1"/>
                </a:cxn>
                <a:cxn ang="0">
                  <a:pos x="T2" y="T3"/>
                </a:cxn>
                <a:cxn ang="0">
                  <a:pos x="T4" y="T5"/>
                </a:cxn>
                <a:cxn ang="0">
                  <a:pos x="T6" y="T7"/>
                </a:cxn>
                <a:cxn ang="0">
                  <a:pos x="T8" y="T9"/>
                </a:cxn>
              </a:cxnLst>
              <a:rect l="0" t="0" r="r" b="b"/>
              <a:pathLst>
                <a:path w="134" h="772">
                  <a:moveTo>
                    <a:pt x="133" y="771"/>
                  </a:moveTo>
                  <a:lnTo>
                    <a:pt x="0" y="771"/>
                  </a:lnTo>
                  <a:lnTo>
                    <a:pt x="0" y="0"/>
                  </a:lnTo>
                  <a:lnTo>
                    <a:pt x="133" y="0"/>
                  </a:lnTo>
                  <a:lnTo>
                    <a:pt x="133" y="771"/>
                  </a:lnTo>
                </a:path>
              </a:pathLst>
            </a:custGeom>
            <a:solidFill>
              <a:srgbClr val="03496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8" name="Freeform 280">
              <a:extLst>
                <a:ext uri="{FF2B5EF4-FFF2-40B4-BE49-F238E27FC236}">
                  <a16:creationId xmlns:a16="http://schemas.microsoft.com/office/drawing/2014/main" id="{4904B6AE-3E6A-9142-94CD-D0D713C79692}"/>
                </a:ext>
              </a:extLst>
            </p:cNvPr>
            <p:cNvSpPr>
              <a:spLocks noChangeArrowheads="1"/>
            </p:cNvSpPr>
            <p:nvPr/>
          </p:nvSpPr>
          <p:spPr bwMode="auto">
            <a:xfrm>
              <a:off x="21413371" y="9186819"/>
              <a:ext cx="340887" cy="1139762"/>
            </a:xfrm>
            <a:custGeom>
              <a:avLst/>
              <a:gdLst>
                <a:gd name="T0" fmla="*/ 0 w 578"/>
                <a:gd name="T1" fmla="*/ 1361 h 1933"/>
                <a:gd name="T2" fmla="*/ 0 w 578"/>
                <a:gd name="T3" fmla="*/ 1361 h 1933"/>
                <a:gd name="T4" fmla="*/ 577 w 578"/>
                <a:gd name="T5" fmla="*/ 1932 h 1933"/>
                <a:gd name="T6" fmla="*/ 577 w 578"/>
                <a:gd name="T7" fmla="*/ 0 h 1933"/>
                <a:gd name="T8" fmla="*/ 0 w 578"/>
                <a:gd name="T9" fmla="*/ 1361 h 1933"/>
              </a:gdLst>
              <a:ahLst/>
              <a:cxnLst>
                <a:cxn ang="0">
                  <a:pos x="T0" y="T1"/>
                </a:cxn>
                <a:cxn ang="0">
                  <a:pos x="T2" y="T3"/>
                </a:cxn>
                <a:cxn ang="0">
                  <a:pos x="T4" y="T5"/>
                </a:cxn>
                <a:cxn ang="0">
                  <a:pos x="T6" y="T7"/>
                </a:cxn>
                <a:cxn ang="0">
                  <a:pos x="T8" y="T9"/>
                </a:cxn>
              </a:cxnLst>
              <a:rect l="0" t="0" r="r" b="b"/>
              <a:pathLst>
                <a:path w="578" h="1933">
                  <a:moveTo>
                    <a:pt x="0" y="1361"/>
                  </a:moveTo>
                  <a:lnTo>
                    <a:pt x="0" y="1361"/>
                  </a:lnTo>
                  <a:cubicBezTo>
                    <a:pt x="0" y="1673"/>
                    <a:pt x="259" y="1932"/>
                    <a:pt x="577" y="1932"/>
                  </a:cubicBezTo>
                  <a:cubicBezTo>
                    <a:pt x="577" y="0"/>
                    <a:pt x="577" y="0"/>
                    <a:pt x="577" y="0"/>
                  </a:cubicBezTo>
                  <a:cubicBezTo>
                    <a:pt x="577" y="0"/>
                    <a:pt x="0" y="1042"/>
                    <a:pt x="0" y="1361"/>
                  </a:cubicBezTo>
                </a:path>
              </a:pathLst>
            </a:custGeom>
            <a:solidFill>
              <a:srgbClr val="AFC037"/>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29" name="Freeform 281">
              <a:extLst>
                <a:ext uri="{FF2B5EF4-FFF2-40B4-BE49-F238E27FC236}">
                  <a16:creationId xmlns:a16="http://schemas.microsoft.com/office/drawing/2014/main" id="{518BD417-7B3F-0749-A783-69513EB55657}"/>
                </a:ext>
              </a:extLst>
            </p:cNvPr>
            <p:cNvSpPr>
              <a:spLocks noChangeArrowheads="1"/>
            </p:cNvSpPr>
            <p:nvPr/>
          </p:nvSpPr>
          <p:spPr bwMode="auto">
            <a:xfrm>
              <a:off x="21754258" y="9186819"/>
              <a:ext cx="338285" cy="1139762"/>
            </a:xfrm>
            <a:custGeom>
              <a:avLst/>
              <a:gdLst>
                <a:gd name="T0" fmla="*/ 572 w 573"/>
                <a:gd name="T1" fmla="*/ 1361 h 1933"/>
                <a:gd name="T2" fmla="*/ 572 w 573"/>
                <a:gd name="T3" fmla="*/ 1361 h 1933"/>
                <a:gd name="T4" fmla="*/ 0 w 573"/>
                <a:gd name="T5" fmla="*/ 0 h 1933"/>
                <a:gd name="T6" fmla="*/ 0 w 573"/>
                <a:gd name="T7" fmla="*/ 1932 h 1933"/>
                <a:gd name="T8" fmla="*/ 572 w 573"/>
                <a:gd name="T9" fmla="*/ 1361 h 1933"/>
              </a:gdLst>
              <a:ahLst/>
              <a:cxnLst>
                <a:cxn ang="0">
                  <a:pos x="T0" y="T1"/>
                </a:cxn>
                <a:cxn ang="0">
                  <a:pos x="T2" y="T3"/>
                </a:cxn>
                <a:cxn ang="0">
                  <a:pos x="T4" y="T5"/>
                </a:cxn>
                <a:cxn ang="0">
                  <a:pos x="T6" y="T7"/>
                </a:cxn>
                <a:cxn ang="0">
                  <a:pos x="T8" y="T9"/>
                </a:cxn>
              </a:cxnLst>
              <a:rect l="0" t="0" r="r" b="b"/>
              <a:pathLst>
                <a:path w="573" h="1933">
                  <a:moveTo>
                    <a:pt x="572" y="1361"/>
                  </a:moveTo>
                  <a:lnTo>
                    <a:pt x="572" y="1361"/>
                  </a:lnTo>
                  <a:cubicBezTo>
                    <a:pt x="572" y="1042"/>
                    <a:pt x="0" y="0"/>
                    <a:pt x="0" y="0"/>
                  </a:cubicBezTo>
                  <a:cubicBezTo>
                    <a:pt x="0" y="1932"/>
                    <a:pt x="0" y="1932"/>
                    <a:pt x="0" y="1932"/>
                  </a:cubicBezTo>
                  <a:cubicBezTo>
                    <a:pt x="319" y="1932"/>
                    <a:pt x="572" y="1673"/>
                    <a:pt x="572" y="1361"/>
                  </a:cubicBezTo>
                </a:path>
              </a:pathLst>
            </a:custGeom>
            <a:solidFill>
              <a:srgbClr val="7EA940"/>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349" name="Rectangle 348">
            <a:extLst>
              <a:ext uri="{FF2B5EF4-FFF2-40B4-BE49-F238E27FC236}">
                <a16:creationId xmlns:a16="http://schemas.microsoft.com/office/drawing/2014/main" id="{BADCB1EE-289F-EF45-B8CE-C07779B233D9}"/>
              </a:ext>
            </a:extLst>
          </p:cNvPr>
          <p:cNvSpPr/>
          <p:nvPr/>
        </p:nvSpPr>
        <p:spPr>
          <a:xfrm>
            <a:off x="153260" y="762558"/>
            <a:ext cx="4222906" cy="3508651"/>
          </a:xfrm>
          <a:prstGeom prst="rect">
            <a:avLst/>
          </a:prstGeom>
        </p:spPr>
        <p:txBody>
          <a:bodyPr wrap="square" lIns="91438" tIns="45719" rIns="91438" bIns="45719">
            <a:spAutoFit/>
          </a:bodyPr>
          <a:lstStyle/>
          <a:p>
            <a:pPr lvl="0"/>
            <a:r>
              <a:rPr lang="en-US" sz="1000" dirty="0">
                <a:solidFill>
                  <a:schemeClr val="tx1">
                    <a:lumMod val="85000"/>
                    <a:lumOff val="15000"/>
                  </a:schemeClr>
                </a:solidFill>
              </a:rPr>
              <a:t>		</a:t>
            </a:r>
          </a:p>
          <a:p>
            <a:r>
              <a:rPr lang="en-US" sz="1000" dirty="0">
                <a:solidFill>
                  <a:schemeClr val="tx1">
                    <a:lumMod val="85000"/>
                    <a:lumOff val="15000"/>
                  </a:schemeClr>
                </a:solidFill>
              </a:rPr>
              <a:t> </a:t>
            </a:r>
            <a:endParaRPr lang="en-US" sz="1600" dirty="0">
              <a:solidFill>
                <a:schemeClr val="tx1">
                  <a:lumMod val="85000"/>
                  <a:lumOff val="15000"/>
                </a:schemeClr>
              </a:solidFill>
            </a:endParaRPr>
          </a:p>
          <a:p>
            <a:pPr marL="171450" indent="-171450">
              <a:buFont typeface="Wingdings" panose="05000000000000000000" pitchFamily="2" charset="2"/>
              <a:buChar char="v"/>
            </a:pPr>
            <a:r>
              <a:rPr lang="en-US" sz="1600" dirty="0" smtClean="0">
                <a:solidFill>
                  <a:schemeClr val="tx1">
                    <a:lumMod val="85000"/>
                    <a:lumOff val="15000"/>
                  </a:schemeClr>
                </a:solidFill>
              </a:rPr>
              <a:t>The </a:t>
            </a:r>
            <a:r>
              <a:rPr lang="en-US" sz="1600" dirty="0">
                <a:solidFill>
                  <a:schemeClr val="tx1">
                    <a:lumMod val="85000"/>
                    <a:lumOff val="15000"/>
                  </a:schemeClr>
                </a:solidFill>
              </a:rPr>
              <a:t>AFGD </a:t>
            </a:r>
            <a:r>
              <a:rPr lang="en-US" sz="1600" dirty="0" smtClean="0">
                <a:solidFill>
                  <a:schemeClr val="tx1">
                    <a:lumMod val="85000"/>
                    <a:lumOff val="15000"/>
                  </a:schemeClr>
                </a:solidFill>
              </a:rPr>
              <a:t>value for any quarter cannot exceed the price cap of </a:t>
            </a:r>
            <a:r>
              <a:rPr lang="en-US" sz="1600" b="1" dirty="0">
                <a:solidFill>
                  <a:schemeClr val="tx1">
                    <a:lumMod val="85000"/>
                    <a:lumOff val="15000"/>
                  </a:schemeClr>
                </a:solidFill>
              </a:rPr>
              <a:t>6</a:t>
            </a:r>
            <a:r>
              <a:rPr lang="en-US" sz="1600" b="1" dirty="0" smtClean="0">
                <a:solidFill>
                  <a:schemeClr val="tx1">
                    <a:lumMod val="85000"/>
                    <a:lumOff val="15000"/>
                  </a:schemeClr>
                </a:solidFill>
              </a:rPr>
              <a:t> </a:t>
            </a:r>
            <a:r>
              <a:rPr lang="en-US" sz="1600" b="1" dirty="0" err="1" smtClean="0">
                <a:solidFill>
                  <a:schemeClr val="tx1">
                    <a:lumMod val="85000"/>
                    <a:lumOff val="15000"/>
                  </a:schemeClr>
                </a:solidFill>
              </a:rPr>
              <a:t>USDcent</a:t>
            </a:r>
            <a:r>
              <a:rPr lang="en-US" sz="1600" b="1" dirty="0" smtClean="0">
                <a:solidFill>
                  <a:schemeClr val="tx1">
                    <a:lumMod val="85000"/>
                    <a:lumOff val="15000"/>
                  </a:schemeClr>
                </a:solidFill>
              </a:rPr>
              <a:t>/kwh</a:t>
            </a:r>
            <a:r>
              <a:rPr lang="en-US" sz="1600" dirty="0" smtClean="0">
                <a:solidFill>
                  <a:schemeClr val="tx1">
                    <a:lumMod val="85000"/>
                    <a:lumOff val="15000"/>
                  </a:schemeClr>
                </a:solidFill>
              </a:rPr>
              <a:t>.</a:t>
            </a:r>
          </a:p>
          <a:p>
            <a:endParaRPr lang="en-US" sz="1600" dirty="0">
              <a:solidFill>
                <a:schemeClr val="tx1">
                  <a:lumMod val="85000"/>
                  <a:lumOff val="15000"/>
                </a:schemeClr>
              </a:solidFill>
            </a:endParaRPr>
          </a:p>
          <a:p>
            <a:pPr marL="171450" indent="-171450">
              <a:buFont typeface="Wingdings" panose="05000000000000000000" pitchFamily="2" charset="2"/>
              <a:buChar char="v"/>
            </a:pPr>
            <a:r>
              <a:rPr lang="en-US" sz="1600" dirty="0" smtClean="0">
                <a:solidFill>
                  <a:schemeClr val="tx1">
                    <a:lumMod val="85000"/>
                    <a:lumOff val="15000"/>
                  </a:schemeClr>
                </a:solidFill>
              </a:rPr>
              <a:t>If </a:t>
            </a:r>
            <a:r>
              <a:rPr lang="en-US" sz="1600" dirty="0">
                <a:solidFill>
                  <a:schemeClr val="tx1">
                    <a:lumMod val="85000"/>
                    <a:lumOff val="15000"/>
                  </a:schemeClr>
                </a:solidFill>
              </a:rPr>
              <a:t>the AFGD</a:t>
            </a:r>
            <a:r>
              <a:rPr lang="en-US" sz="1600" dirty="0" smtClean="0">
                <a:solidFill>
                  <a:schemeClr val="tx1">
                    <a:lumMod val="85000"/>
                    <a:lumOff val="15000"/>
                  </a:schemeClr>
                </a:solidFill>
              </a:rPr>
              <a:t> value assessed </a:t>
            </a:r>
            <a:r>
              <a:rPr lang="en-US" sz="1600" dirty="0">
                <a:solidFill>
                  <a:schemeClr val="tx1">
                    <a:lumMod val="85000"/>
                    <a:lumOff val="15000"/>
                  </a:schemeClr>
                </a:solidFill>
              </a:rPr>
              <a:t>for a certain quarter </a:t>
            </a:r>
            <a:r>
              <a:rPr lang="en-US" sz="1600" dirty="0" smtClean="0">
                <a:solidFill>
                  <a:schemeClr val="tx1">
                    <a:lumMod val="85000"/>
                    <a:lumOff val="15000"/>
                  </a:schemeClr>
                </a:solidFill>
              </a:rPr>
              <a:t>is more than the price cap, which is</a:t>
            </a:r>
            <a:r>
              <a:rPr lang="en-US" sz="1600" dirty="0" smtClean="0">
                <a:latin typeface="Arial" panose="020B0604020202020204" pitchFamily="34" charset="0"/>
                <a:ea typeface="Cambria" panose="02040503050406030204" pitchFamily="18" charset="0"/>
                <a:cs typeface="Arial" panose="020B0604020202020204" pitchFamily="34" charset="0"/>
              </a:rPr>
              <a:t> calculated from the </a:t>
            </a:r>
            <a:r>
              <a:rPr lang="en-US" sz="1600" dirty="0">
                <a:latin typeface="Arial" panose="020B0604020202020204" pitchFamily="34" charset="0"/>
                <a:ea typeface="Cambria" panose="02040503050406030204" pitchFamily="18" charset="0"/>
                <a:cs typeface="Arial" panose="020B0604020202020204" pitchFamily="34" charset="0"/>
              </a:rPr>
              <a:t>daily average of </a:t>
            </a:r>
            <a:r>
              <a:rPr lang="en-US" sz="1600" dirty="0" smtClean="0">
                <a:latin typeface="Arial" panose="020B0604020202020204" pitchFamily="34" charset="0"/>
                <a:ea typeface="Cambria" panose="02040503050406030204" pitchFamily="18" charset="0"/>
                <a:cs typeface="Arial" panose="020B0604020202020204" pitchFamily="34" charset="0"/>
              </a:rPr>
              <a:t>USD/TRY </a:t>
            </a:r>
            <a:r>
              <a:rPr lang="en-US" sz="1600" dirty="0">
                <a:latin typeface="Arial" panose="020B0604020202020204" pitchFamily="34" charset="0"/>
                <a:ea typeface="Cambria" panose="02040503050406030204" pitchFamily="18" charset="0"/>
                <a:cs typeface="Arial" panose="020B0604020202020204" pitchFamily="34" charset="0"/>
              </a:rPr>
              <a:t>exchange rates, published by the </a:t>
            </a:r>
            <a:r>
              <a:rPr lang="en-US" sz="1600" dirty="0" smtClean="0">
                <a:latin typeface="Arial" panose="020B0604020202020204" pitchFamily="34" charset="0"/>
                <a:ea typeface="Cambria" panose="02040503050406030204" pitchFamily="18" charset="0"/>
                <a:cs typeface="Arial" panose="020B0604020202020204" pitchFamily="34" charset="0"/>
              </a:rPr>
              <a:t>CBRT, for the </a:t>
            </a:r>
            <a:r>
              <a:rPr lang="en-US" sz="1600" dirty="0">
                <a:latin typeface="Arial" panose="020B0604020202020204" pitchFamily="34" charset="0"/>
                <a:ea typeface="Cambria" panose="02040503050406030204" pitchFamily="18" charset="0"/>
                <a:cs typeface="Arial" panose="020B0604020202020204" pitchFamily="34" charset="0"/>
              </a:rPr>
              <a:t>second, third and fourth months prior to </a:t>
            </a:r>
            <a:r>
              <a:rPr lang="en-US" sz="1600" dirty="0" smtClean="0">
                <a:latin typeface="Arial" panose="020B0604020202020204" pitchFamily="34" charset="0"/>
                <a:ea typeface="Cambria" panose="02040503050406030204" pitchFamily="18" charset="0"/>
                <a:cs typeface="Arial" panose="020B0604020202020204" pitchFamily="34" charset="0"/>
              </a:rPr>
              <a:t>that quarter to </a:t>
            </a:r>
            <a:r>
              <a:rPr lang="en-US" sz="1600" dirty="0">
                <a:latin typeface="Arial" panose="020B0604020202020204" pitchFamily="34" charset="0"/>
                <a:ea typeface="Cambria" panose="02040503050406030204" pitchFamily="18" charset="0"/>
                <a:cs typeface="Arial" panose="020B0604020202020204" pitchFamily="34" charset="0"/>
              </a:rPr>
              <a:t>which the electricity price is to </a:t>
            </a:r>
            <a:r>
              <a:rPr lang="en-US" sz="1600" dirty="0" smtClean="0">
                <a:latin typeface="Arial" panose="020B0604020202020204" pitchFamily="34" charset="0"/>
                <a:ea typeface="Cambria" panose="02040503050406030204" pitchFamily="18" charset="0"/>
                <a:cs typeface="Arial" panose="020B0604020202020204" pitchFamily="34" charset="0"/>
              </a:rPr>
              <a:t>apply, </a:t>
            </a:r>
            <a:r>
              <a:rPr lang="en-US" sz="1600" b="1" dirty="0" smtClean="0">
                <a:latin typeface="Arial" panose="020B0604020202020204" pitchFamily="34" charset="0"/>
                <a:ea typeface="Cambria" panose="02040503050406030204" pitchFamily="18" charset="0"/>
                <a:cs typeface="Arial" panose="020B0604020202020204" pitchFamily="34" charset="0"/>
              </a:rPr>
              <a:t>the price cap of </a:t>
            </a:r>
            <a:r>
              <a:rPr lang="en-US" sz="1600" b="1" dirty="0" smtClean="0">
                <a:solidFill>
                  <a:schemeClr val="tx1">
                    <a:lumMod val="85000"/>
                    <a:lumOff val="15000"/>
                  </a:schemeClr>
                </a:solidFill>
              </a:rPr>
              <a:t>6 </a:t>
            </a:r>
            <a:r>
              <a:rPr lang="en-US" sz="1600" b="1" dirty="0" err="1" smtClean="0">
                <a:solidFill>
                  <a:schemeClr val="tx1">
                    <a:lumMod val="85000"/>
                    <a:lumOff val="15000"/>
                  </a:schemeClr>
                </a:solidFill>
              </a:rPr>
              <a:t>USDcent</a:t>
            </a:r>
            <a:r>
              <a:rPr lang="en-US" sz="1600" b="1" dirty="0" smtClean="0">
                <a:solidFill>
                  <a:schemeClr val="tx1">
                    <a:lumMod val="85000"/>
                    <a:lumOff val="15000"/>
                  </a:schemeClr>
                </a:solidFill>
              </a:rPr>
              <a:t>/kwh</a:t>
            </a:r>
            <a:r>
              <a:rPr lang="en-US" sz="1600" dirty="0" smtClean="0">
                <a:solidFill>
                  <a:schemeClr val="tx1">
                    <a:lumMod val="85000"/>
                    <a:lumOff val="15000"/>
                  </a:schemeClr>
                </a:solidFill>
              </a:rPr>
              <a:t> will apply as </a:t>
            </a:r>
            <a:r>
              <a:rPr lang="en-US" sz="1600" dirty="0">
                <a:solidFill>
                  <a:schemeClr val="tx1">
                    <a:lumMod val="85000"/>
                    <a:lumOff val="15000"/>
                  </a:schemeClr>
                </a:solidFill>
              </a:rPr>
              <a:t>AFGD </a:t>
            </a:r>
            <a:r>
              <a:rPr lang="en-US" sz="1600" dirty="0" smtClean="0">
                <a:solidFill>
                  <a:schemeClr val="tx1">
                    <a:lumMod val="85000"/>
                    <a:lumOff val="15000"/>
                  </a:schemeClr>
                </a:solidFill>
              </a:rPr>
              <a:t>in terms of Turkish Lira.</a:t>
            </a:r>
            <a:endParaRPr lang="en-US" sz="1600" dirty="0" smtClean="0">
              <a:latin typeface="Arial" panose="020B0604020202020204" pitchFamily="34" charset="0"/>
              <a:ea typeface="Cambria" panose="02040503050406030204" pitchFamily="18" charset="0"/>
              <a:cs typeface="Arial" panose="020B0604020202020204" pitchFamily="34" charset="0"/>
            </a:endParaRPr>
          </a:p>
          <a:p>
            <a:endParaRPr lang="en-US" sz="1000" dirty="0">
              <a:latin typeface="Arial" panose="020B0604020202020204" pitchFamily="34"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763768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39302A"/>
      </a:dk2>
      <a:lt2>
        <a:srgbClr val="E5DEDB"/>
      </a:lt2>
      <a:accent1>
        <a:srgbClr val="EE1313"/>
      </a:accent1>
      <a:accent2>
        <a:srgbClr val="F8931D"/>
      </a:accent2>
      <a:accent3>
        <a:srgbClr val="CE8D3E"/>
      </a:accent3>
      <a:accent4>
        <a:srgbClr val="EC7016"/>
      </a:accent4>
      <a:accent5>
        <a:srgbClr val="E64823"/>
      </a:accent5>
      <a:accent6>
        <a:srgbClr val="9C6A6A"/>
      </a:accent6>
      <a:hlink>
        <a:srgbClr val="D3041E"/>
      </a:hlink>
      <a:folHlink>
        <a:srgbClr val="7F723D"/>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Belge" ma:contentTypeID="0x01010037D7451398077E4EA72D009BE3D60DC8" ma:contentTypeVersion="10" ma:contentTypeDescription="Yeni belge oluşturun." ma:contentTypeScope="" ma:versionID="fa4997505edb1258e1e123bc3c188ef0">
  <xsd:schema xmlns:xsd="http://www.w3.org/2001/XMLSchema" xmlns:xs="http://www.w3.org/2001/XMLSchema" xmlns:p="http://schemas.microsoft.com/office/2006/metadata/properties" xmlns:ns3="ed77722b-ff86-4fe2-aaeb-7811da3a31a6" targetNamespace="http://schemas.microsoft.com/office/2006/metadata/properties" ma:root="true" ma:fieldsID="a5ad79011eb9d60794634b01f3d73d3a" ns3:_="">
    <xsd:import namespace="ed77722b-ff86-4fe2-aaeb-7811da3a31a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77722b-ff86-4fe2-aaeb-7811da3a31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645AA7-F1D0-4A87-A268-120D21FB0241}">
  <ds:schemaRefs>
    <ds:schemaRef ds:uri="http://schemas.microsoft.com/sharepoint/v3/contenttype/forms"/>
  </ds:schemaRefs>
</ds:datastoreItem>
</file>

<file path=customXml/itemProps2.xml><?xml version="1.0" encoding="utf-8"?>
<ds:datastoreItem xmlns:ds="http://schemas.openxmlformats.org/officeDocument/2006/customXml" ds:itemID="{0956E5C3-7790-44F9-890A-953D4B7982D1}">
  <ds:schemaRefs>
    <ds:schemaRef ds:uri="http://purl.org/dc/terms/"/>
    <ds:schemaRef ds:uri="http://www.w3.org/XML/1998/namespace"/>
    <ds:schemaRef ds:uri="http://schemas.microsoft.com/office/2006/documentManagement/types"/>
    <ds:schemaRef ds:uri="ed77722b-ff86-4fe2-aaeb-7811da3a31a6"/>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71426083-6419-459B-B930-A4C8078EB7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77722b-ff86-4fe2-aaeb-7811da3a31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29224</TotalTime>
  <Words>1892</Words>
  <Application>Microsoft Office PowerPoint</Application>
  <PresentationFormat>On-screen Show (16:9)</PresentationFormat>
  <Paragraphs>391</Paragraphs>
  <Slides>15</Slides>
  <Notes>4</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SimSun</vt:lpstr>
      <vt:lpstr>Arial</vt:lpstr>
      <vt:lpstr>Calibri</vt:lpstr>
      <vt:lpstr>Cambria</vt:lpstr>
      <vt:lpstr>Gill Sans</vt:lpstr>
      <vt:lpstr>Lao UI</vt:lpstr>
      <vt:lpstr>Lato Light</vt:lpstr>
      <vt:lpstr>Lato Regular</vt:lpstr>
      <vt:lpstr>Open Sans</vt:lpstr>
      <vt:lpstr>黑体</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Zeki Emre Tekin</dc:creator>
  <cp:lastModifiedBy>Serdar Deniz PALA</cp:lastModifiedBy>
  <cp:revision>932</cp:revision>
  <dcterms:created xsi:type="dcterms:W3CDTF">2018-01-12T10:57:25Z</dcterms:created>
  <dcterms:modified xsi:type="dcterms:W3CDTF">2021-07-30T12:00:20Z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0x01010037D7451398077E4EA72D009BE3D60DC8</vt:lpwstr>
  </property>
</Properties>
</file>